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Chelsea Market"/>
      <p:regular r:id="rId26"/>
    </p:embeddedFont>
    <p:embeddedFont>
      <p:font typeface="Shadows Into Light"/>
      <p:regular r:id="rId27"/>
    </p:embeddedFont>
    <p:embeddedFont>
      <p:font typeface="Caveat Brush"/>
      <p:regular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2BF8F04-DD33-46A2-B60E-03409D5A69D4}">
  <a:tblStyle styleId="{62BF8F04-DD33-46A2-B60E-03409D5A69D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EBDD72E-B1BD-4EA5-8DCA-5F55D6186DFE}"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ChelseaMarket-regular.fntdata"/><Relationship Id="rId25" Type="http://schemas.openxmlformats.org/officeDocument/2006/relationships/slide" Target="slides/slide19.xml"/><Relationship Id="rId28" Type="http://schemas.openxmlformats.org/officeDocument/2006/relationships/font" Target="fonts/CaveatBrush-regular.fntdata"/><Relationship Id="rId27" Type="http://schemas.openxmlformats.org/officeDocument/2006/relationships/font" Target="fonts/ShadowsIntoLight-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f8bbc36af1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f8bbc36af1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f9d88b636c_0_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f9d88b636c_0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9d88b636c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f9d88b636c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f9e593384c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f9e593384c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f9e593384c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f9e593384c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f9e593384c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f9e593384c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f9e593384c_1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f9e593384c_1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f9e593384c_1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f9e593384c_1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f8bbc36af1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f8bbc36af1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f9e593384c_1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f9e593384c_1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f9e593384c_1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f9e593384c_1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f8bbc36af1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f8bbc36af1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8bbc36af1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f8bbc36af1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f8bbc36af1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f8bbc36af1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f8bbc36af1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f8bbc36af1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8bbc36af1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f8bbc36af1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f8bbc36af1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f8bbc36af1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f9d88b636c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f9d88b636c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5.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the-understudy.org/shop"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5.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8.png"/><Relationship Id="rId4" Type="http://schemas.openxmlformats.org/officeDocument/2006/relationships/image" Target="../media/image7.png"/><Relationship Id="rId9" Type="http://schemas.openxmlformats.org/officeDocument/2006/relationships/image" Target="../media/image13.png"/><Relationship Id="rId5" Type="http://schemas.openxmlformats.org/officeDocument/2006/relationships/image" Target="../media/image20.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25.png"/><Relationship Id="rId5" Type="http://schemas.openxmlformats.org/officeDocument/2006/relationships/image" Target="../media/image1.png"/><Relationship Id="rId6" Type="http://schemas.openxmlformats.org/officeDocument/2006/relationships/image" Target="../media/image6.png"/><Relationship Id="rId7"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18.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8.png"/><Relationship Id="rId10" Type="http://schemas.openxmlformats.org/officeDocument/2006/relationships/image" Target="../media/image27.png"/><Relationship Id="rId9" Type="http://schemas.openxmlformats.org/officeDocument/2006/relationships/image" Target="../media/image31.png"/><Relationship Id="rId5" Type="http://schemas.openxmlformats.org/officeDocument/2006/relationships/image" Target="../media/image16.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21.png"/><Relationship Id="rId11" Type="http://schemas.openxmlformats.org/officeDocument/2006/relationships/image" Target="../media/image31.png"/><Relationship Id="rId10" Type="http://schemas.openxmlformats.org/officeDocument/2006/relationships/image" Target="../media/image1.png"/><Relationship Id="rId12" Type="http://schemas.openxmlformats.org/officeDocument/2006/relationships/image" Target="../media/image27.png"/><Relationship Id="rId9"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11.png"/><Relationship Id="rId7" Type="http://schemas.openxmlformats.org/officeDocument/2006/relationships/image" Target="../media/image22.png"/><Relationship Id="rId8"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29.png"/><Relationship Id="rId5"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2.png"/><Relationship Id="rId4" Type="http://schemas.openxmlformats.org/officeDocument/2006/relationships/image" Target="../media/image40.png"/><Relationship Id="rId9" Type="http://schemas.openxmlformats.org/officeDocument/2006/relationships/image" Target="../media/image27.png"/><Relationship Id="rId5" Type="http://schemas.openxmlformats.org/officeDocument/2006/relationships/image" Target="../media/image29.png"/><Relationship Id="rId6" Type="http://schemas.openxmlformats.org/officeDocument/2006/relationships/image" Target="../media/image18.png"/><Relationship Id="rId7" Type="http://schemas.openxmlformats.org/officeDocument/2006/relationships/image" Target="../media/image1.png"/><Relationship Id="rId8"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9.png"/><Relationship Id="rId4" Type="http://schemas.openxmlformats.org/officeDocument/2006/relationships/image" Target="../media/image43.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www.the-understudy.org" TargetMode="External"/><Relationship Id="rId4" Type="http://schemas.openxmlformats.org/officeDocument/2006/relationships/hyperlink" Target="https://www.the-understudy.org/igcsedramapre-release" TargetMode="External"/><Relationship Id="rId5"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0" y="0"/>
            <a:ext cx="9144000" cy="5143500"/>
            <a:chOff x="0" y="0"/>
            <a:chExt cx="9144000" cy="5143500"/>
          </a:xfrm>
        </p:grpSpPr>
        <p:pic>
          <p:nvPicPr>
            <p:cNvPr id="55" name="Google Shape;55;p13" title="Misanthrope.pn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6" name="Google Shape;56;p13" title="Misanthrope (9).png"/>
            <p:cNvPicPr preferRelativeResize="0"/>
            <p:nvPr/>
          </p:nvPicPr>
          <p:blipFill rotWithShape="1">
            <a:blip r:embed="rId4">
              <a:alphaModFix/>
            </a:blip>
            <a:srcRect b="28016" l="0" r="21198" t="0"/>
            <a:stretch/>
          </p:blipFill>
          <p:spPr>
            <a:xfrm>
              <a:off x="2697750" y="1951100"/>
              <a:ext cx="4189474" cy="2332676"/>
            </a:xfrm>
            <a:prstGeom prst="rect">
              <a:avLst/>
            </a:prstGeom>
            <a:noFill/>
            <a:ln>
              <a:noFill/>
            </a:ln>
          </p:spPr>
        </p:pic>
        <p:pic>
          <p:nvPicPr>
            <p:cNvPr id="57" name="Google Shape;57;p13" title="Misanthrope (10).png"/>
            <p:cNvPicPr preferRelativeResize="0"/>
            <p:nvPr/>
          </p:nvPicPr>
          <p:blipFill rotWithShape="1">
            <a:blip r:embed="rId5">
              <a:alphaModFix/>
            </a:blip>
            <a:srcRect b="8357" l="4619" r="58340" t="74928"/>
            <a:stretch/>
          </p:blipFill>
          <p:spPr>
            <a:xfrm>
              <a:off x="3098987" y="2764450"/>
              <a:ext cx="3387000" cy="859726"/>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 name="Shape 61"/>
        <p:cNvGrpSpPr/>
        <p:nvPr/>
      </p:nvGrpSpPr>
      <p:grpSpPr>
        <a:xfrm>
          <a:off x="0" y="0"/>
          <a:ext cx="0" cy="0"/>
          <a:chOff x="0" y="0"/>
          <a:chExt cx="0" cy="0"/>
        </a:xfrm>
      </p:grpSpPr>
      <p:sp>
        <p:nvSpPr>
          <p:cNvPr id="62" name="Google Shape;62;p14"/>
          <p:cNvSpPr txBox="1"/>
          <p:nvPr>
            <p:ph idx="1" type="body"/>
          </p:nvPr>
        </p:nvSpPr>
        <p:spPr>
          <a:xfrm>
            <a:off x="315900" y="146025"/>
            <a:ext cx="8512200" cy="47373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200">
                <a:solidFill>
                  <a:schemeClr val="dk1"/>
                </a:solidFill>
                <a:latin typeface="Calibri"/>
                <a:ea typeface="Calibri"/>
                <a:cs typeface="Calibri"/>
                <a:sym typeface="Calibri"/>
              </a:rPr>
              <a:t>Dear Teachers,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chemeClr val="dk1"/>
                </a:solidFill>
                <a:latin typeface="Calibri"/>
                <a:ea typeface="Calibri"/>
                <a:cs typeface="Calibri"/>
                <a:sym typeface="Calibri"/>
              </a:rPr>
              <a:t>This is our freebie resource to introduce the first extracts of the Pre-Release Material for May/June 2027.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chemeClr val="dk1"/>
                </a:solidFill>
                <a:latin typeface="Calibri"/>
                <a:ea typeface="Calibri"/>
                <a:cs typeface="Calibri"/>
                <a:sym typeface="Calibri"/>
              </a:rPr>
              <a:t>We like reading the extract before starting the practical exploration to get a first sense of the play. It means that students have read the extract and gives them time to ‘digest’ the plot and characters, before coming to their practical work and written work. It also means that when they do the practical work, they can draw on their knowledge of how the characters behave in the whole extract in order to shape their ideas.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chemeClr val="dk1"/>
                </a:solidFill>
                <a:latin typeface="Calibri"/>
                <a:ea typeface="Calibri"/>
                <a:cs typeface="Calibri"/>
                <a:sym typeface="Calibri"/>
              </a:rPr>
              <a:t>There is some guidance on the next few slides for introducing the play using these slides. </a:t>
            </a:r>
            <a:r>
              <a:rPr lang="en" sz="1200">
                <a:solidFill>
                  <a:schemeClr val="dk1"/>
                </a:solidFill>
                <a:latin typeface="Calibri"/>
                <a:ea typeface="Calibri"/>
                <a:cs typeface="Calibri"/>
                <a:sym typeface="Calibri"/>
              </a:rPr>
              <a:t>The slides that are white background are simply to communicate the lesson plan to you. The slides with black backgrounds are for use in class during the lesson. We just put them all into one easy download for the free pre-reading sample.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chemeClr val="dk1"/>
                </a:solidFill>
                <a:latin typeface="Calibri"/>
                <a:ea typeface="Calibri"/>
                <a:cs typeface="Calibri"/>
                <a:sym typeface="Calibri"/>
              </a:rPr>
              <a:t>Then there are slides for various activities leading up to a first read and a few simple activities to help organise information. We find that students respond very well to having this kind of help with setting up their scripts and being organised - especially those who might usually be the kind to lose scripts, keep half-hearted notes. This is a great opportunity to teach skills of analysis and organisation of ideas. The fact that the extracts are only 15 pages or so means they can keep on top of it and feel successful.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chemeClr val="dk1"/>
                </a:solidFill>
                <a:latin typeface="Calibri"/>
                <a:ea typeface="Calibri"/>
                <a:cs typeface="Calibri"/>
                <a:sym typeface="Calibri"/>
              </a:rPr>
              <a:t>The first set of slides for practical exploration is due out on or before 13 September.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br>
              <a:rPr lang="en" sz="1200">
                <a:solidFill>
                  <a:schemeClr val="dk1"/>
                </a:solidFill>
                <a:latin typeface="Calibri"/>
                <a:ea typeface="Calibri"/>
                <a:cs typeface="Calibri"/>
                <a:sym typeface="Calibri"/>
              </a:rPr>
            </a:br>
            <a:r>
              <a:rPr lang="en" sz="1200">
                <a:solidFill>
                  <a:schemeClr val="dk1"/>
                </a:solidFill>
                <a:latin typeface="Calibri"/>
                <a:ea typeface="Calibri"/>
                <a:cs typeface="Calibri"/>
                <a:sym typeface="Calibri"/>
              </a:rPr>
              <a:t>If you would like to pre-order (especially if you need to pay via a bank transfer from school) </a:t>
            </a:r>
            <a:br>
              <a:rPr lang="en" sz="1200">
                <a:solidFill>
                  <a:schemeClr val="dk1"/>
                </a:solidFill>
                <a:latin typeface="Calibri"/>
                <a:ea typeface="Calibri"/>
                <a:cs typeface="Calibri"/>
                <a:sym typeface="Calibri"/>
              </a:rPr>
            </a:br>
            <a:r>
              <a:rPr lang="en" sz="1200">
                <a:solidFill>
                  <a:schemeClr val="dk1"/>
                </a:solidFill>
                <a:latin typeface="Calibri"/>
                <a:ea typeface="Calibri"/>
                <a:cs typeface="Calibri"/>
                <a:sym typeface="Calibri"/>
              </a:rPr>
              <a:t>you can do so in the shop: </a:t>
            </a:r>
            <a:r>
              <a:rPr lang="en" sz="1200" u="sng">
                <a:solidFill>
                  <a:schemeClr val="dk1"/>
                </a:solidFill>
                <a:latin typeface="Calibri"/>
                <a:ea typeface="Calibri"/>
                <a:cs typeface="Calibri"/>
                <a:sym typeface="Calibri"/>
                <a:hlinkClick r:id="rId3">
                  <a:extLst>
                    <a:ext uri="{A12FA001-AC4F-418D-AE19-62706E023703}">
                      <ahyp:hlinkClr val="tx"/>
                    </a:ext>
                  </a:extLst>
                </a:hlinkClick>
              </a:rPr>
              <a:t>www.the-understudy.org/shop</a:t>
            </a:r>
            <a:r>
              <a:rPr lang="en" sz="1200">
                <a:solidFill>
                  <a:schemeClr val="dk1"/>
                </a:solidFill>
                <a:latin typeface="Calibri"/>
                <a:ea typeface="Calibri"/>
                <a:cs typeface="Calibri"/>
                <a:sym typeface="Calibri"/>
              </a:rPr>
              <a:t>. </a:t>
            </a:r>
            <a:br>
              <a:rPr lang="en" sz="1200">
                <a:solidFill>
                  <a:schemeClr val="dk1"/>
                </a:solidFill>
                <a:latin typeface="Calibri"/>
                <a:ea typeface="Calibri"/>
                <a:cs typeface="Calibri"/>
                <a:sym typeface="Calibri"/>
              </a:rPr>
            </a:br>
            <a:r>
              <a:rPr lang="en" sz="1200">
                <a:solidFill>
                  <a:schemeClr val="dk1"/>
                </a:solidFill>
                <a:latin typeface="Calibri"/>
                <a:ea typeface="Calibri"/>
                <a:cs typeface="Calibri"/>
                <a:sym typeface="Calibri"/>
              </a:rPr>
              <a:t>Just choose ‘manual payment’ at check out in order to generate an invoice.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chemeClr val="dk1"/>
                </a:solidFill>
                <a:latin typeface="Calibri"/>
                <a:ea typeface="Calibri"/>
                <a:cs typeface="Calibri"/>
                <a:sym typeface="Calibri"/>
              </a:rPr>
              <a:t>Otherwise you can buy an instant download as soon as they are published.</a:t>
            </a:r>
            <a:br>
              <a:rPr lang="en" sz="1200">
                <a:solidFill>
                  <a:schemeClr val="dk1"/>
                </a:solidFill>
                <a:latin typeface="Calibri"/>
                <a:ea typeface="Calibri"/>
                <a:cs typeface="Calibri"/>
                <a:sym typeface="Calibri"/>
              </a:rPr>
            </a:br>
            <a:br>
              <a:rPr lang="en" sz="1200">
                <a:solidFill>
                  <a:schemeClr val="dk1"/>
                </a:solidFill>
                <a:latin typeface="Calibri"/>
                <a:ea typeface="Calibri"/>
                <a:cs typeface="Calibri"/>
                <a:sym typeface="Calibri"/>
              </a:rPr>
            </a:br>
            <a:r>
              <a:rPr lang="en" sz="1200">
                <a:solidFill>
                  <a:schemeClr val="dk1"/>
                </a:solidFill>
                <a:latin typeface="Calibri"/>
                <a:ea typeface="Calibri"/>
                <a:cs typeface="Calibri"/>
                <a:sym typeface="Calibri"/>
              </a:rPr>
              <a:t>Kind regards,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200">
                <a:solidFill>
                  <a:schemeClr val="dk1"/>
                </a:solidFill>
                <a:latin typeface="Calibri"/>
                <a:ea typeface="Calibri"/>
                <a:cs typeface="Calibri"/>
                <a:sym typeface="Calibri"/>
              </a:rPr>
              <a:t>Jane </a:t>
            </a:r>
            <a:endParaRPr sz="12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 name="Shape 66"/>
        <p:cNvGrpSpPr/>
        <p:nvPr/>
      </p:nvGrpSpPr>
      <p:grpSpPr>
        <a:xfrm>
          <a:off x="0" y="0"/>
          <a:ext cx="0" cy="0"/>
          <a:chOff x="0" y="0"/>
          <a:chExt cx="0" cy="0"/>
        </a:xfrm>
      </p:grpSpPr>
      <p:sp>
        <p:nvSpPr>
          <p:cNvPr id="67" name="Google Shape;67;p15"/>
          <p:cNvSpPr txBox="1"/>
          <p:nvPr/>
        </p:nvSpPr>
        <p:spPr>
          <a:xfrm>
            <a:off x="236875" y="0"/>
            <a:ext cx="8226600" cy="5039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000">
                <a:solidFill>
                  <a:schemeClr val="dk1"/>
                </a:solidFill>
              </a:rPr>
              <a:t>Intro Lesson: Case File: The Man Who Hates Society</a:t>
            </a:r>
            <a:endParaRPr b="1" sz="2000">
              <a:solidFill>
                <a:schemeClr val="dk1"/>
              </a:solidFill>
            </a:endParaRPr>
          </a:p>
          <a:p>
            <a:pPr indent="0" lvl="0" marL="0" rtl="0" algn="l">
              <a:lnSpc>
                <a:spcPct val="115000"/>
              </a:lnSpc>
              <a:spcBef>
                <a:spcPts val="200"/>
              </a:spcBef>
              <a:spcAft>
                <a:spcPts val="0"/>
              </a:spcAft>
              <a:buNone/>
            </a:pPr>
            <a:r>
              <a:rPr i="1" lang="en" sz="1250">
                <a:solidFill>
                  <a:schemeClr val="dk2"/>
                </a:solidFill>
              </a:rPr>
              <a:t>A 60-minute investigation and poetry trial introducing Alceste, from Molière's The Misanthrope (trans. Roger McGough)</a:t>
            </a:r>
            <a:endParaRPr i="1" sz="1250">
              <a:solidFill>
                <a:schemeClr val="dk2"/>
              </a:solidFill>
            </a:endParaRPr>
          </a:p>
          <a:p>
            <a:pPr indent="0" lvl="0" marL="0" rtl="0" algn="just">
              <a:lnSpc>
                <a:spcPct val="115000"/>
              </a:lnSpc>
              <a:spcBef>
                <a:spcPts val="800"/>
              </a:spcBef>
              <a:spcAft>
                <a:spcPts val="0"/>
              </a:spcAft>
              <a:buNone/>
            </a:pPr>
            <a:r>
              <a:rPr b="1" lang="en">
                <a:solidFill>
                  <a:schemeClr val="dk1"/>
                </a:solidFill>
              </a:rPr>
              <a:t>Objectives: </a:t>
            </a:r>
            <a:r>
              <a:rPr lang="en">
                <a:solidFill>
                  <a:schemeClr val="dk1"/>
                </a:solidFill>
              </a:rPr>
              <a:t>to build a picture of Alceste's character and central obsession — his refusal to flatter, and the cost of total honesty — by investigating him as a mystery before he is named, and then to feel the trap he despises from the inside, by performing exactly the kind of flattery he refuses to give, before discovering that this trap is a real scene in the play.</a:t>
            </a:r>
            <a:endParaRPr b="1" sz="1800">
              <a:solidFill>
                <a:schemeClr val="dk1"/>
              </a:solidFill>
            </a:endParaRPr>
          </a:p>
          <a:p>
            <a:pPr indent="0" lvl="0" marL="0" rtl="0" algn="l">
              <a:lnSpc>
                <a:spcPct val="115000"/>
              </a:lnSpc>
              <a:spcBef>
                <a:spcPts val="2400"/>
              </a:spcBef>
              <a:spcAft>
                <a:spcPts val="0"/>
              </a:spcAft>
              <a:buClr>
                <a:schemeClr val="dk1"/>
              </a:buClr>
              <a:buSzPts val="1100"/>
              <a:buFont typeface="Arial"/>
              <a:buNone/>
            </a:pPr>
            <a:r>
              <a:rPr b="1" lang="en" sz="1800">
                <a:solidFill>
                  <a:schemeClr val="dk1"/>
                </a:solidFill>
              </a:rPr>
              <a:t>Before the Lesson: Setting the Scene</a:t>
            </a:r>
            <a:endParaRPr b="1" sz="1800">
              <a:solidFill>
                <a:schemeClr val="dk1"/>
              </a:solidFill>
            </a:endParaRPr>
          </a:p>
          <a:p>
            <a:pPr indent="-304800" lvl="0" marL="457200" rtl="0" algn="just">
              <a:lnSpc>
                <a:spcPct val="115000"/>
              </a:lnSpc>
              <a:spcBef>
                <a:spcPts val="600"/>
              </a:spcBef>
              <a:spcAft>
                <a:spcPts val="0"/>
              </a:spcAft>
              <a:buClr>
                <a:schemeClr val="dk1"/>
              </a:buClr>
              <a:buSzPts val="1200"/>
              <a:buChar char="●"/>
            </a:pPr>
            <a:r>
              <a:rPr b="1" lang="en" sz="1200">
                <a:solidFill>
                  <a:schemeClr val="dk1"/>
                </a:solidFill>
              </a:rPr>
              <a:t>Room as incident room: </a:t>
            </a:r>
            <a:r>
              <a:rPr lang="en" sz="1200">
                <a:solidFill>
                  <a:schemeClr val="dk1"/>
                </a:solidFill>
              </a:rPr>
              <a:t>arrange desks into 4–6 small "investigation team" pods rather than rows. A sign reading Case File: Unknown Subject or a simple manila folder on each pod's desk helps establish the fiction fast.</a:t>
            </a:r>
            <a:endParaRPr sz="1200">
              <a:solidFill>
                <a:schemeClr val="dk1"/>
              </a:solidFill>
            </a:endParaRPr>
          </a:p>
          <a:p>
            <a:pPr indent="-304800" lvl="0" marL="457200" rtl="0" algn="just">
              <a:lnSpc>
                <a:spcPct val="115000"/>
              </a:lnSpc>
              <a:spcBef>
                <a:spcPts val="0"/>
              </a:spcBef>
              <a:spcAft>
                <a:spcPts val="0"/>
              </a:spcAft>
              <a:buClr>
                <a:schemeClr val="dk1"/>
              </a:buClr>
              <a:buSzPts val="1200"/>
              <a:buChar char="●"/>
            </a:pPr>
            <a:r>
              <a:rPr b="1" lang="en" sz="1200">
                <a:solidFill>
                  <a:schemeClr val="dk1"/>
                </a:solidFill>
              </a:rPr>
              <a:t>Witness statement cards: </a:t>
            </a:r>
            <a:r>
              <a:rPr lang="en" sz="1200">
                <a:solidFill>
                  <a:schemeClr val="dk1"/>
                </a:solidFill>
              </a:rPr>
              <a:t>print and cut the six witness cards from the slide below, one set per team (or fewer cards per team if you want groups to pool findings afterwards — see the Investigation section for both options).</a:t>
            </a:r>
            <a:endParaRPr sz="1200">
              <a:solidFill>
                <a:schemeClr val="dk1"/>
              </a:solidFill>
            </a:endParaRPr>
          </a:p>
          <a:p>
            <a:pPr indent="-304800" lvl="0" marL="457200" rtl="0" algn="just">
              <a:lnSpc>
                <a:spcPct val="115000"/>
              </a:lnSpc>
              <a:spcBef>
                <a:spcPts val="0"/>
              </a:spcBef>
              <a:spcAft>
                <a:spcPts val="0"/>
              </a:spcAft>
              <a:buClr>
                <a:schemeClr val="dk1"/>
              </a:buClr>
              <a:buSzPts val="1200"/>
              <a:buChar char="●"/>
            </a:pPr>
            <a:r>
              <a:rPr b="1" lang="en" sz="1200">
                <a:solidFill>
                  <a:schemeClr val="dk1"/>
                </a:solidFill>
              </a:rPr>
              <a:t>You, in two roles: </a:t>
            </a:r>
            <a:r>
              <a:rPr lang="en" sz="1200">
                <a:solidFill>
                  <a:schemeClr val="dk1"/>
                </a:solidFill>
              </a:rPr>
              <a:t>you will play a brisk "Chief Investigator" for the opening briefing and reveal, then shift into a very different role — a vain, flattery-hungry Patron — for the second half. Plan a simple, visible costume or prop change (a scarf, a hat, glasses on/off) so students register the shift between the two.</a:t>
            </a:r>
            <a:endParaRPr sz="1200">
              <a:solidFill>
                <a:schemeClr val="dk1"/>
              </a:solidFill>
            </a:endParaRPr>
          </a:p>
          <a:p>
            <a:pPr indent="0" lvl="0" marL="0" rtl="0" algn="just">
              <a:lnSpc>
                <a:spcPct val="115000"/>
              </a:lnSpc>
              <a:spcBef>
                <a:spcPts val="300"/>
              </a:spcBef>
              <a:spcAft>
                <a:spcPts val="0"/>
              </a:spcAft>
              <a:buNone/>
            </a:pPr>
            <a:r>
              <a:t/>
            </a:r>
            <a:endParaRPr sz="1200">
              <a:solidFill>
                <a:schemeClr val="dk1"/>
              </a:solidFill>
            </a:endParaRPr>
          </a:p>
          <a:p>
            <a:pPr indent="0" lvl="0" marL="0" rtl="0" algn="just">
              <a:lnSpc>
                <a:spcPct val="115000"/>
              </a:lnSpc>
              <a:spcBef>
                <a:spcPts val="300"/>
              </a:spcBef>
              <a:spcAft>
                <a:spcPts val="600"/>
              </a:spcAft>
              <a:buNone/>
            </a:pPr>
            <a:r>
              <a:t/>
            </a:r>
            <a:endParaRPr sz="16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 name="Shape 71"/>
        <p:cNvGrpSpPr/>
        <p:nvPr/>
      </p:nvGrpSpPr>
      <p:grpSpPr>
        <a:xfrm>
          <a:off x="0" y="0"/>
          <a:ext cx="0" cy="0"/>
          <a:chOff x="0" y="0"/>
          <a:chExt cx="0" cy="0"/>
        </a:xfrm>
      </p:grpSpPr>
      <p:sp>
        <p:nvSpPr>
          <p:cNvPr id="72" name="Google Shape;72;p16"/>
          <p:cNvSpPr txBox="1"/>
          <p:nvPr>
            <p:ph type="ctrTitle"/>
          </p:nvPr>
        </p:nvSpPr>
        <p:spPr>
          <a:xfrm>
            <a:off x="311700" y="181675"/>
            <a:ext cx="8520600" cy="46893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2400"/>
              </a:spcBef>
              <a:spcAft>
                <a:spcPts val="0"/>
              </a:spcAft>
              <a:buClr>
                <a:schemeClr val="dk1"/>
              </a:buClr>
              <a:buSzPct val="47826"/>
              <a:buFont typeface="Arial"/>
              <a:buNone/>
            </a:pPr>
            <a:r>
              <a:rPr b="1" lang="en" sz="2300"/>
              <a:t>1. The Case Briefing (3 min)</a:t>
            </a:r>
            <a:endParaRPr b="1" sz="2300"/>
          </a:p>
          <a:p>
            <a:pPr indent="0" lvl="0" marL="0" rtl="0" algn="just">
              <a:lnSpc>
                <a:spcPct val="115000"/>
              </a:lnSpc>
              <a:spcBef>
                <a:spcPts val="600"/>
              </a:spcBef>
              <a:spcAft>
                <a:spcPts val="0"/>
              </a:spcAft>
              <a:buClr>
                <a:schemeClr val="dk1"/>
              </a:buClr>
              <a:buSzPct val="78571"/>
              <a:buFont typeface="Arial"/>
              <a:buNone/>
            </a:pPr>
            <a:r>
              <a:rPr lang="en" sz="1400"/>
              <a:t>Greet the class in role as Chief Investigator — brisk, procedural, addressing them as "detectives" or "investigators" rather than by name. Distribute the case:</a:t>
            </a:r>
            <a:endParaRPr sz="1400"/>
          </a:p>
          <a:p>
            <a:pPr indent="0" lvl="0" marL="0" rtl="0" algn="just">
              <a:lnSpc>
                <a:spcPct val="115000"/>
              </a:lnSpc>
              <a:spcBef>
                <a:spcPts val="600"/>
              </a:spcBef>
              <a:spcAft>
                <a:spcPts val="0"/>
              </a:spcAft>
              <a:buClr>
                <a:schemeClr val="dk1"/>
              </a:buClr>
              <a:buSzPct val="78571"/>
              <a:buFont typeface="Arial"/>
              <a:buNone/>
            </a:pPr>
            <a:r>
              <a:rPr b="1" i="1" lang="en" sz="1400">
                <a:latin typeface="Calibri"/>
                <a:ea typeface="Calibri"/>
                <a:cs typeface="Calibri"/>
                <a:sym typeface="Calibri"/>
              </a:rPr>
              <a:t>“We have a case. A man in Parisian high society — well known, much discussed, deeply divisive — has become the subject of an investigation. Some love him. Some can't stand him. Nobody agrees on what kind of man he really is. Your job: read the witness statements at your table, and build a profile. I want to know who this man is, and I want one word that captures what he's really like, underneath everything.”</a:t>
            </a:r>
            <a:r>
              <a:rPr b="1" lang="en" sz="1400"/>
              <a:t> </a:t>
            </a:r>
            <a:endParaRPr b="1" sz="1400"/>
          </a:p>
          <a:p>
            <a:pPr indent="0" lvl="0" marL="0" rtl="0" algn="l">
              <a:lnSpc>
                <a:spcPct val="115000"/>
              </a:lnSpc>
              <a:spcBef>
                <a:spcPts val="2400"/>
              </a:spcBef>
              <a:spcAft>
                <a:spcPts val="0"/>
              </a:spcAft>
              <a:buClr>
                <a:schemeClr val="dk1"/>
              </a:buClr>
              <a:buSzPct val="47826"/>
              <a:buFont typeface="Arial"/>
              <a:buNone/>
            </a:pPr>
            <a:r>
              <a:rPr b="1" lang="en" sz="2300"/>
              <a:t>2. The Investigation (12 min)</a:t>
            </a:r>
            <a:endParaRPr b="1" sz="2300"/>
          </a:p>
          <a:p>
            <a:pPr indent="0" lvl="0" marL="0" rtl="0" algn="just">
              <a:lnSpc>
                <a:spcPct val="115000"/>
              </a:lnSpc>
              <a:spcBef>
                <a:spcPts val="600"/>
              </a:spcBef>
              <a:spcAft>
                <a:spcPts val="0"/>
              </a:spcAft>
              <a:buClr>
                <a:schemeClr val="dk1"/>
              </a:buClr>
              <a:buSzPct val="84615"/>
              <a:buFont typeface="Arial"/>
              <a:buNone/>
            </a:pPr>
            <a:r>
              <a:rPr lang="en" sz="1300"/>
              <a:t>In teams, students read through the witness statement cards and discuss what each one reveals. Two ways to run this depending on group size and confidence:</a:t>
            </a:r>
            <a:endParaRPr sz="1300"/>
          </a:p>
          <a:p>
            <a:pPr indent="-165100" lvl="0" marL="292100" rtl="0" algn="just">
              <a:lnSpc>
                <a:spcPct val="115000"/>
              </a:lnSpc>
              <a:spcBef>
                <a:spcPts val="600"/>
              </a:spcBef>
              <a:spcAft>
                <a:spcPts val="0"/>
              </a:spcAft>
              <a:buClr>
                <a:schemeClr val="dk1"/>
              </a:buClr>
              <a:buSzPct val="84615"/>
              <a:buFont typeface="Arial"/>
              <a:buNone/>
            </a:pPr>
            <a:r>
              <a:rPr lang="en" sz="1300"/>
              <a:t>•</a:t>
            </a:r>
            <a:r>
              <a:rPr lang="en" sz="1300">
                <a:latin typeface="Times New Roman"/>
                <a:ea typeface="Times New Roman"/>
                <a:cs typeface="Times New Roman"/>
                <a:sym typeface="Times New Roman"/>
              </a:rPr>
              <a:t>     </a:t>
            </a:r>
            <a:r>
              <a:rPr b="1" lang="en" sz="1300"/>
              <a:t>Whole-set version: </a:t>
            </a:r>
            <a:r>
              <a:rPr lang="en" sz="1300"/>
              <a:t>each team gets all six cards and works through them together, building a single profile.</a:t>
            </a:r>
            <a:endParaRPr sz="1300"/>
          </a:p>
          <a:p>
            <a:pPr indent="-165100" lvl="0" marL="292100" rtl="0" algn="just">
              <a:lnSpc>
                <a:spcPct val="115000"/>
              </a:lnSpc>
              <a:spcBef>
                <a:spcPts val="300"/>
              </a:spcBef>
              <a:spcAft>
                <a:spcPts val="0"/>
              </a:spcAft>
              <a:buClr>
                <a:schemeClr val="dk1"/>
              </a:buClr>
              <a:buSzPct val="84615"/>
              <a:buFont typeface="Arial"/>
              <a:buNone/>
            </a:pPr>
            <a:r>
              <a:rPr lang="en" sz="1300"/>
              <a:t>•</a:t>
            </a:r>
            <a:r>
              <a:rPr lang="en" sz="1300">
                <a:latin typeface="Times New Roman"/>
                <a:ea typeface="Times New Roman"/>
                <a:cs typeface="Times New Roman"/>
                <a:sym typeface="Times New Roman"/>
              </a:rPr>
              <a:t>     </a:t>
            </a:r>
            <a:r>
              <a:rPr b="1" lang="en" sz="1300"/>
              <a:t>Jigsaw version: </a:t>
            </a:r>
            <a:r>
              <a:rPr lang="en" sz="1300"/>
              <a:t>each team gets only one or two cards and must present their partial evidence to the rest of the class before the full picture can be assembled — this raises the stakes and mimics real detective work, at the cost of a slightly longer share-back.</a:t>
            </a:r>
            <a:endParaRPr sz="1300"/>
          </a:p>
          <a:p>
            <a:pPr indent="0" lvl="0" marL="0" rtl="0" algn="just">
              <a:lnSpc>
                <a:spcPct val="115000"/>
              </a:lnSpc>
              <a:spcBef>
                <a:spcPts val="300"/>
              </a:spcBef>
              <a:spcAft>
                <a:spcPts val="0"/>
              </a:spcAft>
              <a:buClr>
                <a:schemeClr val="dk1"/>
              </a:buClr>
              <a:buSzPct val="84615"/>
              <a:buFont typeface="Arial"/>
              <a:buNone/>
            </a:pPr>
            <a:r>
              <a:rPr lang="en" sz="1300"/>
              <a:t>Each team should produce a short written profile answering three questions: What does this man value above everything else? What has it cost him? Is he, on the evidence so far, admirable, foolish, or both?</a:t>
            </a:r>
            <a:endParaRPr sz="1300"/>
          </a:p>
          <a:p>
            <a:pPr indent="-165100" lvl="0" marL="292100" rtl="0" algn="just">
              <a:lnSpc>
                <a:spcPct val="115000"/>
              </a:lnSpc>
              <a:spcBef>
                <a:spcPts val="600"/>
              </a:spcBef>
              <a:spcAft>
                <a:spcPts val="0"/>
              </a:spcAft>
              <a:buClr>
                <a:schemeClr val="dk1"/>
              </a:buClr>
              <a:buSzPct val="100000"/>
              <a:buFont typeface="Arial"/>
              <a:buNone/>
            </a:pPr>
            <a:r>
              <a:t/>
            </a:r>
            <a:endParaRPr sz="1100"/>
          </a:p>
          <a:p>
            <a:pPr indent="-165100" lvl="0" marL="292100" rtl="0" algn="just">
              <a:lnSpc>
                <a:spcPct val="115000"/>
              </a:lnSpc>
              <a:spcBef>
                <a:spcPts val="300"/>
              </a:spcBef>
              <a:spcAft>
                <a:spcPts val="0"/>
              </a:spcAft>
              <a:buClr>
                <a:schemeClr val="dk1"/>
              </a:buClr>
              <a:buSzPct val="100000"/>
              <a:buFont typeface="Arial"/>
              <a:buNone/>
            </a:pPr>
            <a:r>
              <a:t/>
            </a:r>
            <a:endParaRPr sz="1100"/>
          </a:p>
          <a:p>
            <a:pPr indent="0" lvl="0" marL="0" rtl="0" algn="ctr">
              <a:spcBef>
                <a:spcPts val="3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 name="Shape 76"/>
        <p:cNvGrpSpPr/>
        <p:nvPr/>
      </p:nvGrpSpPr>
      <p:grpSpPr>
        <a:xfrm>
          <a:off x="0" y="0"/>
          <a:ext cx="0" cy="0"/>
          <a:chOff x="0" y="0"/>
          <a:chExt cx="0" cy="0"/>
        </a:xfrm>
      </p:grpSpPr>
      <p:graphicFrame>
        <p:nvGraphicFramePr>
          <p:cNvPr id="77" name="Google Shape;77;p17"/>
          <p:cNvGraphicFramePr/>
          <p:nvPr/>
        </p:nvGraphicFramePr>
        <p:xfrm>
          <a:off x="588213" y="439875"/>
          <a:ext cx="3000000" cy="3000000"/>
        </p:xfrm>
        <a:graphic>
          <a:graphicData uri="http://schemas.openxmlformats.org/drawingml/2006/table">
            <a:tbl>
              <a:tblPr>
                <a:noFill/>
                <a:tableStyleId>{62BF8F04-DD33-46A2-B60E-03409D5A69D4}</a:tableStyleId>
              </a:tblPr>
              <a:tblGrid>
                <a:gridCol w="1729300"/>
                <a:gridCol w="3407350"/>
                <a:gridCol w="2830925"/>
              </a:tblGrid>
              <a:tr h="476250">
                <a:tc>
                  <a:txBody>
                    <a:bodyPr/>
                    <a:lstStyle/>
                    <a:p>
                      <a:pPr indent="0" lvl="0" marL="0" rtl="0" algn="just">
                        <a:lnSpc>
                          <a:spcPct val="115000"/>
                        </a:lnSpc>
                        <a:spcBef>
                          <a:spcPts val="0"/>
                        </a:spcBef>
                        <a:spcAft>
                          <a:spcPts val="600"/>
                        </a:spcAft>
                        <a:buNone/>
                      </a:pPr>
                      <a:r>
                        <a:rPr b="1" lang="en" sz="1100">
                          <a:solidFill>
                            <a:srgbClr val="FFFFFF"/>
                          </a:solidFill>
                        </a:rPr>
                        <a:t>Witness card</a:t>
                      </a:r>
                      <a:endParaRPr b="1" sz="1100">
                        <a:solidFill>
                          <a:srgbClr val="FFFFFF"/>
                        </a:solidFill>
                      </a:endParaRPr>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2"/>
                    </a:solidFill>
                  </a:tcPr>
                </a:tc>
                <a:tc>
                  <a:txBody>
                    <a:bodyPr/>
                    <a:lstStyle/>
                    <a:p>
                      <a:pPr indent="0" lvl="0" marL="0" rtl="0" algn="just">
                        <a:lnSpc>
                          <a:spcPct val="115000"/>
                        </a:lnSpc>
                        <a:spcBef>
                          <a:spcPts val="0"/>
                        </a:spcBef>
                        <a:spcAft>
                          <a:spcPts val="600"/>
                        </a:spcAft>
                        <a:buNone/>
                      </a:pPr>
                      <a:r>
                        <a:rPr b="1" lang="en" sz="1100">
                          <a:solidFill>
                            <a:srgbClr val="FFFFFF"/>
                          </a:solidFill>
                        </a:rPr>
                        <a:t>Statement (as given to the investigation)</a:t>
                      </a:r>
                      <a:endParaRPr b="1" sz="1100">
                        <a:solidFill>
                          <a:srgbClr val="FFFFFF"/>
                        </a:solidFill>
                      </a:endParaRPr>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2"/>
                    </a:solidFill>
                  </a:tcPr>
                </a:tc>
                <a:tc>
                  <a:txBody>
                    <a:bodyPr/>
                    <a:lstStyle/>
                    <a:p>
                      <a:pPr indent="0" lvl="0" marL="0" rtl="0" algn="just">
                        <a:lnSpc>
                          <a:spcPct val="115000"/>
                        </a:lnSpc>
                        <a:spcBef>
                          <a:spcPts val="0"/>
                        </a:spcBef>
                        <a:spcAft>
                          <a:spcPts val="600"/>
                        </a:spcAft>
                        <a:buNone/>
                      </a:pPr>
                      <a:r>
                        <a:rPr b="1" lang="en" sz="1100">
                          <a:solidFill>
                            <a:srgbClr val="FFFFFF"/>
                          </a:solidFill>
                        </a:rPr>
                        <a:t>What it reveals</a:t>
                      </a:r>
                      <a:endParaRPr b="1" sz="1100">
                        <a:solidFill>
                          <a:srgbClr val="FFFFFF"/>
                        </a:solidFill>
                      </a:endParaRPr>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dk2"/>
                    </a:solidFill>
                  </a:tcPr>
                </a:tc>
              </a:tr>
              <a:tr h="571500">
                <a:tc>
                  <a:txBody>
                    <a:bodyPr/>
                    <a:lstStyle/>
                    <a:p>
                      <a:pPr indent="0" lvl="0" marL="0" rtl="0" algn="just">
                        <a:lnSpc>
                          <a:spcPct val="115000"/>
                        </a:lnSpc>
                        <a:spcBef>
                          <a:spcPts val="0"/>
                        </a:spcBef>
                        <a:spcAft>
                          <a:spcPts val="600"/>
                        </a:spcAft>
                        <a:buNone/>
                      </a:pPr>
                      <a:r>
                        <a:rPr b="1" lang="en" sz="900"/>
                        <a:t>Witness A — his oldest friend</a:t>
                      </a:r>
                      <a:endParaRPr b="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just">
                        <a:lnSpc>
                          <a:spcPct val="115000"/>
                        </a:lnSpc>
                        <a:spcBef>
                          <a:spcPts val="0"/>
                        </a:spcBef>
                        <a:spcAft>
                          <a:spcPts val="600"/>
                        </a:spcAft>
                        <a:buNone/>
                      </a:pPr>
                      <a:r>
                        <a:rPr i="1" lang="en" sz="900"/>
                        <a:t>“He is my dearest friend, yet only yesterday I begged him to soften his opinions before he loses every friend he has left.”</a:t>
                      </a:r>
                      <a:endParaRPr i="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just">
                        <a:lnSpc>
                          <a:spcPct val="115000"/>
                        </a:lnSpc>
                        <a:spcBef>
                          <a:spcPts val="0"/>
                        </a:spcBef>
                        <a:spcAft>
                          <a:spcPts val="600"/>
                        </a:spcAft>
                        <a:buNone/>
                      </a:pPr>
                      <a:r>
                        <a:rPr lang="en" sz="900"/>
                        <a:t>He has close relationships that his own behaviour puts under strain.</a:t>
                      </a:r>
                      <a:endParaRPr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704850">
                <a:tc>
                  <a:txBody>
                    <a:bodyPr/>
                    <a:lstStyle/>
                    <a:p>
                      <a:pPr indent="0" lvl="0" marL="0" rtl="0" algn="just">
                        <a:lnSpc>
                          <a:spcPct val="115000"/>
                        </a:lnSpc>
                        <a:spcBef>
                          <a:spcPts val="0"/>
                        </a:spcBef>
                        <a:spcAft>
                          <a:spcPts val="600"/>
                        </a:spcAft>
                        <a:buNone/>
                      </a:pPr>
                      <a:r>
                        <a:rPr b="1" lang="en" sz="900"/>
                        <a:t>Witness B — a woman he loves</a:t>
                      </a:r>
                      <a:endParaRPr b="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c>
                  <a:txBody>
                    <a:bodyPr/>
                    <a:lstStyle/>
                    <a:p>
                      <a:pPr indent="0" lvl="0" marL="0" rtl="0" algn="just">
                        <a:lnSpc>
                          <a:spcPct val="115000"/>
                        </a:lnSpc>
                        <a:spcBef>
                          <a:spcPts val="0"/>
                        </a:spcBef>
                        <a:spcAft>
                          <a:spcPts val="600"/>
                        </a:spcAft>
                        <a:buNone/>
                      </a:pPr>
                      <a:r>
                        <a:rPr i="1" lang="en" sz="900"/>
                        <a:t>“He says he loves me — and in the same breath tells me my other admirers are fools, and that I flatter them shamelessly. I rather enjoy him, but he does make things difficult.”</a:t>
                      </a:r>
                      <a:endParaRPr i="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c>
                  <a:txBody>
                    <a:bodyPr/>
                    <a:lstStyle/>
                    <a:p>
                      <a:pPr indent="0" lvl="0" marL="0" rtl="0" algn="just">
                        <a:lnSpc>
                          <a:spcPct val="115000"/>
                        </a:lnSpc>
                        <a:spcBef>
                          <a:spcPts val="0"/>
                        </a:spcBef>
                        <a:spcAft>
                          <a:spcPts val="600"/>
                        </a:spcAft>
                        <a:buNone/>
                      </a:pPr>
                      <a:r>
                        <a:rPr lang="en" sz="900"/>
                        <a:t>He is romantically entangled with someone whose values seem opposite to his own.</a:t>
                      </a:r>
                      <a:endParaRPr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r>
              <a:tr h="571500">
                <a:tc>
                  <a:txBody>
                    <a:bodyPr/>
                    <a:lstStyle/>
                    <a:p>
                      <a:pPr indent="0" lvl="0" marL="0" rtl="0" algn="just">
                        <a:lnSpc>
                          <a:spcPct val="115000"/>
                        </a:lnSpc>
                        <a:spcBef>
                          <a:spcPts val="0"/>
                        </a:spcBef>
                        <a:spcAft>
                          <a:spcPts val="600"/>
                        </a:spcAft>
                        <a:buNone/>
                      </a:pPr>
                      <a:r>
                        <a:rPr b="1" lang="en" sz="900"/>
                        <a:t>Witness C — a wounded acquaintance</a:t>
                      </a:r>
                      <a:endParaRPr b="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just">
                        <a:lnSpc>
                          <a:spcPct val="115000"/>
                        </a:lnSpc>
                        <a:spcBef>
                          <a:spcPts val="0"/>
                        </a:spcBef>
                        <a:spcAft>
                          <a:spcPts val="600"/>
                        </a:spcAft>
                        <a:buNone/>
                      </a:pPr>
                      <a:r>
                        <a:rPr i="1" lang="en" sz="900"/>
                        <a:t>“I showed him my finest poem and asked for his honest opinion, as a friend should. He gave it to me. I have not forgiven him.”</a:t>
                      </a:r>
                      <a:endParaRPr i="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just">
                        <a:lnSpc>
                          <a:spcPct val="115000"/>
                        </a:lnSpc>
                        <a:spcBef>
                          <a:spcPts val="0"/>
                        </a:spcBef>
                        <a:spcAft>
                          <a:spcPts val="600"/>
                        </a:spcAft>
                        <a:buNone/>
                      </a:pPr>
                      <a:r>
                        <a:rPr lang="en" sz="900"/>
                        <a:t>He tells the truth even when asked, politely, not to — and it costs him.</a:t>
                      </a:r>
                      <a:endParaRPr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438150">
                <a:tc>
                  <a:txBody>
                    <a:bodyPr/>
                    <a:lstStyle/>
                    <a:p>
                      <a:pPr indent="0" lvl="0" marL="0" rtl="0" algn="just">
                        <a:lnSpc>
                          <a:spcPct val="115000"/>
                        </a:lnSpc>
                        <a:spcBef>
                          <a:spcPts val="0"/>
                        </a:spcBef>
                        <a:spcAft>
                          <a:spcPts val="600"/>
                        </a:spcAft>
                        <a:buNone/>
                      </a:pPr>
                      <a:r>
                        <a:rPr b="1" lang="en" sz="900"/>
                        <a:t>Witness D — an admirer</a:t>
                      </a:r>
                      <a:endParaRPr b="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c>
                  <a:txBody>
                    <a:bodyPr/>
                    <a:lstStyle/>
                    <a:p>
                      <a:pPr indent="0" lvl="0" marL="0" rtl="0" algn="just">
                        <a:lnSpc>
                          <a:spcPct val="115000"/>
                        </a:lnSpc>
                        <a:spcBef>
                          <a:spcPts val="0"/>
                        </a:spcBef>
                        <a:spcAft>
                          <a:spcPts val="600"/>
                        </a:spcAft>
                        <a:buNone/>
                      </a:pPr>
                      <a:r>
                        <a:rPr i="1" lang="en" sz="900"/>
                        <a:t>“Everyone in this city lies to be polite. He alone refuses. I confess I find it rather admirable.”</a:t>
                      </a:r>
                      <a:endParaRPr i="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c>
                  <a:txBody>
                    <a:bodyPr/>
                    <a:lstStyle/>
                    <a:p>
                      <a:pPr indent="0" lvl="0" marL="0" rtl="0" algn="just">
                        <a:lnSpc>
                          <a:spcPct val="115000"/>
                        </a:lnSpc>
                        <a:spcBef>
                          <a:spcPts val="0"/>
                        </a:spcBef>
                        <a:spcAft>
                          <a:spcPts val="600"/>
                        </a:spcAft>
                        <a:buNone/>
                      </a:pPr>
                      <a:r>
                        <a:rPr lang="en" sz="900"/>
                        <a:t>Not everyone thinks badly of him — his honesty has real defenders.</a:t>
                      </a:r>
                      <a:endParaRPr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r>
              <a:tr h="571500">
                <a:tc>
                  <a:txBody>
                    <a:bodyPr/>
                    <a:lstStyle/>
                    <a:p>
                      <a:pPr indent="0" lvl="0" marL="0" rtl="0" algn="just">
                        <a:lnSpc>
                          <a:spcPct val="115000"/>
                        </a:lnSpc>
                        <a:spcBef>
                          <a:spcPts val="0"/>
                        </a:spcBef>
                        <a:spcAft>
                          <a:spcPts val="600"/>
                        </a:spcAft>
                        <a:buNone/>
                      </a:pPr>
                      <a:r>
                        <a:rPr b="1" lang="en" sz="900"/>
                        <a:t>Witness E — a court official</a:t>
                      </a:r>
                      <a:endParaRPr b="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just">
                        <a:lnSpc>
                          <a:spcPct val="115000"/>
                        </a:lnSpc>
                        <a:spcBef>
                          <a:spcPts val="0"/>
                        </a:spcBef>
                        <a:spcAft>
                          <a:spcPts val="600"/>
                        </a:spcAft>
                        <a:buNone/>
                      </a:pPr>
                      <a:r>
                        <a:rPr i="1" lang="en" sz="900"/>
                        <a:t>“He has just lost a lawsuit — entirely his own doing. He wouldn't so much as compliment the judge.”</a:t>
                      </a:r>
                      <a:endParaRPr i="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just">
                        <a:lnSpc>
                          <a:spcPct val="115000"/>
                        </a:lnSpc>
                        <a:spcBef>
                          <a:spcPts val="0"/>
                        </a:spcBef>
                        <a:spcAft>
                          <a:spcPts val="600"/>
                        </a:spcAft>
                        <a:buNone/>
                      </a:pPr>
                      <a:r>
                        <a:rPr lang="en" sz="900"/>
                        <a:t>His principles have real, damaging practical consequences.</a:t>
                      </a:r>
                      <a:endParaRPr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571500">
                <a:tc>
                  <a:txBody>
                    <a:bodyPr/>
                    <a:lstStyle/>
                    <a:p>
                      <a:pPr indent="0" lvl="0" marL="0" rtl="0" algn="just">
                        <a:lnSpc>
                          <a:spcPct val="115000"/>
                        </a:lnSpc>
                        <a:spcBef>
                          <a:spcPts val="0"/>
                        </a:spcBef>
                        <a:spcAft>
                          <a:spcPts val="600"/>
                        </a:spcAft>
                        <a:buNone/>
                      </a:pPr>
                      <a:r>
                        <a:rPr b="1" lang="en" sz="900"/>
                        <a:t>Witness F — the same old friend</a:t>
                      </a:r>
                      <a:endParaRPr b="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c>
                  <a:txBody>
                    <a:bodyPr/>
                    <a:lstStyle/>
                    <a:p>
                      <a:pPr indent="0" lvl="0" marL="0" rtl="0" algn="just">
                        <a:lnSpc>
                          <a:spcPct val="115000"/>
                        </a:lnSpc>
                        <a:spcBef>
                          <a:spcPts val="0"/>
                        </a:spcBef>
                        <a:spcAft>
                          <a:spcPts val="600"/>
                        </a:spcAft>
                        <a:buNone/>
                      </a:pPr>
                      <a:r>
                        <a:rPr i="1" lang="en" sz="900"/>
                        <a:t>“He says he wishes to leave society altogether and live far from other people. I don't think he means it. Or perhaps I hope he doesn't.”</a:t>
                      </a:r>
                      <a:endParaRPr i="1"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c>
                  <a:txBody>
                    <a:bodyPr/>
                    <a:lstStyle/>
                    <a:p>
                      <a:pPr indent="0" lvl="0" marL="0" rtl="0" algn="just">
                        <a:lnSpc>
                          <a:spcPct val="115000"/>
                        </a:lnSpc>
                        <a:spcBef>
                          <a:spcPts val="0"/>
                        </a:spcBef>
                        <a:spcAft>
                          <a:spcPts val="600"/>
                        </a:spcAft>
                        <a:buNone/>
                      </a:pPr>
                      <a:r>
                        <a:rPr lang="en" sz="900"/>
                        <a:t>He is threatening total withdrawal from the society that frustrates him.</a:t>
                      </a:r>
                      <a:endParaRPr sz="900"/>
                    </a:p>
                  </a:txBody>
                  <a:tcPr marT="44450" marB="4445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DEDED"/>
                    </a:solidFill>
                  </a:tcPr>
                </a:tc>
              </a:tr>
            </a:tbl>
          </a:graphicData>
        </a:graphic>
      </p:graphicFrame>
      <p:sp>
        <p:nvSpPr>
          <p:cNvPr id="78" name="Google Shape;78;p17"/>
          <p:cNvSpPr txBox="1"/>
          <p:nvPr/>
        </p:nvSpPr>
        <p:spPr>
          <a:xfrm>
            <a:off x="601775" y="4598500"/>
            <a:ext cx="4053600" cy="26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Printable cards on next slide.</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 name="Shape 82"/>
        <p:cNvGrpSpPr/>
        <p:nvPr/>
      </p:nvGrpSpPr>
      <p:grpSpPr>
        <a:xfrm>
          <a:off x="0" y="0"/>
          <a:ext cx="0" cy="0"/>
          <a:chOff x="0" y="0"/>
          <a:chExt cx="0" cy="0"/>
        </a:xfrm>
      </p:grpSpPr>
      <p:graphicFrame>
        <p:nvGraphicFramePr>
          <p:cNvPr id="83" name="Google Shape;83;p18"/>
          <p:cNvGraphicFramePr/>
          <p:nvPr/>
        </p:nvGraphicFramePr>
        <p:xfrm>
          <a:off x="127600" y="45425"/>
          <a:ext cx="3000000" cy="3000000"/>
        </p:xfrm>
        <a:graphic>
          <a:graphicData uri="http://schemas.openxmlformats.org/drawingml/2006/table">
            <a:tbl>
              <a:tblPr>
                <a:noFill/>
                <a:tableStyleId>{62BF8F04-DD33-46A2-B60E-03409D5A69D4}</a:tableStyleId>
              </a:tblPr>
              <a:tblGrid>
                <a:gridCol w="4447525"/>
                <a:gridCol w="4433325"/>
              </a:tblGrid>
              <a:tr h="1869975">
                <a:tc>
                  <a:txBody>
                    <a:bodyPr/>
                    <a:lstStyle/>
                    <a:p>
                      <a:pPr indent="0" lvl="0" marL="0" rtl="0" algn="ctr">
                        <a:lnSpc>
                          <a:spcPct val="115000"/>
                        </a:lnSpc>
                        <a:spcBef>
                          <a:spcPts val="0"/>
                        </a:spcBef>
                        <a:spcAft>
                          <a:spcPts val="0"/>
                        </a:spcAft>
                        <a:buNone/>
                      </a:pPr>
                      <a:r>
                        <a:rPr b="1" lang="en" sz="850">
                          <a:solidFill>
                            <a:srgbClr val="1F3864"/>
                          </a:solidFill>
                        </a:rPr>
                        <a:t>CASE FILE: UNKNOWN SUBJECT</a:t>
                      </a:r>
                      <a:endParaRPr b="1" sz="850">
                        <a:solidFill>
                          <a:srgbClr val="1F3864"/>
                        </a:solidFill>
                      </a:endParaRPr>
                    </a:p>
                    <a:p>
                      <a:pPr indent="0" lvl="0" marL="0" rtl="0" algn="ctr">
                        <a:lnSpc>
                          <a:spcPct val="115000"/>
                        </a:lnSpc>
                        <a:spcBef>
                          <a:spcPts val="400"/>
                        </a:spcBef>
                        <a:spcAft>
                          <a:spcPts val="0"/>
                        </a:spcAft>
                        <a:buNone/>
                      </a:pPr>
                      <a:r>
                        <a:rPr i="1" lang="en" sz="1050">
                          <a:solidFill>
                            <a:srgbClr val="833C0C"/>
                          </a:solidFill>
                        </a:rPr>
                        <a:t>Witness Statement — No. 001</a:t>
                      </a:r>
                      <a:endParaRPr i="1" sz="1050">
                        <a:solidFill>
                          <a:srgbClr val="833C0C"/>
                        </a:solidFill>
                      </a:endParaRPr>
                    </a:p>
                    <a:p>
                      <a:pPr indent="0" lvl="0" marL="0" rtl="0" algn="l">
                        <a:lnSpc>
                          <a:spcPct val="115000"/>
                        </a:lnSpc>
                        <a:spcBef>
                          <a:spcPts val="800"/>
                        </a:spcBef>
                        <a:spcAft>
                          <a:spcPts val="0"/>
                        </a:spcAft>
                        <a:buNone/>
                      </a:pPr>
                      <a:r>
                        <a:rPr b="1" lang="en" sz="1050"/>
                        <a:t>Witness A — his oldest friend</a:t>
                      </a:r>
                      <a:endParaRPr b="1" sz="1050"/>
                    </a:p>
                    <a:p>
                      <a:pPr indent="0" lvl="0" marL="0" rtl="0" algn="l">
                        <a:lnSpc>
                          <a:spcPct val="115000"/>
                        </a:lnSpc>
                        <a:spcBef>
                          <a:spcPts val="600"/>
                        </a:spcBef>
                        <a:spcAft>
                          <a:spcPts val="0"/>
                        </a:spcAft>
                        <a:buNone/>
                      </a:pPr>
                      <a:r>
                        <a:rPr i="1" lang="en" sz="1050"/>
                        <a:t>“He is my dearest friend, yet only yesterday I begged him to soften his opinions before he loses every friend he has left.”</a:t>
                      </a:r>
                      <a:endParaRPr i="1" sz="1050"/>
                    </a:p>
                    <a:p>
                      <a:pPr indent="0" lvl="0" marL="0" rtl="0" algn="r">
                        <a:lnSpc>
                          <a:spcPct val="115000"/>
                        </a:lnSpc>
                        <a:spcBef>
                          <a:spcPts val="1000"/>
                        </a:spcBef>
                        <a:spcAft>
                          <a:spcPts val="0"/>
                        </a:spcAft>
                        <a:buNone/>
                      </a:pPr>
                      <a:r>
                        <a:rPr i="1" lang="en" sz="750">
                          <a:solidFill>
                            <a:srgbClr val="9C9C9C"/>
                          </a:solidFill>
                        </a:rPr>
                        <a:t>Filed with the Investigation Bureau</a:t>
                      </a:r>
                      <a:endParaRPr i="1" sz="750">
                        <a:solidFill>
                          <a:srgbClr val="9C9C9C"/>
                        </a:solidFill>
                      </a:endParaRPr>
                    </a:p>
                  </a:txBody>
                  <a:tcPr marT="139700" marB="139700" marR="165100" marL="165100">
                    <a:lnL cap="flat" cmpd="sng" w="9525">
                      <a:solidFill>
                        <a:srgbClr val="9C9C9C"/>
                      </a:solidFill>
                      <a:prstDash val="dash"/>
                      <a:round/>
                      <a:headEnd len="sm" w="sm" type="none"/>
                      <a:tailEnd len="sm" w="sm" type="none"/>
                    </a:lnL>
                    <a:lnR cap="flat" cmpd="sng" w="9525">
                      <a:solidFill>
                        <a:srgbClr val="9C9C9C"/>
                      </a:solidFill>
                      <a:prstDash val="dash"/>
                      <a:round/>
                      <a:headEnd len="sm" w="sm" type="none"/>
                      <a:tailEnd len="sm" w="sm" type="none"/>
                    </a:lnR>
                    <a:lnT cap="flat" cmpd="sng" w="9525">
                      <a:solidFill>
                        <a:srgbClr val="9C9C9C"/>
                      </a:solidFill>
                      <a:prstDash val="dash"/>
                      <a:round/>
                      <a:headEnd len="sm" w="sm" type="none"/>
                      <a:tailEnd len="sm" w="sm" type="none"/>
                    </a:lnT>
                    <a:lnB cap="flat" cmpd="sng" w="9525">
                      <a:solidFill>
                        <a:srgbClr val="9C9C9C"/>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b="1" lang="en" sz="850">
                          <a:solidFill>
                            <a:srgbClr val="1F3864"/>
                          </a:solidFill>
                        </a:rPr>
                        <a:t>CASE FILE: UNKNOWN SUBJECT</a:t>
                      </a:r>
                      <a:endParaRPr b="1" sz="850">
                        <a:solidFill>
                          <a:srgbClr val="1F3864"/>
                        </a:solidFill>
                      </a:endParaRPr>
                    </a:p>
                    <a:p>
                      <a:pPr indent="0" lvl="0" marL="0" rtl="0" algn="ctr">
                        <a:lnSpc>
                          <a:spcPct val="115000"/>
                        </a:lnSpc>
                        <a:spcBef>
                          <a:spcPts val="400"/>
                        </a:spcBef>
                        <a:spcAft>
                          <a:spcPts val="0"/>
                        </a:spcAft>
                        <a:buNone/>
                      </a:pPr>
                      <a:r>
                        <a:rPr i="1" lang="en" sz="1050">
                          <a:solidFill>
                            <a:srgbClr val="833C0C"/>
                          </a:solidFill>
                        </a:rPr>
                        <a:t>Witness Statement — No. 002</a:t>
                      </a:r>
                      <a:endParaRPr i="1" sz="1050">
                        <a:solidFill>
                          <a:srgbClr val="833C0C"/>
                        </a:solidFill>
                      </a:endParaRPr>
                    </a:p>
                    <a:p>
                      <a:pPr indent="0" lvl="0" marL="0" rtl="0" algn="l">
                        <a:lnSpc>
                          <a:spcPct val="115000"/>
                        </a:lnSpc>
                        <a:spcBef>
                          <a:spcPts val="800"/>
                        </a:spcBef>
                        <a:spcAft>
                          <a:spcPts val="0"/>
                        </a:spcAft>
                        <a:buNone/>
                      </a:pPr>
                      <a:r>
                        <a:rPr b="1" lang="en" sz="1050"/>
                        <a:t>Witness B — a woman he loves</a:t>
                      </a:r>
                      <a:endParaRPr b="1" sz="1050"/>
                    </a:p>
                    <a:p>
                      <a:pPr indent="0" lvl="0" marL="0" rtl="0" algn="l">
                        <a:lnSpc>
                          <a:spcPct val="115000"/>
                        </a:lnSpc>
                        <a:spcBef>
                          <a:spcPts val="600"/>
                        </a:spcBef>
                        <a:spcAft>
                          <a:spcPts val="0"/>
                        </a:spcAft>
                        <a:buNone/>
                      </a:pPr>
                      <a:r>
                        <a:rPr i="1" lang="en" sz="1050"/>
                        <a:t>“He says he loves me — and in the same breath tells me my other admirers are fools, and that I flatter them shamelessly. I rather enjoy him, but he does make things difficult.”</a:t>
                      </a:r>
                      <a:endParaRPr i="1" sz="1050"/>
                    </a:p>
                    <a:p>
                      <a:pPr indent="0" lvl="0" marL="0" rtl="0" algn="r">
                        <a:lnSpc>
                          <a:spcPct val="115000"/>
                        </a:lnSpc>
                        <a:spcBef>
                          <a:spcPts val="1000"/>
                        </a:spcBef>
                        <a:spcAft>
                          <a:spcPts val="0"/>
                        </a:spcAft>
                        <a:buNone/>
                      </a:pPr>
                      <a:r>
                        <a:rPr i="1" lang="en" sz="750">
                          <a:solidFill>
                            <a:srgbClr val="9C9C9C"/>
                          </a:solidFill>
                        </a:rPr>
                        <a:t>Filed with the Investigation Bureau</a:t>
                      </a:r>
                      <a:endParaRPr i="1" sz="750">
                        <a:solidFill>
                          <a:srgbClr val="9C9C9C"/>
                        </a:solidFill>
                      </a:endParaRPr>
                    </a:p>
                  </a:txBody>
                  <a:tcPr marT="139700" marB="139700" marR="165100" marL="165100">
                    <a:lnL cap="flat" cmpd="sng" w="9525">
                      <a:solidFill>
                        <a:srgbClr val="9C9C9C"/>
                      </a:solidFill>
                      <a:prstDash val="dash"/>
                      <a:round/>
                      <a:headEnd len="sm" w="sm" type="none"/>
                      <a:tailEnd len="sm" w="sm" type="none"/>
                    </a:lnL>
                    <a:lnR cap="flat" cmpd="sng" w="9525">
                      <a:solidFill>
                        <a:srgbClr val="9C9C9C"/>
                      </a:solidFill>
                      <a:prstDash val="dash"/>
                      <a:round/>
                      <a:headEnd len="sm" w="sm" type="none"/>
                      <a:tailEnd len="sm" w="sm" type="none"/>
                    </a:lnR>
                    <a:lnT cap="flat" cmpd="sng" w="9525">
                      <a:solidFill>
                        <a:srgbClr val="9C9C9C"/>
                      </a:solidFill>
                      <a:prstDash val="dash"/>
                      <a:round/>
                      <a:headEnd len="sm" w="sm" type="none"/>
                      <a:tailEnd len="sm" w="sm" type="none"/>
                    </a:lnT>
                    <a:lnB cap="flat" cmpd="sng" w="9525">
                      <a:solidFill>
                        <a:srgbClr val="9C9C9C"/>
                      </a:solidFill>
                      <a:prstDash val="dash"/>
                      <a:round/>
                      <a:headEnd len="sm" w="sm" type="none"/>
                      <a:tailEnd len="sm" w="sm" type="none"/>
                    </a:lnB>
                  </a:tcPr>
                </a:tc>
              </a:tr>
              <a:tr h="1598575">
                <a:tc>
                  <a:txBody>
                    <a:bodyPr/>
                    <a:lstStyle/>
                    <a:p>
                      <a:pPr indent="0" lvl="0" marL="0" rtl="0" algn="ctr">
                        <a:lnSpc>
                          <a:spcPct val="115000"/>
                        </a:lnSpc>
                        <a:spcBef>
                          <a:spcPts val="0"/>
                        </a:spcBef>
                        <a:spcAft>
                          <a:spcPts val="0"/>
                        </a:spcAft>
                        <a:buNone/>
                      </a:pPr>
                      <a:r>
                        <a:rPr b="1" lang="en" sz="850">
                          <a:solidFill>
                            <a:srgbClr val="1F3864"/>
                          </a:solidFill>
                        </a:rPr>
                        <a:t>CASE FILE: UNKNOWN SUBJECT</a:t>
                      </a:r>
                      <a:endParaRPr b="1" sz="850">
                        <a:solidFill>
                          <a:srgbClr val="1F3864"/>
                        </a:solidFill>
                      </a:endParaRPr>
                    </a:p>
                    <a:p>
                      <a:pPr indent="0" lvl="0" marL="0" rtl="0" algn="ctr">
                        <a:lnSpc>
                          <a:spcPct val="115000"/>
                        </a:lnSpc>
                        <a:spcBef>
                          <a:spcPts val="400"/>
                        </a:spcBef>
                        <a:spcAft>
                          <a:spcPts val="0"/>
                        </a:spcAft>
                        <a:buNone/>
                      </a:pPr>
                      <a:r>
                        <a:rPr i="1" lang="en" sz="1050">
                          <a:solidFill>
                            <a:srgbClr val="833C0C"/>
                          </a:solidFill>
                        </a:rPr>
                        <a:t>Witness Statement — No. 003</a:t>
                      </a:r>
                      <a:endParaRPr i="1" sz="1050">
                        <a:solidFill>
                          <a:srgbClr val="833C0C"/>
                        </a:solidFill>
                      </a:endParaRPr>
                    </a:p>
                    <a:p>
                      <a:pPr indent="0" lvl="0" marL="0" rtl="0" algn="l">
                        <a:lnSpc>
                          <a:spcPct val="115000"/>
                        </a:lnSpc>
                        <a:spcBef>
                          <a:spcPts val="800"/>
                        </a:spcBef>
                        <a:spcAft>
                          <a:spcPts val="0"/>
                        </a:spcAft>
                        <a:buNone/>
                      </a:pPr>
                      <a:r>
                        <a:rPr b="1" lang="en" sz="1050"/>
                        <a:t>Witness C — a wounded acquaintance</a:t>
                      </a:r>
                      <a:endParaRPr b="1" sz="1050"/>
                    </a:p>
                    <a:p>
                      <a:pPr indent="0" lvl="0" marL="0" rtl="0" algn="l">
                        <a:lnSpc>
                          <a:spcPct val="115000"/>
                        </a:lnSpc>
                        <a:spcBef>
                          <a:spcPts val="600"/>
                        </a:spcBef>
                        <a:spcAft>
                          <a:spcPts val="0"/>
                        </a:spcAft>
                        <a:buNone/>
                      </a:pPr>
                      <a:r>
                        <a:rPr i="1" lang="en" sz="1050"/>
                        <a:t>“I showed him my finest poem and asked for his honest opinion, as a friend should. He gave it to me. I have not forgiven him.”</a:t>
                      </a:r>
                      <a:endParaRPr i="1" sz="1050"/>
                    </a:p>
                    <a:p>
                      <a:pPr indent="0" lvl="0" marL="0" rtl="0" algn="r">
                        <a:lnSpc>
                          <a:spcPct val="115000"/>
                        </a:lnSpc>
                        <a:spcBef>
                          <a:spcPts val="1000"/>
                        </a:spcBef>
                        <a:spcAft>
                          <a:spcPts val="0"/>
                        </a:spcAft>
                        <a:buNone/>
                      </a:pPr>
                      <a:r>
                        <a:rPr i="1" lang="en" sz="750">
                          <a:solidFill>
                            <a:srgbClr val="9C9C9C"/>
                          </a:solidFill>
                        </a:rPr>
                        <a:t>Filed with the Investigation Bureau</a:t>
                      </a:r>
                      <a:endParaRPr i="1" sz="750">
                        <a:solidFill>
                          <a:srgbClr val="9C9C9C"/>
                        </a:solidFill>
                      </a:endParaRPr>
                    </a:p>
                  </a:txBody>
                  <a:tcPr marT="139700" marB="139700" marR="165100" marL="165100">
                    <a:lnL cap="flat" cmpd="sng" w="9525">
                      <a:solidFill>
                        <a:srgbClr val="9C9C9C"/>
                      </a:solidFill>
                      <a:prstDash val="dash"/>
                      <a:round/>
                      <a:headEnd len="sm" w="sm" type="none"/>
                      <a:tailEnd len="sm" w="sm" type="none"/>
                    </a:lnL>
                    <a:lnR cap="flat" cmpd="sng" w="9525">
                      <a:solidFill>
                        <a:srgbClr val="9C9C9C"/>
                      </a:solidFill>
                      <a:prstDash val="dash"/>
                      <a:round/>
                      <a:headEnd len="sm" w="sm" type="none"/>
                      <a:tailEnd len="sm" w="sm" type="none"/>
                    </a:lnR>
                    <a:lnT cap="flat" cmpd="sng" w="9525">
                      <a:solidFill>
                        <a:srgbClr val="9C9C9C"/>
                      </a:solidFill>
                      <a:prstDash val="dash"/>
                      <a:round/>
                      <a:headEnd len="sm" w="sm" type="none"/>
                      <a:tailEnd len="sm" w="sm" type="none"/>
                    </a:lnT>
                    <a:lnB cap="flat" cmpd="sng" w="9525">
                      <a:solidFill>
                        <a:srgbClr val="9C9C9C"/>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b="1" lang="en" sz="850">
                          <a:solidFill>
                            <a:srgbClr val="1F3864"/>
                          </a:solidFill>
                        </a:rPr>
                        <a:t>CASE FILE: UNKNOWN SUBJECT</a:t>
                      </a:r>
                      <a:endParaRPr b="1" sz="850">
                        <a:solidFill>
                          <a:srgbClr val="1F3864"/>
                        </a:solidFill>
                      </a:endParaRPr>
                    </a:p>
                    <a:p>
                      <a:pPr indent="0" lvl="0" marL="0" rtl="0" algn="ctr">
                        <a:lnSpc>
                          <a:spcPct val="115000"/>
                        </a:lnSpc>
                        <a:spcBef>
                          <a:spcPts val="400"/>
                        </a:spcBef>
                        <a:spcAft>
                          <a:spcPts val="0"/>
                        </a:spcAft>
                        <a:buNone/>
                      </a:pPr>
                      <a:r>
                        <a:rPr i="1" lang="en" sz="1050">
                          <a:solidFill>
                            <a:srgbClr val="833C0C"/>
                          </a:solidFill>
                        </a:rPr>
                        <a:t>Witness Statement — No. 004</a:t>
                      </a:r>
                      <a:endParaRPr i="1" sz="1050">
                        <a:solidFill>
                          <a:srgbClr val="833C0C"/>
                        </a:solidFill>
                      </a:endParaRPr>
                    </a:p>
                    <a:p>
                      <a:pPr indent="0" lvl="0" marL="0" rtl="0" algn="l">
                        <a:lnSpc>
                          <a:spcPct val="115000"/>
                        </a:lnSpc>
                        <a:spcBef>
                          <a:spcPts val="800"/>
                        </a:spcBef>
                        <a:spcAft>
                          <a:spcPts val="0"/>
                        </a:spcAft>
                        <a:buNone/>
                      </a:pPr>
                      <a:r>
                        <a:rPr b="1" lang="en" sz="1050"/>
                        <a:t>Witness D — an admirer</a:t>
                      </a:r>
                      <a:endParaRPr b="1" sz="1050"/>
                    </a:p>
                    <a:p>
                      <a:pPr indent="0" lvl="0" marL="0" rtl="0" algn="l">
                        <a:lnSpc>
                          <a:spcPct val="115000"/>
                        </a:lnSpc>
                        <a:spcBef>
                          <a:spcPts val="600"/>
                        </a:spcBef>
                        <a:spcAft>
                          <a:spcPts val="0"/>
                        </a:spcAft>
                        <a:buNone/>
                      </a:pPr>
                      <a:r>
                        <a:rPr i="1" lang="en" sz="1050"/>
                        <a:t>“Everyone in this city lies to be polite. He alone refuses. I confess I find it rather admirable.”</a:t>
                      </a:r>
                      <a:endParaRPr i="1" sz="1050"/>
                    </a:p>
                    <a:p>
                      <a:pPr indent="0" lvl="0" marL="0" rtl="0" algn="r">
                        <a:lnSpc>
                          <a:spcPct val="115000"/>
                        </a:lnSpc>
                        <a:spcBef>
                          <a:spcPts val="1000"/>
                        </a:spcBef>
                        <a:spcAft>
                          <a:spcPts val="0"/>
                        </a:spcAft>
                        <a:buNone/>
                      </a:pPr>
                      <a:r>
                        <a:rPr i="1" lang="en" sz="750">
                          <a:solidFill>
                            <a:srgbClr val="9C9C9C"/>
                          </a:solidFill>
                        </a:rPr>
                        <a:t>Filed with the Investigation Bureau</a:t>
                      </a:r>
                      <a:endParaRPr i="1" sz="750">
                        <a:solidFill>
                          <a:srgbClr val="9C9C9C"/>
                        </a:solidFill>
                      </a:endParaRPr>
                    </a:p>
                  </a:txBody>
                  <a:tcPr marT="139700" marB="139700" marR="165100" marL="165100">
                    <a:lnL cap="flat" cmpd="sng" w="9525">
                      <a:solidFill>
                        <a:srgbClr val="9C9C9C"/>
                      </a:solidFill>
                      <a:prstDash val="dash"/>
                      <a:round/>
                      <a:headEnd len="sm" w="sm" type="none"/>
                      <a:tailEnd len="sm" w="sm" type="none"/>
                    </a:lnL>
                    <a:lnR cap="flat" cmpd="sng" w="9525">
                      <a:solidFill>
                        <a:srgbClr val="9C9C9C"/>
                      </a:solidFill>
                      <a:prstDash val="dash"/>
                      <a:round/>
                      <a:headEnd len="sm" w="sm" type="none"/>
                      <a:tailEnd len="sm" w="sm" type="none"/>
                    </a:lnR>
                    <a:lnT cap="flat" cmpd="sng" w="9525">
                      <a:solidFill>
                        <a:srgbClr val="9C9C9C"/>
                      </a:solidFill>
                      <a:prstDash val="dash"/>
                      <a:round/>
                      <a:headEnd len="sm" w="sm" type="none"/>
                      <a:tailEnd len="sm" w="sm" type="none"/>
                    </a:lnT>
                    <a:lnB cap="flat" cmpd="sng" w="9525">
                      <a:solidFill>
                        <a:srgbClr val="9C9C9C"/>
                      </a:solidFill>
                      <a:prstDash val="dash"/>
                      <a:round/>
                      <a:headEnd len="sm" w="sm" type="none"/>
                      <a:tailEnd len="sm" w="sm" type="none"/>
                    </a:lnB>
                  </a:tcPr>
                </a:tc>
              </a:tr>
              <a:tr h="1598575">
                <a:tc>
                  <a:txBody>
                    <a:bodyPr/>
                    <a:lstStyle/>
                    <a:p>
                      <a:pPr indent="0" lvl="0" marL="0" rtl="0" algn="ctr">
                        <a:lnSpc>
                          <a:spcPct val="115000"/>
                        </a:lnSpc>
                        <a:spcBef>
                          <a:spcPts val="0"/>
                        </a:spcBef>
                        <a:spcAft>
                          <a:spcPts val="0"/>
                        </a:spcAft>
                        <a:buNone/>
                      </a:pPr>
                      <a:r>
                        <a:rPr b="1" lang="en" sz="850">
                          <a:solidFill>
                            <a:srgbClr val="1F3864"/>
                          </a:solidFill>
                        </a:rPr>
                        <a:t>CASE FILE: UNKNOWN SUBJECT</a:t>
                      </a:r>
                      <a:endParaRPr b="1" sz="850">
                        <a:solidFill>
                          <a:srgbClr val="1F3864"/>
                        </a:solidFill>
                      </a:endParaRPr>
                    </a:p>
                    <a:p>
                      <a:pPr indent="0" lvl="0" marL="0" rtl="0" algn="ctr">
                        <a:lnSpc>
                          <a:spcPct val="115000"/>
                        </a:lnSpc>
                        <a:spcBef>
                          <a:spcPts val="400"/>
                        </a:spcBef>
                        <a:spcAft>
                          <a:spcPts val="0"/>
                        </a:spcAft>
                        <a:buNone/>
                      </a:pPr>
                      <a:r>
                        <a:rPr i="1" lang="en" sz="1050">
                          <a:solidFill>
                            <a:srgbClr val="833C0C"/>
                          </a:solidFill>
                        </a:rPr>
                        <a:t>Witness Statement — No. 005</a:t>
                      </a:r>
                      <a:endParaRPr i="1" sz="1050">
                        <a:solidFill>
                          <a:srgbClr val="833C0C"/>
                        </a:solidFill>
                      </a:endParaRPr>
                    </a:p>
                    <a:p>
                      <a:pPr indent="0" lvl="0" marL="0" rtl="0" algn="l">
                        <a:lnSpc>
                          <a:spcPct val="115000"/>
                        </a:lnSpc>
                        <a:spcBef>
                          <a:spcPts val="800"/>
                        </a:spcBef>
                        <a:spcAft>
                          <a:spcPts val="0"/>
                        </a:spcAft>
                        <a:buNone/>
                      </a:pPr>
                      <a:r>
                        <a:rPr b="1" lang="en" sz="1050"/>
                        <a:t>Witness E — a court official</a:t>
                      </a:r>
                      <a:endParaRPr b="1" sz="1050"/>
                    </a:p>
                    <a:p>
                      <a:pPr indent="0" lvl="0" marL="0" rtl="0" algn="l">
                        <a:lnSpc>
                          <a:spcPct val="115000"/>
                        </a:lnSpc>
                        <a:spcBef>
                          <a:spcPts val="600"/>
                        </a:spcBef>
                        <a:spcAft>
                          <a:spcPts val="0"/>
                        </a:spcAft>
                        <a:buNone/>
                      </a:pPr>
                      <a:r>
                        <a:rPr i="1" lang="en" sz="1050"/>
                        <a:t>“He has just lost a lawsuit — entirely his own doing. He wouldn't so much as compliment the judge.”</a:t>
                      </a:r>
                      <a:endParaRPr i="1" sz="1050"/>
                    </a:p>
                    <a:p>
                      <a:pPr indent="0" lvl="0" marL="0" rtl="0" algn="r">
                        <a:lnSpc>
                          <a:spcPct val="115000"/>
                        </a:lnSpc>
                        <a:spcBef>
                          <a:spcPts val="1000"/>
                        </a:spcBef>
                        <a:spcAft>
                          <a:spcPts val="0"/>
                        </a:spcAft>
                        <a:buNone/>
                      </a:pPr>
                      <a:r>
                        <a:rPr i="1" lang="en" sz="750">
                          <a:solidFill>
                            <a:srgbClr val="9C9C9C"/>
                          </a:solidFill>
                        </a:rPr>
                        <a:t>Filed with the Investigation Bureau</a:t>
                      </a:r>
                      <a:endParaRPr i="1" sz="750">
                        <a:solidFill>
                          <a:srgbClr val="9C9C9C"/>
                        </a:solidFill>
                      </a:endParaRPr>
                    </a:p>
                  </a:txBody>
                  <a:tcPr marT="139700" marB="139700" marR="165100" marL="165100">
                    <a:lnL cap="flat" cmpd="sng" w="9525">
                      <a:solidFill>
                        <a:srgbClr val="9C9C9C"/>
                      </a:solidFill>
                      <a:prstDash val="dash"/>
                      <a:round/>
                      <a:headEnd len="sm" w="sm" type="none"/>
                      <a:tailEnd len="sm" w="sm" type="none"/>
                    </a:lnL>
                    <a:lnR cap="flat" cmpd="sng" w="9525">
                      <a:solidFill>
                        <a:srgbClr val="9C9C9C"/>
                      </a:solidFill>
                      <a:prstDash val="dash"/>
                      <a:round/>
                      <a:headEnd len="sm" w="sm" type="none"/>
                      <a:tailEnd len="sm" w="sm" type="none"/>
                    </a:lnR>
                    <a:lnT cap="flat" cmpd="sng" w="9525">
                      <a:solidFill>
                        <a:srgbClr val="9C9C9C"/>
                      </a:solidFill>
                      <a:prstDash val="dash"/>
                      <a:round/>
                      <a:headEnd len="sm" w="sm" type="none"/>
                      <a:tailEnd len="sm" w="sm" type="none"/>
                    </a:lnT>
                    <a:lnB cap="flat" cmpd="sng" w="9525">
                      <a:solidFill>
                        <a:srgbClr val="9C9C9C"/>
                      </a:solidFill>
                      <a:prstDash val="dash"/>
                      <a:round/>
                      <a:headEnd len="sm" w="sm" type="none"/>
                      <a:tailEnd len="sm" w="sm" type="none"/>
                    </a:lnB>
                  </a:tcPr>
                </a:tc>
                <a:tc>
                  <a:txBody>
                    <a:bodyPr/>
                    <a:lstStyle/>
                    <a:p>
                      <a:pPr indent="0" lvl="0" marL="0" rtl="0" algn="ctr">
                        <a:lnSpc>
                          <a:spcPct val="115000"/>
                        </a:lnSpc>
                        <a:spcBef>
                          <a:spcPts val="0"/>
                        </a:spcBef>
                        <a:spcAft>
                          <a:spcPts val="0"/>
                        </a:spcAft>
                        <a:buNone/>
                      </a:pPr>
                      <a:r>
                        <a:rPr b="1" lang="en" sz="850">
                          <a:solidFill>
                            <a:srgbClr val="1F3864"/>
                          </a:solidFill>
                        </a:rPr>
                        <a:t>CASE FILE: UNKNOWN SUBJECT</a:t>
                      </a:r>
                      <a:endParaRPr b="1" sz="850">
                        <a:solidFill>
                          <a:srgbClr val="1F3864"/>
                        </a:solidFill>
                      </a:endParaRPr>
                    </a:p>
                    <a:p>
                      <a:pPr indent="0" lvl="0" marL="0" rtl="0" algn="ctr">
                        <a:lnSpc>
                          <a:spcPct val="115000"/>
                        </a:lnSpc>
                        <a:spcBef>
                          <a:spcPts val="400"/>
                        </a:spcBef>
                        <a:spcAft>
                          <a:spcPts val="0"/>
                        </a:spcAft>
                        <a:buNone/>
                      </a:pPr>
                      <a:r>
                        <a:rPr i="1" lang="en" sz="1050">
                          <a:solidFill>
                            <a:srgbClr val="833C0C"/>
                          </a:solidFill>
                        </a:rPr>
                        <a:t>Witness Statement — No. 006</a:t>
                      </a:r>
                      <a:endParaRPr i="1" sz="1050">
                        <a:solidFill>
                          <a:srgbClr val="833C0C"/>
                        </a:solidFill>
                      </a:endParaRPr>
                    </a:p>
                    <a:p>
                      <a:pPr indent="0" lvl="0" marL="0" rtl="0" algn="l">
                        <a:lnSpc>
                          <a:spcPct val="115000"/>
                        </a:lnSpc>
                        <a:spcBef>
                          <a:spcPts val="800"/>
                        </a:spcBef>
                        <a:spcAft>
                          <a:spcPts val="0"/>
                        </a:spcAft>
                        <a:buNone/>
                      </a:pPr>
                      <a:r>
                        <a:rPr b="1" lang="en" sz="1050"/>
                        <a:t>Witness F — the same old friend</a:t>
                      </a:r>
                      <a:endParaRPr b="1" sz="1050"/>
                    </a:p>
                    <a:p>
                      <a:pPr indent="0" lvl="0" marL="0" rtl="0" algn="l">
                        <a:lnSpc>
                          <a:spcPct val="115000"/>
                        </a:lnSpc>
                        <a:spcBef>
                          <a:spcPts val="600"/>
                        </a:spcBef>
                        <a:spcAft>
                          <a:spcPts val="0"/>
                        </a:spcAft>
                        <a:buNone/>
                      </a:pPr>
                      <a:r>
                        <a:rPr i="1" lang="en" sz="1050"/>
                        <a:t>“He says he wishes to leave society altogether and live far from other people. I don't think he means it. Or perhaps I hope he doesn't.”</a:t>
                      </a:r>
                      <a:endParaRPr i="1" sz="1050"/>
                    </a:p>
                    <a:p>
                      <a:pPr indent="0" lvl="0" marL="0" rtl="0" algn="r">
                        <a:lnSpc>
                          <a:spcPct val="115000"/>
                        </a:lnSpc>
                        <a:spcBef>
                          <a:spcPts val="1000"/>
                        </a:spcBef>
                        <a:spcAft>
                          <a:spcPts val="0"/>
                        </a:spcAft>
                        <a:buNone/>
                      </a:pPr>
                      <a:r>
                        <a:rPr i="1" lang="en" sz="750">
                          <a:solidFill>
                            <a:srgbClr val="9C9C9C"/>
                          </a:solidFill>
                        </a:rPr>
                        <a:t>Filed with the Investigation Bureau</a:t>
                      </a:r>
                      <a:endParaRPr i="1" sz="750">
                        <a:solidFill>
                          <a:srgbClr val="9C9C9C"/>
                        </a:solidFill>
                      </a:endParaRPr>
                    </a:p>
                  </a:txBody>
                  <a:tcPr marT="139700" marB="139700" marR="165100" marL="165100">
                    <a:lnL cap="flat" cmpd="sng" w="9525">
                      <a:solidFill>
                        <a:srgbClr val="9C9C9C"/>
                      </a:solidFill>
                      <a:prstDash val="dash"/>
                      <a:round/>
                      <a:headEnd len="sm" w="sm" type="none"/>
                      <a:tailEnd len="sm" w="sm" type="none"/>
                    </a:lnL>
                    <a:lnR cap="flat" cmpd="sng" w="9525">
                      <a:solidFill>
                        <a:srgbClr val="9C9C9C"/>
                      </a:solidFill>
                      <a:prstDash val="dash"/>
                      <a:round/>
                      <a:headEnd len="sm" w="sm" type="none"/>
                      <a:tailEnd len="sm" w="sm" type="none"/>
                    </a:lnR>
                    <a:lnT cap="flat" cmpd="sng" w="9525">
                      <a:solidFill>
                        <a:srgbClr val="9C9C9C"/>
                      </a:solidFill>
                      <a:prstDash val="dash"/>
                      <a:round/>
                      <a:headEnd len="sm" w="sm" type="none"/>
                      <a:tailEnd len="sm" w="sm" type="none"/>
                    </a:lnT>
                    <a:lnB cap="flat" cmpd="sng" w="9525">
                      <a:solidFill>
                        <a:srgbClr val="9C9C9C"/>
                      </a:solidFill>
                      <a:prstDash val="dash"/>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9"/>
          <p:cNvSpPr txBox="1"/>
          <p:nvPr>
            <p:ph type="ctrTitle"/>
          </p:nvPr>
        </p:nvSpPr>
        <p:spPr>
          <a:xfrm>
            <a:off x="311700" y="133475"/>
            <a:ext cx="8520600" cy="47376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2400"/>
              </a:spcBef>
              <a:spcAft>
                <a:spcPts val="0"/>
              </a:spcAft>
              <a:buClr>
                <a:schemeClr val="dk1"/>
              </a:buClr>
              <a:buSzPct val="47826"/>
              <a:buFont typeface="Arial"/>
              <a:buNone/>
            </a:pPr>
            <a:r>
              <a:rPr b="1" lang="en" sz="2300"/>
              <a:t>3. Building the Profile (5 min)</a:t>
            </a:r>
            <a:endParaRPr b="1" sz="2300"/>
          </a:p>
          <a:p>
            <a:pPr indent="0" lvl="0" marL="0" rtl="0" algn="just">
              <a:lnSpc>
                <a:spcPct val="115000"/>
              </a:lnSpc>
              <a:spcBef>
                <a:spcPts val="600"/>
              </a:spcBef>
              <a:spcAft>
                <a:spcPts val="0"/>
              </a:spcAft>
              <a:buClr>
                <a:schemeClr val="dk1"/>
              </a:buClr>
              <a:buSzPct val="100000"/>
              <a:buFont typeface="Arial"/>
              <a:buNone/>
            </a:pPr>
            <a:r>
              <a:rPr lang="en" sz="1100"/>
              <a:t>Take one answer from each team to each of the three questions, building a composite profile on the board as you go (a simple three-column list works well: Values / Costs / Verdict). Before revealing anything, ask the class for a show of hands: admirable, foolish, or both? Note the split — you will return to it at the end of the lesson.</a:t>
            </a:r>
            <a:endParaRPr sz="1100"/>
          </a:p>
          <a:p>
            <a:pPr indent="0" lvl="0" marL="0" rtl="0" algn="l">
              <a:lnSpc>
                <a:spcPct val="115000"/>
              </a:lnSpc>
              <a:spcBef>
                <a:spcPts val="2400"/>
              </a:spcBef>
              <a:spcAft>
                <a:spcPts val="0"/>
              </a:spcAft>
              <a:buClr>
                <a:schemeClr val="dk1"/>
              </a:buClr>
              <a:buSzPct val="47826"/>
              <a:buFont typeface="Arial"/>
              <a:buNone/>
            </a:pPr>
            <a:r>
              <a:rPr b="1" lang="en" sz="2300"/>
              <a:t>4. The Unmasking: Meet Alceste (7 min)</a:t>
            </a:r>
            <a:endParaRPr b="1" sz="2300"/>
          </a:p>
          <a:p>
            <a:pPr indent="0" lvl="0" marL="0" rtl="0" algn="just">
              <a:lnSpc>
                <a:spcPct val="115000"/>
              </a:lnSpc>
              <a:spcBef>
                <a:spcPts val="600"/>
              </a:spcBef>
              <a:spcAft>
                <a:spcPts val="0"/>
              </a:spcAft>
              <a:buClr>
                <a:schemeClr val="dk1"/>
              </a:buClr>
              <a:buSzPct val="100000"/>
              <a:buFont typeface="Arial"/>
              <a:buNone/>
            </a:pPr>
            <a:r>
              <a:rPr lang="en" sz="1100"/>
              <a:t>Break role deliberately and visibly. Reveal that the man under investigation is Alceste, the title character of Molière's The Misanthrope — and that everything on the board is true of him, drawn from what other characters say about him across the play. Deliver the context quickly:</a:t>
            </a:r>
            <a:endParaRPr sz="1100"/>
          </a:p>
          <a:p>
            <a:pPr indent="0" lvl="0" marL="0" rtl="0" algn="just">
              <a:lnSpc>
                <a:spcPct val="115000"/>
              </a:lnSpc>
              <a:spcBef>
                <a:spcPts val="600"/>
              </a:spcBef>
              <a:spcAft>
                <a:spcPts val="0"/>
              </a:spcAft>
              <a:buClr>
                <a:schemeClr val="dk1"/>
              </a:buClr>
              <a:buSzPct val="100000"/>
              <a:buFont typeface="Arial"/>
              <a:buNone/>
            </a:pPr>
            <a:r>
              <a:t/>
            </a:r>
            <a:endParaRPr sz="1100"/>
          </a:p>
          <a:p>
            <a:pPr indent="0" lvl="0" marL="0" rtl="0" algn="just">
              <a:lnSpc>
                <a:spcPct val="115000"/>
              </a:lnSpc>
              <a:spcBef>
                <a:spcPts val="600"/>
              </a:spcBef>
              <a:spcAft>
                <a:spcPts val="0"/>
              </a:spcAft>
              <a:buClr>
                <a:schemeClr val="dk1"/>
              </a:buClr>
              <a:buSzPct val="100000"/>
              <a:buFont typeface="Arial"/>
              <a:buNone/>
            </a:pPr>
            <a:r>
              <a:rPr lang="en" sz="1100"/>
              <a:t>This information is on a slide below for display.</a:t>
            </a:r>
            <a:endParaRPr sz="1100"/>
          </a:p>
          <a:p>
            <a:pPr indent="-165100" lvl="0" marL="292100" rtl="0" algn="just">
              <a:lnSpc>
                <a:spcPct val="115000"/>
              </a:lnSpc>
              <a:spcBef>
                <a:spcPts val="600"/>
              </a:spcBef>
              <a:spcAft>
                <a:spcPts val="0"/>
              </a:spcAft>
              <a:buClr>
                <a:schemeClr val="dk1"/>
              </a:buClr>
              <a:buSzPct val="100000"/>
              <a:buFont typeface="Arial"/>
              <a:buNone/>
            </a:pPr>
            <a:r>
              <a:rPr lang="en" sz="1100"/>
              <a:t>•</a:t>
            </a:r>
            <a:r>
              <a:rPr lang="en" sz="700">
                <a:latin typeface="Times New Roman"/>
                <a:ea typeface="Times New Roman"/>
                <a:cs typeface="Times New Roman"/>
                <a:sym typeface="Times New Roman"/>
              </a:rPr>
              <a:t>     </a:t>
            </a:r>
            <a:r>
              <a:rPr b="1" lang="en" sz="1100"/>
              <a:t>Alceste: </a:t>
            </a:r>
            <a:r>
              <a:rPr lang="en" sz="1100"/>
              <a:t>obsessively, uncompromisingly honest, in a Parisian high society built on flattery and social performance. He refuses to soften his opinions for anyone, which makes him both the play's moral centre and, often, its fool.</a:t>
            </a:r>
            <a:endParaRPr sz="1100"/>
          </a:p>
          <a:p>
            <a:pPr indent="-165100" lvl="0" marL="292100" rtl="0" algn="just">
              <a:lnSpc>
                <a:spcPct val="115000"/>
              </a:lnSpc>
              <a:spcBef>
                <a:spcPts val="300"/>
              </a:spcBef>
              <a:spcAft>
                <a:spcPts val="0"/>
              </a:spcAft>
              <a:buClr>
                <a:schemeClr val="dk1"/>
              </a:buClr>
              <a:buSzPct val="100000"/>
              <a:buFont typeface="Arial"/>
              <a:buNone/>
            </a:pPr>
            <a:r>
              <a:rPr lang="en" sz="1100"/>
              <a:t>•</a:t>
            </a:r>
            <a:r>
              <a:rPr lang="en" sz="700">
                <a:latin typeface="Times New Roman"/>
                <a:ea typeface="Times New Roman"/>
                <a:cs typeface="Times New Roman"/>
                <a:sym typeface="Times New Roman"/>
              </a:rPr>
              <a:t>     </a:t>
            </a:r>
            <a:r>
              <a:rPr b="1" lang="en" sz="1100"/>
              <a:t>Célimène: </a:t>
            </a:r>
            <a:r>
              <a:rPr lang="en" sz="1100"/>
              <a:t>the witty, flirtatious widow Alceste loves — and who is brilliant at exactly the social performance he despises, encouraging several admirers at once.</a:t>
            </a:r>
            <a:endParaRPr sz="1100"/>
          </a:p>
          <a:p>
            <a:pPr indent="-165100" lvl="0" marL="292100" rtl="0" algn="just">
              <a:lnSpc>
                <a:spcPct val="115000"/>
              </a:lnSpc>
              <a:spcBef>
                <a:spcPts val="300"/>
              </a:spcBef>
              <a:spcAft>
                <a:spcPts val="0"/>
              </a:spcAft>
              <a:buClr>
                <a:schemeClr val="dk1"/>
              </a:buClr>
              <a:buSzPct val="100000"/>
              <a:buFont typeface="Arial"/>
              <a:buNone/>
            </a:pPr>
            <a:r>
              <a:rPr lang="en" sz="1100"/>
              <a:t>•</a:t>
            </a:r>
            <a:r>
              <a:rPr lang="en" sz="700">
                <a:latin typeface="Times New Roman"/>
                <a:ea typeface="Times New Roman"/>
                <a:cs typeface="Times New Roman"/>
                <a:sym typeface="Times New Roman"/>
              </a:rPr>
              <a:t>     </a:t>
            </a:r>
            <a:r>
              <a:rPr b="1" lang="en" sz="1100"/>
              <a:t>Comedy of manners, in verse: </a:t>
            </a:r>
            <a:r>
              <a:rPr lang="en" sz="1100"/>
              <a:t>Molière is satirising the customs and hypocrisies of aristocratic salon society. The play is written in rhymed alexandrines — elegant, formal verse — which makes the gap between beautiful language and petty, insincere behaviour part of the joke throughout.</a:t>
            </a:r>
            <a:endParaRPr sz="1100"/>
          </a:p>
          <a:p>
            <a:pPr indent="0" lvl="0" marL="0" rtl="0" algn="just">
              <a:lnSpc>
                <a:spcPct val="115000"/>
              </a:lnSpc>
              <a:spcBef>
                <a:spcPts val="300"/>
              </a:spcBef>
              <a:spcAft>
                <a:spcPts val="0"/>
              </a:spcAft>
              <a:buClr>
                <a:schemeClr val="dk1"/>
              </a:buClr>
              <a:buSzPct val="100000"/>
              <a:buFont typeface="Arial"/>
              <a:buNone/>
            </a:pPr>
            <a:r>
              <a:rPr lang="en" sz="1100"/>
              <a:t>Tell the class they are about to find out exactly what happens when someone asks Alceste for an honest opinion — but first, they're going to feel that trap from the other side.</a:t>
            </a:r>
            <a:endParaRPr sz="1100"/>
          </a:p>
          <a:p>
            <a:pPr indent="0" lvl="0" marL="0" rtl="0" algn="just">
              <a:lnSpc>
                <a:spcPct val="115000"/>
              </a:lnSpc>
              <a:spcBef>
                <a:spcPts val="600"/>
              </a:spcBef>
              <a:spcAft>
                <a:spcPts val="0"/>
              </a:spcAft>
              <a:buClr>
                <a:schemeClr val="dk1"/>
              </a:buClr>
              <a:buSzPct val="78571"/>
              <a:buFont typeface="Arial"/>
              <a:buNone/>
            </a:pPr>
            <a:r>
              <a:t/>
            </a:r>
            <a:endParaRPr b="1" sz="1400"/>
          </a:p>
          <a:p>
            <a:pPr indent="-165100" lvl="0" marL="292100" rtl="0" algn="just">
              <a:lnSpc>
                <a:spcPct val="115000"/>
              </a:lnSpc>
              <a:spcBef>
                <a:spcPts val="600"/>
              </a:spcBef>
              <a:spcAft>
                <a:spcPts val="0"/>
              </a:spcAft>
              <a:buClr>
                <a:schemeClr val="dk1"/>
              </a:buClr>
              <a:buSzPct val="100000"/>
              <a:buFont typeface="Arial"/>
              <a:buNone/>
            </a:pPr>
            <a:r>
              <a:t/>
            </a:r>
            <a:endParaRPr sz="1100"/>
          </a:p>
          <a:p>
            <a:pPr indent="-165100" lvl="0" marL="292100" rtl="0" algn="just">
              <a:lnSpc>
                <a:spcPct val="115000"/>
              </a:lnSpc>
              <a:spcBef>
                <a:spcPts val="300"/>
              </a:spcBef>
              <a:spcAft>
                <a:spcPts val="0"/>
              </a:spcAft>
              <a:buClr>
                <a:schemeClr val="dk1"/>
              </a:buClr>
              <a:buSzPct val="100000"/>
              <a:buFont typeface="Arial"/>
              <a:buNone/>
            </a:pPr>
            <a:r>
              <a:t/>
            </a:r>
            <a:endParaRPr sz="1100"/>
          </a:p>
          <a:p>
            <a:pPr indent="0" lvl="0" marL="0" rtl="0" algn="ctr">
              <a:spcBef>
                <a:spcPts val="30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2" name="Shape 92"/>
        <p:cNvGrpSpPr/>
        <p:nvPr/>
      </p:nvGrpSpPr>
      <p:grpSpPr>
        <a:xfrm>
          <a:off x="0" y="0"/>
          <a:ext cx="0" cy="0"/>
          <a:chOff x="0" y="0"/>
          <a:chExt cx="0" cy="0"/>
        </a:xfrm>
      </p:grpSpPr>
      <p:sp>
        <p:nvSpPr>
          <p:cNvPr id="93" name="Google Shape;93;p20"/>
          <p:cNvSpPr txBox="1"/>
          <p:nvPr>
            <p:ph type="ctrTitle"/>
          </p:nvPr>
        </p:nvSpPr>
        <p:spPr>
          <a:xfrm>
            <a:off x="311700" y="261150"/>
            <a:ext cx="8520600" cy="4621200"/>
          </a:xfrm>
          <a:prstGeom prst="rect">
            <a:avLst/>
          </a:prstGeom>
        </p:spPr>
        <p:txBody>
          <a:bodyPr anchorCtr="0" anchor="t" bIns="91425" lIns="91425" spcFirstLastPara="1" rIns="91425" wrap="square" tIns="91425">
            <a:normAutofit/>
          </a:bodyPr>
          <a:lstStyle/>
          <a:p>
            <a:pPr indent="0" lvl="0" marL="0" rtl="0" algn="l">
              <a:lnSpc>
                <a:spcPct val="115000"/>
              </a:lnSpc>
              <a:spcBef>
                <a:spcPts val="2400"/>
              </a:spcBef>
              <a:spcAft>
                <a:spcPts val="0"/>
              </a:spcAft>
              <a:buNone/>
            </a:pPr>
            <a:r>
              <a:rPr b="1" lang="en" sz="2300"/>
              <a:t>5. The Patron's Challenge (4 min)</a:t>
            </a:r>
            <a:endParaRPr b="1" sz="2300"/>
          </a:p>
          <a:p>
            <a:pPr indent="0" lvl="0" marL="0" rtl="0" algn="just">
              <a:lnSpc>
                <a:spcPct val="115000"/>
              </a:lnSpc>
              <a:spcBef>
                <a:spcPts val="600"/>
              </a:spcBef>
              <a:spcAft>
                <a:spcPts val="0"/>
              </a:spcAft>
              <a:buNone/>
            </a:pPr>
            <a:r>
              <a:rPr lang="en" sz="1100"/>
              <a:t>Shift visibly into your second role: a wealthy, vain Patron of the arts, hungry for admiration and utterly convinced of your own brilliance. Announce the competition:</a:t>
            </a:r>
            <a:endParaRPr sz="1100"/>
          </a:p>
          <a:p>
            <a:pPr indent="0" lvl="0" marL="0" rtl="0" algn="l">
              <a:lnSpc>
                <a:spcPct val="115000"/>
              </a:lnSpc>
              <a:spcBef>
                <a:spcPts val="600"/>
              </a:spcBef>
              <a:spcAft>
                <a:spcPts val="0"/>
              </a:spcAft>
              <a:buNone/>
            </a:pPr>
            <a:r>
              <a:rPr b="1" i="1" lang="en" sz="1200"/>
              <a:t>“I am told there are poets among you. Good — I am in need of praise, and I intend to have the very best of it. Each of you will write me a poem. It need not be long — four to six lines will do — but it must rhyme, and it must flatter me outrageously. Choose your subject: my wit, my beauty, my taste, my brilliance — I am equally deserving of praise in all four. The finest poem wins my favour. The dull ones may leave.”</a:t>
            </a:r>
            <a:endParaRPr b="1" i="1" sz="1200"/>
          </a:p>
          <a:p>
            <a:pPr indent="0" lvl="0" marL="0" rtl="0" algn="just">
              <a:lnSpc>
                <a:spcPct val="115000"/>
              </a:lnSpc>
              <a:spcBef>
                <a:spcPts val="1000"/>
              </a:spcBef>
              <a:spcAft>
                <a:spcPts val="0"/>
              </a:spcAft>
              <a:buNone/>
            </a:pPr>
            <a:r>
              <a:rPr lang="en" sz="1100"/>
              <a:t>Set the brief clearly before writing begins: rhyming couplets (AABB), 4–6 lines minimum, aimed squarely at flattering the Patron with as much wit and invention as possible — the more extravagant and inventive the compliment, the better.</a:t>
            </a:r>
            <a:endParaRPr sz="2100"/>
          </a:p>
          <a:p>
            <a:pPr indent="0" lvl="0" marL="0" rtl="0" algn="r">
              <a:spcBef>
                <a:spcPts val="600"/>
              </a:spcBef>
              <a:spcAft>
                <a:spcPts val="0"/>
              </a:spcAft>
              <a:buNone/>
            </a:pPr>
            <a:r>
              <a:rPr lang="en" sz="1500"/>
              <a:t>(slide below for display if needed)</a:t>
            </a:r>
            <a:endParaRPr sz="1500"/>
          </a:p>
          <a:p>
            <a:pPr indent="0" lvl="0" marL="0" rtl="0" algn="ctr">
              <a:spcBef>
                <a:spcPts val="0"/>
              </a:spcBef>
              <a:spcAft>
                <a:spcPts val="0"/>
              </a:spcAft>
              <a:buNone/>
            </a:pPr>
            <a:r>
              <a:t/>
            </a:r>
            <a:endParaRPr sz="2100"/>
          </a:p>
          <a:p>
            <a:pPr indent="0" lvl="0" marL="0" rtl="0" algn="l">
              <a:lnSpc>
                <a:spcPct val="115000"/>
              </a:lnSpc>
              <a:spcBef>
                <a:spcPts val="2400"/>
              </a:spcBef>
              <a:spcAft>
                <a:spcPts val="0"/>
              </a:spcAft>
              <a:buClr>
                <a:schemeClr val="dk1"/>
              </a:buClr>
              <a:buSzPts val="1100"/>
              <a:buFont typeface="Arial"/>
              <a:buNone/>
            </a:pPr>
            <a:r>
              <a:rPr b="1" lang="en" sz="2300"/>
              <a:t>6. Writing Time (11 min)</a:t>
            </a:r>
            <a:endParaRPr b="1" sz="2300"/>
          </a:p>
          <a:p>
            <a:pPr indent="0" lvl="0" marL="0" rtl="0" algn="just">
              <a:lnSpc>
                <a:spcPct val="115000"/>
              </a:lnSpc>
              <a:spcBef>
                <a:spcPts val="600"/>
              </a:spcBef>
              <a:spcAft>
                <a:spcPts val="600"/>
              </a:spcAft>
              <a:buClr>
                <a:schemeClr val="dk1"/>
              </a:buClr>
              <a:buSzPts val="1100"/>
              <a:buFont typeface="Arial"/>
              <a:buNone/>
            </a:pPr>
            <a:r>
              <a:rPr lang="en" sz="1100"/>
              <a:t>Students draft individually or in pairs. Circulate in role as the Patron, fishing shamelessly for hints (“Someone mention my exquisite taste in shoes”), which both models the task and keeps the fiction alive while students write. For students who get stuck, suggest choosing the flattering compliment first and finding the rhyme word to match it, rather than starting from the rhyme.</a:t>
            </a:r>
            <a:endParaRPr sz="2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 name="Shape 97"/>
        <p:cNvGrpSpPr/>
        <p:nvPr/>
      </p:nvGrpSpPr>
      <p:grpSpPr>
        <a:xfrm>
          <a:off x="0" y="0"/>
          <a:ext cx="0" cy="0"/>
          <a:chOff x="0" y="0"/>
          <a:chExt cx="0" cy="0"/>
        </a:xfrm>
      </p:grpSpPr>
      <p:sp>
        <p:nvSpPr>
          <p:cNvPr id="98" name="Google Shape;98;p21"/>
          <p:cNvSpPr txBox="1"/>
          <p:nvPr>
            <p:ph idx="1" type="subTitle"/>
          </p:nvPr>
        </p:nvSpPr>
        <p:spPr>
          <a:xfrm>
            <a:off x="158950" y="45425"/>
            <a:ext cx="8985000" cy="4961700"/>
          </a:xfrm>
          <a:prstGeom prst="rect">
            <a:avLst/>
          </a:prstGeom>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lang="en" sz="2119">
                <a:solidFill>
                  <a:schemeClr val="dk1"/>
                </a:solidFill>
              </a:rPr>
              <a:t>7. The Poetry Trial (10 min)</a:t>
            </a:r>
            <a:endParaRPr b="1" sz="2119">
              <a:solidFill>
                <a:schemeClr val="dk1"/>
              </a:solidFill>
            </a:endParaRPr>
          </a:p>
          <a:p>
            <a:pPr indent="0" lvl="0" marL="0" rtl="0" algn="just">
              <a:lnSpc>
                <a:spcPct val="115000"/>
              </a:lnSpc>
              <a:spcBef>
                <a:spcPts val="600"/>
              </a:spcBef>
              <a:spcAft>
                <a:spcPts val="0"/>
              </a:spcAft>
              <a:buNone/>
            </a:pPr>
            <a:r>
              <a:rPr lang="en" sz="1219">
                <a:solidFill>
                  <a:schemeClr val="dk1"/>
                </a:solidFill>
              </a:rPr>
              <a:t>Reassemble as the Patron holding “court.” Students perform their poems one at a time (or in quick succession from their seats, if time is tight). React lavishly in role to the most extravagant flattery, and — this is important — visibly withhold approval from anything that sounds even slightly honest or restrained, reinforcing that in this room, only flattery is currency. Crown a winner with mock ceremony.</a:t>
            </a:r>
            <a:endParaRPr sz="1219">
              <a:solidFill>
                <a:schemeClr val="dk1"/>
              </a:solidFill>
            </a:endParaRPr>
          </a:p>
          <a:p>
            <a:pPr indent="0" lvl="0" marL="0" rtl="0" algn="l">
              <a:lnSpc>
                <a:spcPct val="115000"/>
              </a:lnSpc>
              <a:spcBef>
                <a:spcPts val="2400"/>
              </a:spcBef>
              <a:spcAft>
                <a:spcPts val="0"/>
              </a:spcAft>
              <a:buNone/>
            </a:pPr>
            <a:r>
              <a:rPr b="1" lang="en" sz="2419">
                <a:solidFill>
                  <a:schemeClr val="dk1"/>
                </a:solidFill>
              </a:rPr>
              <a:t>8. The Twist: Oronte's Sonnet (5 min)</a:t>
            </a:r>
            <a:endParaRPr b="1" sz="2419">
              <a:solidFill>
                <a:schemeClr val="dk1"/>
              </a:solidFill>
            </a:endParaRPr>
          </a:p>
          <a:p>
            <a:pPr indent="0" lvl="0" marL="0" rtl="0" algn="just">
              <a:lnSpc>
                <a:spcPct val="115000"/>
              </a:lnSpc>
              <a:spcBef>
                <a:spcPts val="600"/>
              </a:spcBef>
              <a:spcAft>
                <a:spcPts val="0"/>
              </a:spcAft>
              <a:buNone/>
            </a:pPr>
            <a:r>
              <a:rPr lang="en" sz="1219">
                <a:solidFill>
                  <a:schemeClr val="dk1"/>
                </a:solidFill>
              </a:rPr>
              <a:t>Break role a final time. Tell the class that what they've just done — competing to flatter someone in verse, hungry for approval — is almost exactly what happens to a character named Oronte early in The Misanthrope: he reads Alceste a poem he's written and asks, apparently sincerely, for an honest opinion. Alceste tells him the truth: the poem is mediocre, overwrought, empty flattery dressed up as art. Oronte is wounded, furious, and the two become enemies over it.</a:t>
            </a:r>
            <a:endParaRPr sz="1219">
              <a:solidFill>
                <a:schemeClr val="dk1"/>
              </a:solidFill>
            </a:endParaRPr>
          </a:p>
          <a:p>
            <a:pPr indent="-165100" lvl="0" marL="292100" rtl="0" algn="just">
              <a:lnSpc>
                <a:spcPct val="115000"/>
              </a:lnSpc>
              <a:spcBef>
                <a:spcPts val="600"/>
              </a:spcBef>
              <a:spcAft>
                <a:spcPts val="0"/>
              </a:spcAft>
              <a:buNone/>
            </a:pPr>
            <a:r>
              <a:rPr lang="en" sz="1219">
                <a:solidFill>
                  <a:schemeClr val="dk1"/>
                </a:solidFill>
              </a:rPr>
              <a:t>•</a:t>
            </a:r>
            <a:r>
              <a:rPr lang="en" sz="819">
                <a:solidFill>
                  <a:schemeClr val="dk1"/>
                </a:solidFill>
                <a:latin typeface="Times New Roman"/>
                <a:ea typeface="Times New Roman"/>
                <a:cs typeface="Times New Roman"/>
                <a:sym typeface="Times New Roman"/>
              </a:rPr>
              <a:t>     </a:t>
            </a:r>
            <a:r>
              <a:rPr lang="en" sz="1219">
                <a:solidFill>
                  <a:schemeClr val="dk1"/>
                </a:solidFill>
              </a:rPr>
              <a:t>Ask: if Alceste had been the judge of today's poems instead of the Patron, what do you think he would have said about them?</a:t>
            </a:r>
            <a:endParaRPr sz="1219">
              <a:solidFill>
                <a:schemeClr val="dk1"/>
              </a:solidFill>
            </a:endParaRPr>
          </a:p>
          <a:p>
            <a:pPr indent="-165100" lvl="0" marL="292100" rtl="0" algn="just">
              <a:lnSpc>
                <a:spcPct val="115000"/>
              </a:lnSpc>
              <a:spcBef>
                <a:spcPts val="300"/>
              </a:spcBef>
              <a:spcAft>
                <a:spcPts val="0"/>
              </a:spcAft>
              <a:buNone/>
            </a:pPr>
            <a:r>
              <a:rPr lang="en" sz="1219">
                <a:solidFill>
                  <a:schemeClr val="dk1"/>
                </a:solidFill>
              </a:rPr>
              <a:t>•</a:t>
            </a:r>
            <a:r>
              <a:rPr lang="en" sz="819">
                <a:solidFill>
                  <a:schemeClr val="dk1"/>
                </a:solidFill>
                <a:latin typeface="Times New Roman"/>
                <a:ea typeface="Times New Roman"/>
                <a:cs typeface="Times New Roman"/>
                <a:sym typeface="Times New Roman"/>
              </a:rPr>
              <a:t>     </a:t>
            </a:r>
            <a:r>
              <a:rPr lang="en" sz="1219">
                <a:solidFill>
                  <a:schemeClr val="dk1"/>
                </a:solidFill>
              </a:rPr>
              <a:t>Ask: was Oronte wrong to be hurt — he did ask for honesty, after all — or is total honesty sometimes its own kind of cruelty?</a:t>
            </a:r>
            <a:endParaRPr sz="1519">
              <a:solidFill>
                <a:schemeClr val="dk1"/>
              </a:solidFill>
            </a:endParaRPr>
          </a:p>
          <a:p>
            <a:pPr indent="0" lvl="0" marL="0" rtl="0" algn="just">
              <a:lnSpc>
                <a:spcPct val="115000"/>
              </a:lnSpc>
              <a:spcBef>
                <a:spcPts val="300"/>
              </a:spcBef>
              <a:spcAft>
                <a:spcPts val="0"/>
              </a:spcAft>
              <a:buNone/>
            </a:pPr>
            <a:r>
              <a:t/>
            </a:r>
            <a:endParaRPr sz="919">
              <a:solidFill>
                <a:schemeClr val="dk1"/>
              </a:solidFill>
            </a:endParaRPr>
          </a:p>
          <a:p>
            <a:pPr indent="0" lvl="0" marL="0" rtl="0" algn="just">
              <a:lnSpc>
                <a:spcPct val="115000"/>
              </a:lnSpc>
              <a:spcBef>
                <a:spcPts val="600"/>
              </a:spcBef>
              <a:spcAft>
                <a:spcPts val="0"/>
              </a:spcAft>
              <a:buClr>
                <a:schemeClr val="dk1"/>
              </a:buClr>
              <a:buSzPts val="1100"/>
              <a:buFont typeface="Arial"/>
              <a:buNone/>
            </a:pPr>
            <a:r>
              <a:t/>
            </a:r>
            <a:endParaRPr sz="1100">
              <a:solidFill>
                <a:schemeClr val="dk1"/>
              </a:solidFill>
            </a:endParaRPr>
          </a:p>
          <a:p>
            <a:pPr indent="0" lvl="0" marL="0" rtl="0" algn="ctr">
              <a:spcBef>
                <a:spcPts val="6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grpSp>
        <p:nvGrpSpPr>
          <p:cNvPr id="103" name="Google Shape;103;p22"/>
          <p:cNvGrpSpPr/>
          <p:nvPr/>
        </p:nvGrpSpPr>
        <p:grpSpPr>
          <a:xfrm>
            <a:off x="0" y="0"/>
            <a:ext cx="9144000" cy="5143500"/>
            <a:chOff x="0" y="0"/>
            <a:chExt cx="9144000" cy="5143500"/>
          </a:xfrm>
        </p:grpSpPr>
        <p:pic>
          <p:nvPicPr>
            <p:cNvPr id="104" name="Google Shape;104;p22" title="Misanthrope.pn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05" name="Google Shape;105;p22" title="Misanthrope (9).png"/>
            <p:cNvPicPr preferRelativeResize="0"/>
            <p:nvPr/>
          </p:nvPicPr>
          <p:blipFill rotWithShape="1">
            <a:blip r:embed="rId4">
              <a:alphaModFix/>
            </a:blip>
            <a:srcRect b="28016" l="0" r="21198" t="0"/>
            <a:stretch/>
          </p:blipFill>
          <p:spPr>
            <a:xfrm>
              <a:off x="2697750" y="1951100"/>
              <a:ext cx="4189474" cy="2332676"/>
            </a:xfrm>
            <a:prstGeom prst="rect">
              <a:avLst/>
            </a:prstGeom>
            <a:noFill/>
            <a:ln>
              <a:noFill/>
            </a:ln>
          </p:spPr>
        </p:pic>
        <p:pic>
          <p:nvPicPr>
            <p:cNvPr id="106" name="Google Shape;106;p22" title="Misanthrope (10).png"/>
            <p:cNvPicPr preferRelativeResize="0"/>
            <p:nvPr/>
          </p:nvPicPr>
          <p:blipFill rotWithShape="1">
            <a:blip r:embed="rId5">
              <a:alphaModFix/>
            </a:blip>
            <a:srcRect b="8357" l="4619" r="58340" t="74928"/>
            <a:stretch/>
          </p:blipFill>
          <p:spPr>
            <a:xfrm>
              <a:off x="3098987" y="2764450"/>
              <a:ext cx="3387000" cy="859726"/>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23" title="Hypochonrriac (9).png"/>
          <p:cNvPicPr preferRelativeResize="0"/>
          <p:nvPr/>
        </p:nvPicPr>
        <p:blipFill rotWithShape="1">
          <a:blip r:embed="rId3">
            <a:alphaModFix/>
          </a:blip>
          <a:srcRect b="-3690" l="2760" r="17705" t="3690"/>
          <a:stretch/>
        </p:blipFill>
        <p:spPr>
          <a:xfrm rot="4">
            <a:off x="-88721" y="43551"/>
            <a:ext cx="7400890" cy="1450475"/>
          </a:xfrm>
          <a:prstGeom prst="rect">
            <a:avLst/>
          </a:prstGeom>
          <a:noFill/>
          <a:ln>
            <a:noFill/>
          </a:ln>
        </p:spPr>
      </p:pic>
      <p:sp>
        <p:nvSpPr>
          <p:cNvPr id="112" name="Google Shape;112;p23"/>
          <p:cNvSpPr/>
          <p:nvPr/>
        </p:nvSpPr>
        <p:spPr>
          <a:xfrm>
            <a:off x="3447468" y="4141600"/>
            <a:ext cx="4665900" cy="850500"/>
          </a:xfrm>
          <a:prstGeom prst="roundRect">
            <a:avLst>
              <a:gd fmla="val 16667" name="adj"/>
            </a:avLst>
          </a:prstGeom>
          <a:solidFill>
            <a:srgbClr val="527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3" name="Google Shape;113;p23" title="PR 2627 (10).png"/>
          <p:cNvPicPr preferRelativeResize="0"/>
          <p:nvPr/>
        </p:nvPicPr>
        <p:blipFill rotWithShape="1">
          <a:blip r:embed="rId4">
            <a:alphaModFix/>
          </a:blip>
          <a:srcRect b="19814" l="0" r="0" t="0"/>
          <a:stretch/>
        </p:blipFill>
        <p:spPr>
          <a:xfrm>
            <a:off x="1976268" y="3944047"/>
            <a:ext cx="1544300" cy="1238305"/>
          </a:xfrm>
          <a:prstGeom prst="rect">
            <a:avLst/>
          </a:prstGeom>
          <a:noFill/>
          <a:ln>
            <a:noFill/>
          </a:ln>
        </p:spPr>
      </p:pic>
      <p:pic>
        <p:nvPicPr>
          <p:cNvPr id="114" name="Google Shape;114;p23" title="Yerma (2).png"/>
          <p:cNvPicPr preferRelativeResize="0"/>
          <p:nvPr/>
        </p:nvPicPr>
        <p:blipFill rotWithShape="1">
          <a:blip r:embed="rId5">
            <a:alphaModFix/>
          </a:blip>
          <a:srcRect b="56277" l="17902" r="5820" t="2224"/>
          <a:stretch/>
        </p:blipFill>
        <p:spPr>
          <a:xfrm flipH="1" rot="10800000">
            <a:off x="15925" y="3129099"/>
            <a:ext cx="9140448" cy="891751"/>
          </a:xfrm>
          <a:prstGeom prst="rect">
            <a:avLst/>
          </a:prstGeom>
          <a:noFill/>
          <a:ln>
            <a:noFill/>
          </a:ln>
        </p:spPr>
      </p:pic>
      <p:pic>
        <p:nvPicPr>
          <p:cNvPr id="115" name="Google Shape;115;p23" title="Misanthrope (5).png"/>
          <p:cNvPicPr preferRelativeResize="0"/>
          <p:nvPr/>
        </p:nvPicPr>
        <p:blipFill rotWithShape="1">
          <a:blip r:embed="rId6">
            <a:alphaModFix/>
          </a:blip>
          <a:srcRect b="42506" l="487" r="65472" t="0"/>
          <a:stretch/>
        </p:blipFill>
        <p:spPr>
          <a:xfrm>
            <a:off x="-103500" y="1212928"/>
            <a:ext cx="1907266" cy="1811924"/>
          </a:xfrm>
          <a:prstGeom prst="rect">
            <a:avLst/>
          </a:prstGeom>
          <a:noFill/>
          <a:ln>
            <a:noFill/>
          </a:ln>
        </p:spPr>
      </p:pic>
      <p:pic>
        <p:nvPicPr>
          <p:cNvPr id="116" name="Google Shape;116;p23" title="Misanthrope (5).png"/>
          <p:cNvPicPr preferRelativeResize="0"/>
          <p:nvPr/>
        </p:nvPicPr>
        <p:blipFill rotWithShape="1">
          <a:blip r:embed="rId6">
            <a:alphaModFix/>
          </a:blip>
          <a:srcRect b="0" l="72451" r="3332" t="0"/>
          <a:stretch/>
        </p:blipFill>
        <p:spPr>
          <a:xfrm>
            <a:off x="7308088" y="-46136"/>
            <a:ext cx="1999373" cy="4644124"/>
          </a:xfrm>
          <a:prstGeom prst="rect">
            <a:avLst/>
          </a:prstGeom>
          <a:noFill/>
          <a:ln>
            <a:noFill/>
          </a:ln>
        </p:spPr>
      </p:pic>
      <p:pic>
        <p:nvPicPr>
          <p:cNvPr id="117" name="Google Shape;117;p23" title="Misanthrope (2).png"/>
          <p:cNvPicPr preferRelativeResize="0"/>
          <p:nvPr/>
        </p:nvPicPr>
        <p:blipFill rotWithShape="1">
          <a:blip r:embed="rId7">
            <a:alphaModFix/>
          </a:blip>
          <a:srcRect b="56654" l="14193" r="19979" t="5729"/>
          <a:stretch/>
        </p:blipFill>
        <p:spPr>
          <a:xfrm>
            <a:off x="39825" y="0"/>
            <a:ext cx="6019325" cy="1934774"/>
          </a:xfrm>
          <a:prstGeom prst="rect">
            <a:avLst/>
          </a:prstGeom>
          <a:noFill/>
          <a:ln>
            <a:noFill/>
          </a:ln>
        </p:spPr>
      </p:pic>
      <p:grpSp>
        <p:nvGrpSpPr>
          <p:cNvPr id="118" name="Google Shape;118;p23"/>
          <p:cNvGrpSpPr/>
          <p:nvPr/>
        </p:nvGrpSpPr>
        <p:grpSpPr>
          <a:xfrm>
            <a:off x="7755200" y="4515450"/>
            <a:ext cx="1544300" cy="699275"/>
            <a:chOff x="7755200" y="4515450"/>
            <a:chExt cx="1544300" cy="699275"/>
          </a:xfrm>
        </p:grpSpPr>
        <p:sp>
          <p:nvSpPr>
            <p:cNvPr id="119" name="Google Shape;119;p23"/>
            <p:cNvSpPr txBox="1"/>
            <p:nvPr/>
          </p:nvSpPr>
          <p:spPr>
            <a:xfrm>
              <a:off x="7937200" y="4876025"/>
              <a:ext cx="136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Calibri"/>
                  <a:ea typeface="Calibri"/>
                  <a:cs typeface="Calibri"/>
                  <a:sym typeface="Calibri"/>
                </a:rPr>
                <a:t>           © Jane Fisher </a:t>
              </a:r>
              <a:endParaRPr sz="1000">
                <a:solidFill>
                  <a:srgbClr val="FFFFFF"/>
                </a:solidFill>
                <a:latin typeface="Calibri"/>
                <a:ea typeface="Calibri"/>
                <a:cs typeface="Calibri"/>
                <a:sym typeface="Calibri"/>
              </a:endParaRPr>
            </a:p>
          </p:txBody>
        </p:sp>
        <p:pic>
          <p:nvPicPr>
            <p:cNvPr id="120" name="Google Shape;120;p23"/>
            <p:cNvPicPr preferRelativeResize="0"/>
            <p:nvPr/>
          </p:nvPicPr>
          <p:blipFill rotWithShape="1">
            <a:blip r:embed="rId8">
              <a:alphaModFix/>
            </a:blip>
            <a:srcRect b="33829" l="0" r="0" t="35416"/>
            <a:stretch/>
          </p:blipFill>
          <p:spPr>
            <a:xfrm>
              <a:off x="7755200" y="4515450"/>
              <a:ext cx="1544300" cy="474925"/>
            </a:xfrm>
            <a:prstGeom prst="rect">
              <a:avLst/>
            </a:prstGeom>
            <a:noFill/>
            <a:ln>
              <a:noFill/>
            </a:ln>
          </p:spPr>
        </p:pic>
      </p:grpSp>
      <p:sp>
        <p:nvSpPr>
          <p:cNvPr id="121" name="Google Shape;121;p23"/>
          <p:cNvSpPr txBox="1"/>
          <p:nvPr/>
        </p:nvSpPr>
        <p:spPr>
          <a:xfrm>
            <a:off x="3057450" y="1170441"/>
            <a:ext cx="4936500" cy="1128300"/>
          </a:xfrm>
          <a:prstGeom prst="rect">
            <a:avLst/>
          </a:prstGeom>
          <a:noFill/>
          <a:ln cap="flat" cmpd="sng" w="19050">
            <a:solidFill>
              <a:srgbClr val="5270FF"/>
            </a:solidFill>
            <a:prstDash val="dot"/>
            <a:round/>
            <a:headEnd len="sm" w="sm" type="none"/>
            <a:tailEnd len="sm" w="sm" type="none"/>
          </a:ln>
        </p:spPr>
        <p:txBody>
          <a:bodyPr anchorCtr="0" anchor="t" bIns="91425" lIns="91425" spcFirstLastPara="1" rIns="91425" wrap="square" tIns="91425">
            <a:spAutoFit/>
          </a:bodyPr>
          <a:lstStyle/>
          <a:p>
            <a:pPr indent="0" lvl="0" marL="127000" rtl="0" algn="just">
              <a:lnSpc>
                <a:spcPct val="115000"/>
              </a:lnSpc>
              <a:spcBef>
                <a:spcPts val="0"/>
              </a:spcBef>
              <a:spcAft>
                <a:spcPts val="300"/>
              </a:spcAft>
              <a:buNone/>
            </a:pPr>
            <a:r>
              <a:rPr b="1" lang="en" sz="1500">
                <a:solidFill>
                  <a:srgbClr val="5270FF"/>
                </a:solidFill>
                <a:latin typeface="Chelsea Market"/>
                <a:ea typeface="Chelsea Market"/>
                <a:cs typeface="Chelsea Market"/>
                <a:sym typeface="Chelsea Market"/>
              </a:rPr>
              <a:t>Alceste:</a:t>
            </a:r>
            <a:r>
              <a:rPr b="1" lang="en">
                <a:solidFill>
                  <a:schemeClr val="lt1"/>
                </a:solidFill>
              </a:rPr>
              <a:t> </a:t>
            </a:r>
            <a:r>
              <a:rPr i="1" lang="en" sz="1300">
                <a:solidFill>
                  <a:schemeClr val="lt1"/>
                </a:solidFill>
                <a:latin typeface="Calibri"/>
                <a:ea typeface="Calibri"/>
                <a:cs typeface="Calibri"/>
                <a:sym typeface="Calibri"/>
              </a:rPr>
              <a:t>obsessively, uncompromisingly honest, in a Parisian high society built on flattery and social performance. He refuses to soften his opinions for anyone, which makes</a:t>
            </a:r>
            <a:r>
              <a:rPr i="1" lang="en">
                <a:solidFill>
                  <a:schemeClr val="lt1"/>
                </a:solidFill>
              </a:rPr>
              <a:t> </a:t>
            </a:r>
            <a:r>
              <a:rPr i="1" lang="en" sz="1300">
                <a:solidFill>
                  <a:schemeClr val="lt1"/>
                </a:solidFill>
                <a:latin typeface="Calibri"/>
                <a:ea typeface="Calibri"/>
                <a:cs typeface="Calibri"/>
                <a:sym typeface="Calibri"/>
              </a:rPr>
              <a:t>him both the play's moral centre and, often, its fool.</a:t>
            </a:r>
            <a:endParaRPr i="1" sz="1300">
              <a:solidFill>
                <a:schemeClr val="lt1"/>
              </a:solidFill>
              <a:latin typeface="Calibri"/>
              <a:ea typeface="Calibri"/>
              <a:cs typeface="Calibri"/>
              <a:sym typeface="Calibri"/>
            </a:endParaRPr>
          </a:p>
        </p:txBody>
      </p:sp>
      <p:sp>
        <p:nvSpPr>
          <p:cNvPr id="122" name="Google Shape;122;p23"/>
          <p:cNvSpPr txBox="1"/>
          <p:nvPr/>
        </p:nvSpPr>
        <p:spPr>
          <a:xfrm>
            <a:off x="1345622" y="2422225"/>
            <a:ext cx="6377700" cy="650400"/>
          </a:xfrm>
          <a:prstGeom prst="rect">
            <a:avLst/>
          </a:prstGeom>
          <a:noFill/>
          <a:ln cap="flat" cmpd="sng" w="19050">
            <a:solidFill>
              <a:srgbClr val="FEED4C"/>
            </a:solidFill>
            <a:prstDash val="dot"/>
            <a:round/>
            <a:headEnd len="sm" w="sm" type="none"/>
            <a:tailEnd len="sm" w="sm" type="none"/>
          </a:ln>
        </p:spPr>
        <p:txBody>
          <a:bodyPr anchorCtr="0" anchor="t" bIns="91425" lIns="91425" spcFirstLastPara="1" rIns="91425" wrap="square" tIns="91425">
            <a:spAutoFit/>
          </a:bodyPr>
          <a:lstStyle/>
          <a:p>
            <a:pPr indent="0" lvl="0" marL="127000" rtl="0" algn="just">
              <a:lnSpc>
                <a:spcPct val="115000"/>
              </a:lnSpc>
              <a:spcBef>
                <a:spcPts val="0"/>
              </a:spcBef>
              <a:spcAft>
                <a:spcPts val="300"/>
              </a:spcAft>
              <a:buNone/>
            </a:pPr>
            <a:r>
              <a:rPr b="1" lang="en" sz="1500">
                <a:solidFill>
                  <a:srgbClr val="FEED4C"/>
                </a:solidFill>
                <a:latin typeface="Chelsea Market"/>
                <a:ea typeface="Chelsea Market"/>
                <a:cs typeface="Chelsea Market"/>
                <a:sym typeface="Chelsea Market"/>
              </a:rPr>
              <a:t>Célimène:</a:t>
            </a:r>
            <a:r>
              <a:rPr b="1" lang="en">
                <a:solidFill>
                  <a:schemeClr val="lt1"/>
                </a:solidFill>
              </a:rPr>
              <a:t> </a:t>
            </a:r>
            <a:r>
              <a:rPr i="1" lang="en" sz="1300">
                <a:solidFill>
                  <a:schemeClr val="lt1"/>
                </a:solidFill>
                <a:latin typeface="Calibri"/>
                <a:ea typeface="Calibri"/>
                <a:cs typeface="Calibri"/>
                <a:sym typeface="Calibri"/>
              </a:rPr>
              <a:t>the witty, flirtatious widow Alceste loves — and who is brilliant at exactly the social performance he despises, encouraging several admirers at once.</a:t>
            </a:r>
            <a:endParaRPr i="1" sz="1300">
              <a:solidFill>
                <a:schemeClr val="lt1"/>
              </a:solidFill>
              <a:latin typeface="Calibri"/>
              <a:ea typeface="Calibri"/>
              <a:cs typeface="Calibri"/>
              <a:sym typeface="Calibri"/>
            </a:endParaRPr>
          </a:p>
        </p:txBody>
      </p:sp>
      <p:sp>
        <p:nvSpPr>
          <p:cNvPr id="123" name="Google Shape;123;p23"/>
          <p:cNvSpPr txBox="1"/>
          <p:nvPr/>
        </p:nvSpPr>
        <p:spPr>
          <a:xfrm>
            <a:off x="454346" y="3124450"/>
            <a:ext cx="7579500" cy="880500"/>
          </a:xfrm>
          <a:prstGeom prst="rect">
            <a:avLst/>
          </a:prstGeom>
          <a:noFill/>
          <a:ln>
            <a:noFill/>
          </a:ln>
        </p:spPr>
        <p:txBody>
          <a:bodyPr anchorCtr="0" anchor="t" bIns="91425" lIns="91425" spcFirstLastPara="1" rIns="91425" wrap="square" tIns="91425">
            <a:spAutoFit/>
          </a:bodyPr>
          <a:lstStyle/>
          <a:p>
            <a:pPr indent="0" lvl="0" marL="127000" rtl="0" algn="just">
              <a:lnSpc>
                <a:spcPct val="115000"/>
              </a:lnSpc>
              <a:spcBef>
                <a:spcPts val="0"/>
              </a:spcBef>
              <a:spcAft>
                <a:spcPts val="300"/>
              </a:spcAft>
              <a:buNone/>
            </a:pPr>
            <a:r>
              <a:rPr b="1" lang="en" sz="1500">
                <a:solidFill>
                  <a:schemeClr val="dk1"/>
                </a:solidFill>
                <a:latin typeface="Chelsea Market"/>
                <a:ea typeface="Chelsea Market"/>
                <a:cs typeface="Chelsea Market"/>
                <a:sym typeface="Chelsea Market"/>
              </a:rPr>
              <a:t>Comedy of manners, in verse:</a:t>
            </a:r>
            <a:r>
              <a:rPr b="1" lang="en">
                <a:solidFill>
                  <a:schemeClr val="dk1"/>
                </a:solidFill>
              </a:rPr>
              <a:t> </a:t>
            </a:r>
            <a:r>
              <a:rPr b="1" i="1" lang="en" sz="1300">
                <a:solidFill>
                  <a:schemeClr val="lt1"/>
                </a:solidFill>
                <a:latin typeface="Calibri"/>
                <a:ea typeface="Calibri"/>
                <a:cs typeface="Calibri"/>
                <a:sym typeface="Calibri"/>
              </a:rPr>
              <a:t>Molière is satirising the customs and hypocrisies of aristocratic salon society. The play is written in rhymed alexandrines — elegant, formal verse — which makes the gap between beautiful language and petty, insincere behaviour part of the joke throughout.</a:t>
            </a:r>
            <a:endParaRPr b="1" i="1" sz="5400">
              <a:solidFill>
                <a:schemeClr val="lt1"/>
              </a:solidFill>
              <a:latin typeface="Calibri"/>
              <a:ea typeface="Calibri"/>
              <a:cs typeface="Calibri"/>
              <a:sym typeface="Calibri"/>
            </a:endParaRPr>
          </a:p>
        </p:txBody>
      </p:sp>
      <p:pic>
        <p:nvPicPr>
          <p:cNvPr id="124" name="Google Shape;124;p23" title="Misanthrope (6).png"/>
          <p:cNvPicPr preferRelativeResize="0"/>
          <p:nvPr/>
        </p:nvPicPr>
        <p:blipFill rotWithShape="1">
          <a:blip r:embed="rId9">
            <a:alphaModFix/>
          </a:blip>
          <a:srcRect b="51379" l="22956" r="57314" t="4202"/>
          <a:stretch/>
        </p:blipFill>
        <p:spPr>
          <a:xfrm>
            <a:off x="6596475" y="25152"/>
            <a:ext cx="1030872" cy="1305501"/>
          </a:xfrm>
          <a:prstGeom prst="rect">
            <a:avLst/>
          </a:prstGeom>
          <a:noFill/>
          <a:ln>
            <a:noFill/>
          </a:ln>
        </p:spPr>
      </p:pic>
      <p:pic>
        <p:nvPicPr>
          <p:cNvPr id="125" name="Google Shape;125;p23" title="Misanthrope (6).png"/>
          <p:cNvPicPr preferRelativeResize="0"/>
          <p:nvPr/>
        </p:nvPicPr>
        <p:blipFill rotWithShape="1">
          <a:blip r:embed="rId9">
            <a:alphaModFix/>
          </a:blip>
          <a:srcRect b="39976" l="0" r="76662" t="0"/>
          <a:stretch/>
        </p:blipFill>
        <p:spPr>
          <a:xfrm>
            <a:off x="5907875" y="59775"/>
            <a:ext cx="878462" cy="1270874"/>
          </a:xfrm>
          <a:prstGeom prst="rect">
            <a:avLst/>
          </a:prstGeom>
          <a:noFill/>
          <a:ln>
            <a:noFill/>
          </a:ln>
        </p:spPr>
      </p:pic>
      <p:pic>
        <p:nvPicPr>
          <p:cNvPr id="126" name="Google Shape;126;p23" title="Misanthrope (6).png"/>
          <p:cNvPicPr preferRelativeResize="0"/>
          <p:nvPr/>
        </p:nvPicPr>
        <p:blipFill rotWithShape="1">
          <a:blip r:embed="rId9">
            <a:alphaModFix/>
          </a:blip>
          <a:srcRect b="56385" l="58048" r="0" t="0"/>
          <a:stretch/>
        </p:blipFill>
        <p:spPr>
          <a:xfrm rot="1834413">
            <a:off x="440192" y="3985807"/>
            <a:ext cx="1619818" cy="947260"/>
          </a:xfrm>
          <a:prstGeom prst="rect">
            <a:avLst/>
          </a:prstGeom>
          <a:noFill/>
          <a:ln>
            <a:noFill/>
          </a:ln>
        </p:spPr>
      </p:pic>
      <p:pic>
        <p:nvPicPr>
          <p:cNvPr id="127" name="Google Shape;127;p23" title="Misanthrope (6).png"/>
          <p:cNvPicPr preferRelativeResize="0"/>
          <p:nvPr/>
        </p:nvPicPr>
        <p:blipFill rotWithShape="1">
          <a:blip r:embed="rId9">
            <a:alphaModFix/>
          </a:blip>
          <a:srcRect b="63652" l="43452" r="43884" t="4489"/>
          <a:stretch/>
        </p:blipFill>
        <p:spPr>
          <a:xfrm rot="-488889">
            <a:off x="32462" y="4037358"/>
            <a:ext cx="758846" cy="1073789"/>
          </a:xfrm>
          <a:prstGeom prst="rect">
            <a:avLst/>
          </a:prstGeom>
          <a:noFill/>
          <a:ln>
            <a:noFill/>
          </a:ln>
        </p:spPr>
      </p:pic>
      <p:sp>
        <p:nvSpPr>
          <p:cNvPr id="128" name="Google Shape;128;p23"/>
          <p:cNvSpPr txBox="1"/>
          <p:nvPr/>
        </p:nvSpPr>
        <p:spPr>
          <a:xfrm>
            <a:off x="3503213" y="4188078"/>
            <a:ext cx="4665900" cy="7389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Caveat Brush"/>
                <a:ea typeface="Caveat Brush"/>
                <a:cs typeface="Caveat Brush"/>
                <a:sym typeface="Caveat Brush"/>
              </a:rPr>
              <a:t>A </a:t>
            </a:r>
            <a:r>
              <a:rPr b="1" lang="en" sz="1800">
                <a:solidFill>
                  <a:schemeClr val="lt1"/>
                </a:solidFill>
                <a:latin typeface="Chelsea Market"/>
                <a:ea typeface="Chelsea Market"/>
                <a:cs typeface="Chelsea Market"/>
                <a:sym typeface="Chelsea Market"/>
              </a:rPr>
              <a:t>misanthrope</a:t>
            </a:r>
            <a:r>
              <a:rPr lang="en" sz="1700">
                <a:solidFill>
                  <a:schemeClr val="lt1"/>
                </a:solidFill>
                <a:latin typeface="Caveat Brush"/>
                <a:ea typeface="Caveat Brush"/>
                <a:cs typeface="Caveat Brush"/>
                <a:sym typeface="Caveat Brush"/>
              </a:rPr>
              <a:t> is </a:t>
            </a:r>
            <a:r>
              <a:rPr lang="en" sz="1800">
                <a:solidFill>
                  <a:schemeClr val="lt1"/>
                </a:solidFill>
                <a:latin typeface="Caveat Brush"/>
                <a:ea typeface="Caveat Brush"/>
                <a:cs typeface="Caveat Brush"/>
                <a:sym typeface="Caveat Brush"/>
              </a:rPr>
              <a:t>a person who dislikes, distrusts, or avoids other people and humankind in general</a:t>
            </a:r>
            <a:r>
              <a:rPr lang="en" sz="1700">
                <a:solidFill>
                  <a:schemeClr val="lt1"/>
                </a:solidFill>
                <a:latin typeface="Caveat Brush"/>
                <a:ea typeface="Caveat Brush"/>
                <a:cs typeface="Caveat Brush"/>
                <a:sym typeface="Caveat Brush"/>
              </a:rPr>
              <a:t>.</a:t>
            </a:r>
            <a:endParaRPr sz="2400">
              <a:solidFill>
                <a:schemeClr val="lt1"/>
              </a:solidFill>
              <a:latin typeface="Caveat Brush"/>
              <a:ea typeface="Caveat Brush"/>
              <a:cs typeface="Caveat Brush"/>
              <a:sym typeface="Caveat Brush"/>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24" title="Hypochonrriac (9).png"/>
          <p:cNvPicPr preferRelativeResize="0"/>
          <p:nvPr/>
        </p:nvPicPr>
        <p:blipFill rotWithShape="1">
          <a:blip r:embed="rId3">
            <a:alphaModFix/>
          </a:blip>
          <a:srcRect b="-3690" l="2760" r="17705" t="3690"/>
          <a:stretch/>
        </p:blipFill>
        <p:spPr>
          <a:xfrm rot="128940">
            <a:off x="-195366" y="3376035"/>
            <a:ext cx="9254659" cy="2295505"/>
          </a:xfrm>
          <a:prstGeom prst="rect">
            <a:avLst/>
          </a:prstGeom>
          <a:noFill/>
          <a:ln>
            <a:noFill/>
          </a:ln>
        </p:spPr>
      </p:pic>
      <p:pic>
        <p:nvPicPr>
          <p:cNvPr id="134" name="Google Shape;134;p24" title="Misanthrope (7).png"/>
          <p:cNvPicPr preferRelativeResize="0"/>
          <p:nvPr/>
        </p:nvPicPr>
        <p:blipFill>
          <a:blip r:embed="rId4">
            <a:alphaModFix/>
          </a:blip>
          <a:stretch>
            <a:fillRect/>
          </a:stretch>
        </p:blipFill>
        <p:spPr>
          <a:xfrm>
            <a:off x="79625" y="56250"/>
            <a:ext cx="8949374" cy="4003301"/>
          </a:xfrm>
          <a:prstGeom prst="rect">
            <a:avLst/>
          </a:prstGeom>
          <a:noFill/>
          <a:ln>
            <a:noFill/>
          </a:ln>
        </p:spPr>
      </p:pic>
      <p:sp>
        <p:nvSpPr>
          <p:cNvPr id="135" name="Google Shape;135;p24"/>
          <p:cNvSpPr txBox="1"/>
          <p:nvPr>
            <p:ph type="ctrTitle"/>
          </p:nvPr>
        </p:nvSpPr>
        <p:spPr>
          <a:xfrm>
            <a:off x="1297831" y="1174917"/>
            <a:ext cx="6807600" cy="2052600"/>
          </a:xfrm>
          <a:prstGeom prst="rect">
            <a:avLst/>
          </a:prstGeom>
        </p:spPr>
        <p:txBody>
          <a:bodyPr anchorCtr="0" anchor="b" bIns="91425" lIns="91425" spcFirstLastPara="1" rIns="91425" wrap="square" tIns="91425">
            <a:noAutofit/>
          </a:bodyPr>
          <a:lstStyle/>
          <a:p>
            <a:pPr indent="0" lvl="0" marL="0" rtl="0" algn="l">
              <a:lnSpc>
                <a:spcPct val="115000"/>
              </a:lnSpc>
              <a:spcBef>
                <a:spcPts val="500"/>
              </a:spcBef>
              <a:spcAft>
                <a:spcPts val="1000"/>
              </a:spcAft>
              <a:buClr>
                <a:schemeClr val="dk1"/>
              </a:buClr>
              <a:buSzPts val="990"/>
              <a:buFont typeface="Arial"/>
              <a:buNone/>
            </a:pPr>
            <a:r>
              <a:rPr b="1" i="1" lang="en" sz="1820">
                <a:latin typeface="Calibri"/>
                <a:ea typeface="Calibri"/>
                <a:cs typeface="Calibri"/>
                <a:sym typeface="Calibri"/>
              </a:rPr>
              <a:t>“I am told there are poets among you. Good — I am in need of praise, and I intend to have the very best of it. Each of you will write me a poem. It need not be long — four to six lines will do — but it must rhyme, and it must flatter me outrageously. Choose your subject: my wit, my beauty, my taste, my brilliance — I am equally deserving of praise in all four. The finest poem wins my favour. The dull ones may leave.”</a:t>
            </a:r>
            <a:endParaRPr b="1" i="1" sz="5510">
              <a:latin typeface="Calibri"/>
              <a:ea typeface="Calibri"/>
              <a:cs typeface="Calibri"/>
              <a:sym typeface="Calibri"/>
            </a:endParaRPr>
          </a:p>
        </p:txBody>
      </p:sp>
      <p:sp>
        <p:nvSpPr>
          <p:cNvPr id="136" name="Google Shape;136;p24"/>
          <p:cNvSpPr txBox="1"/>
          <p:nvPr/>
        </p:nvSpPr>
        <p:spPr>
          <a:xfrm>
            <a:off x="355324" y="3794557"/>
            <a:ext cx="6643500" cy="10989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just">
              <a:lnSpc>
                <a:spcPct val="115000"/>
              </a:lnSpc>
              <a:spcBef>
                <a:spcPts val="0"/>
              </a:spcBef>
              <a:spcAft>
                <a:spcPts val="600"/>
              </a:spcAft>
              <a:buClr>
                <a:schemeClr val="dk1"/>
              </a:buClr>
              <a:buSzPts val="1100"/>
              <a:buFont typeface="Arial"/>
              <a:buNone/>
            </a:pPr>
            <a:r>
              <a:rPr lang="en" sz="1800">
                <a:solidFill>
                  <a:schemeClr val="lt1"/>
                </a:solidFill>
                <a:latin typeface="Caveat Brush"/>
                <a:ea typeface="Caveat Brush"/>
                <a:cs typeface="Caveat Brush"/>
                <a:sym typeface="Caveat Brush"/>
              </a:rPr>
              <a:t>The poem must be in </a:t>
            </a:r>
            <a:r>
              <a:rPr lang="en" sz="1800">
                <a:solidFill>
                  <a:schemeClr val="lt1"/>
                </a:solidFill>
                <a:latin typeface="Caveat Brush"/>
                <a:ea typeface="Caveat Brush"/>
                <a:cs typeface="Caveat Brush"/>
                <a:sym typeface="Caveat Brush"/>
              </a:rPr>
              <a:t>rhyming couplets (AABB), 4–6 lines minimum, aimed squarely at flattering the Patron with as much wit and invention as possible — the more extravagant and inventive the compliment, the better.</a:t>
            </a:r>
            <a:endParaRPr sz="1800">
              <a:solidFill>
                <a:schemeClr val="lt1"/>
              </a:solidFill>
              <a:latin typeface="Caveat Brush"/>
              <a:ea typeface="Caveat Brush"/>
              <a:cs typeface="Caveat Brush"/>
              <a:sym typeface="Caveat Brush"/>
            </a:endParaRPr>
          </a:p>
        </p:txBody>
      </p:sp>
      <p:grpSp>
        <p:nvGrpSpPr>
          <p:cNvPr id="137" name="Google Shape;137;p24"/>
          <p:cNvGrpSpPr/>
          <p:nvPr/>
        </p:nvGrpSpPr>
        <p:grpSpPr>
          <a:xfrm>
            <a:off x="7755200" y="4515450"/>
            <a:ext cx="1544300" cy="699275"/>
            <a:chOff x="7755200" y="4515450"/>
            <a:chExt cx="1544300" cy="699275"/>
          </a:xfrm>
        </p:grpSpPr>
        <p:sp>
          <p:nvSpPr>
            <p:cNvPr id="138" name="Google Shape;138;p24"/>
            <p:cNvSpPr txBox="1"/>
            <p:nvPr/>
          </p:nvSpPr>
          <p:spPr>
            <a:xfrm>
              <a:off x="7937200" y="4876025"/>
              <a:ext cx="136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Calibri"/>
                  <a:ea typeface="Calibri"/>
                  <a:cs typeface="Calibri"/>
                  <a:sym typeface="Calibri"/>
                </a:rPr>
                <a:t>           © Jane Fisher </a:t>
              </a:r>
              <a:endParaRPr sz="1000">
                <a:solidFill>
                  <a:srgbClr val="FFFFFF"/>
                </a:solidFill>
                <a:latin typeface="Calibri"/>
                <a:ea typeface="Calibri"/>
                <a:cs typeface="Calibri"/>
                <a:sym typeface="Calibri"/>
              </a:endParaRPr>
            </a:p>
          </p:txBody>
        </p:sp>
        <p:pic>
          <p:nvPicPr>
            <p:cNvPr id="139" name="Google Shape;139;p24"/>
            <p:cNvPicPr preferRelativeResize="0"/>
            <p:nvPr/>
          </p:nvPicPr>
          <p:blipFill rotWithShape="1">
            <a:blip r:embed="rId5">
              <a:alphaModFix/>
            </a:blip>
            <a:srcRect b="33829" l="0" r="0" t="35416"/>
            <a:stretch/>
          </p:blipFill>
          <p:spPr>
            <a:xfrm>
              <a:off x="7755200" y="4515450"/>
              <a:ext cx="1544300" cy="474925"/>
            </a:xfrm>
            <a:prstGeom prst="rect">
              <a:avLst/>
            </a:prstGeom>
            <a:noFill/>
            <a:ln>
              <a:noFill/>
            </a:ln>
          </p:spPr>
        </p:pic>
      </p:grpSp>
      <p:pic>
        <p:nvPicPr>
          <p:cNvPr id="140" name="Google Shape;140;p24" title="Misanthrope (8).png"/>
          <p:cNvPicPr preferRelativeResize="0"/>
          <p:nvPr/>
        </p:nvPicPr>
        <p:blipFill rotWithShape="1">
          <a:blip r:embed="rId6">
            <a:alphaModFix/>
          </a:blip>
          <a:srcRect b="78636" l="0" r="6821" t="5954"/>
          <a:stretch/>
        </p:blipFill>
        <p:spPr>
          <a:xfrm>
            <a:off x="958876" y="56250"/>
            <a:ext cx="7043002" cy="655150"/>
          </a:xfrm>
          <a:prstGeom prst="rect">
            <a:avLst/>
          </a:prstGeom>
          <a:noFill/>
          <a:ln>
            <a:noFill/>
          </a:ln>
        </p:spPr>
      </p:pic>
      <p:pic>
        <p:nvPicPr>
          <p:cNvPr id="141" name="Google Shape;141;p24" title="Misanthrope (6).png"/>
          <p:cNvPicPr preferRelativeResize="0"/>
          <p:nvPr/>
        </p:nvPicPr>
        <p:blipFill rotWithShape="1">
          <a:blip r:embed="rId7">
            <a:alphaModFix/>
          </a:blip>
          <a:srcRect b="39976" l="0" r="76662" t="0"/>
          <a:stretch/>
        </p:blipFill>
        <p:spPr>
          <a:xfrm rot="-178745">
            <a:off x="6799600" y="3332350"/>
            <a:ext cx="1150324" cy="1664199"/>
          </a:xfrm>
          <a:prstGeom prst="rect">
            <a:avLst/>
          </a:prstGeom>
          <a:noFill/>
          <a:ln>
            <a:noFill/>
          </a:ln>
        </p:spPr>
      </p:pic>
      <p:pic>
        <p:nvPicPr>
          <p:cNvPr id="142" name="Google Shape;142;p24" title="Misanthrope (6).png"/>
          <p:cNvPicPr preferRelativeResize="0"/>
          <p:nvPr/>
        </p:nvPicPr>
        <p:blipFill rotWithShape="1">
          <a:blip r:embed="rId7">
            <a:alphaModFix/>
          </a:blip>
          <a:srcRect b="51379" l="22956" r="57314" t="4202"/>
          <a:stretch/>
        </p:blipFill>
        <p:spPr>
          <a:xfrm>
            <a:off x="7209553" y="3830452"/>
            <a:ext cx="1030872" cy="13055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25" title="Hypochonrriac (3).png"/>
          <p:cNvPicPr preferRelativeResize="0"/>
          <p:nvPr/>
        </p:nvPicPr>
        <p:blipFill rotWithShape="1">
          <a:blip r:embed="rId3">
            <a:alphaModFix/>
          </a:blip>
          <a:srcRect b="32502" l="42703" r="16609" t="51072"/>
          <a:stretch/>
        </p:blipFill>
        <p:spPr>
          <a:xfrm>
            <a:off x="148150" y="3863625"/>
            <a:ext cx="8848075" cy="1090824"/>
          </a:xfrm>
          <a:prstGeom prst="rect">
            <a:avLst/>
          </a:prstGeom>
          <a:noFill/>
          <a:ln>
            <a:noFill/>
          </a:ln>
        </p:spPr>
      </p:pic>
      <p:pic>
        <p:nvPicPr>
          <p:cNvPr id="148" name="Google Shape;148;p25" title="Misanthrope (9).png"/>
          <p:cNvPicPr preferRelativeResize="0"/>
          <p:nvPr/>
        </p:nvPicPr>
        <p:blipFill rotWithShape="1">
          <a:blip r:embed="rId4">
            <a:alphaModFix/>
          </a:blip>
          <a:srcRect b="28016" l="0" r="21198" t="0"/>
          <a:stretch/>
        </p:blipFill>
        <p:spPr>
          <a:xfrm>
            <a:off x="2237350" y="-55725"/>
            <a:ext cx="6978326" cy="3885500"/>
          </a:xfrm>
          <a:prstGeom prst="rect">
            <a:avLst/>
          </a:prstGeom>
          <a:noFill/>
          <a:ln>
            <a:noFill/>
          </a:ln>
        </p:spPr>
      </p:pic>
      <p:sp>
        <p:nvSpPr>
          <p:cNvPr id="149" name="Google Shape;149;p25"/>
          <p:cNvSpPr txBox="1"/>
          <p:nvPr/>
        </p:nvSpPr>
        <p:spPr>
          <a:xfrm>
            <a:off x="3153750" y="985654"/>
            <a:ext cx="4872000" cy="2034000"/>
          </a:xfrm>
          <a:prstGeom prst="rect">
            <a:avLst/>
          </a:prstGeom>
          <a:noFill/>
          <a:ln>
            <a:noFill/>
          </a:ln>
        </p:spPr>
        <p:txBody>
          <a:bodyPr anchorCtr="0" anchor="t" bIns="91425" lIns="91425" spcFirstLastPara="1" rIns="91425" wrap="square" tIns="91425">
            <a:spAutoFit/>
          </a:bodyPr>
          <a:lstStyle/>
          <a:p>
            <a:pPr indent="0" lvl="0" marL="127000" rtl="0" algn="ctr">
              <a:lnSpc>
                <a:spcPct val="115000"/>
              </a:lnSpc>
              <a:spcBef>
                <a:spcPts val="0"/>
              </a:spcBef>
              <a:spcAft>
                <a:spcPts val="300"/>
              </a:spcAft>
              <a:buNone/>
            </a:pPr>
            <a:r>
              <a:rPr i="1" lang="en" sz="2700">
                <a:solidFill>
                  <a:schemeClr val="dk1"/>
                </a:solidFill>
                <a:latin typeface="Caveat Brush"/>
                <a:ea typeface="Caveat Brush"/>
                <a:cs typeface="Caveat Brush"/>
                <a:sym typeface="Caveat Brush"/>
              </a:rPr>
              <a:t>If Alceste had been the judge of today's poems instead of the Patron, what do you think he would have said about them?</a:t>
            </a:r>
            <a:endParaRPr i="1" sz="2700">
              <a:solidFill>
                <a:schemeClr val="dk1"/>
              </a:solidFill>
              <a:latin typeface="Caveat Brush"/>
              <a:ea typeface="Caveat Brush"/>
              <a:cs typeface="Caveat Brush"/>
              <a:sym typeface="Caveat Brush"/>
            </a:endParaRPr>
          </a:p>
        </p:txBody>
      </p:sp>
      <p:grpSp>
        <p:nvGrpSpPr>
          <p:cNvPr id="150" name="Google Shape;150;p25"/>
          <p:cNvGrpSpPr/>
          <p:nvPr/>
        </p:nvGrpSpPr>
        <p:grpSpPr>
          <a:xfrm>
            <a:off x="7755200" y="4515450"/>
            <a:ext cx="1544300" cy="699275"/>
            <a:chOff x="7755200" y="4515450"/>
            <a:chExt cx="1544300" cy="699275"/>
          </a:xfrm>
        </p:grpSpPr>
        <p:sp>
          <p:nvSpPr>
            <p:cNvPr id="151" name="Google Shape;151;p25"/>
            <p:cNvSpPr txBox="1"/>
            <p:nvPr/>
          </p:nvSpPr>
          <p:spPr>
            <a:xfrm>
              <a:off x="7937200" y="4876025"/>
              <a:ext cx="136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Calibri"/>
                  <a:ea typeface="Calibri"/>
                  <a:cs typeface="Calibri"/>
                  <a:sym typeface="Calibri"/>
                </a:rPr>
                <a:t>           © Jane Fisher </a:t>
              </a:r>
              <a:endParaRPr sz="1000">
                <a:solidFill>
                  <a:srgbClr val="FFFFFF"/>
                </a:solidFill>
                <a:latin typeface="Calibri"/>
                <a:ea typeface="Calibri"/>
                <a:cs typeface="Calibri"/>
                <a:sym typeface="Calibri"/>
              </a:endParaRPr>
            </a:p>
          </p:txBody>
        </p:sp>
        <p:pic>
          <p:nvPicPr>
            <p:cNvPr id="152" name="Google Shape;152;p25"/>
            <p:cNvPicPr preferRelativeResize="0"/>
            <p:nvPr/>
          </p:nvPicPr>
          <p:blipFill rotWithShape="1">
            <a:blip r:embed="rId5">
              <a:alphaModFix/>
            </a:blip>
            <a:srcRect b="33829" l="0" r="0" t="35416"/>
            <a:stretch/>
          </p:blipFill>
          <p:spPr>
            <a:xfrm>
              <a:off x="7755200" y="4515450"/>
              <a:ext cx="1544300" cy="474925"/>
            </a:xfrm>
            <a:prstGeom prst="rect">
              <a:avLst/>
            </a:prstGeom>
            <a:noFill/>
            <a:ln>
              <a:noFill/>
            </a:ln>
          </p:spPr>
        </p:pic>
      </p:grpSp>
      <p:pic>
        <p:nvPicPr>
          <p:cNvPr id="153" name="Google Shape;153;p25" title="Misanthrope (5).png"/>
          <p:cNvPicPr preferRelativeResize="0"/>
          <p:nvPr/>
        </p:nvPicPr>
        <p:blipFill rotWithShape="1">
          <a:blip r:embed="rId6">
            <a:alphaModFix/>
          </a:blip>
          <a:srcRect b="28904" l="37159" r="32285" t="3088"/>
          <a:stretch/>
        </p:blipFill>
        <p:spPr>
          <a:xfrm>
            <a:off x="-47775" y="985661"/>
            <a:ext cx="2533699" cy="3172176"/>
          </a:xfrm>
          <a:prstGeom prst="rect">
            <a:avLst/>
          </a:prstGeom>
          <a:noFill/>
          <a:ln>
            <a:noFill/>
          </a:ln>
        </p:spPr>
      </p:pic>
      <p:pic>
        <p:nvPicPr>
          <p:cNvPr id="154" name="Google Shape;154;p25" title="Misanthrope (8).png"/>
          <p:cNvPicPr preferRelativeResize="0"/>
          <p:nvPr/>
        </p:nvPicPr>
        <p:blipFill rotWithShape="1">
          <a:blip r:embed="rId7">
            <a:alphaModFix/>
          </a:blip>
          <a:srcRect b="0" l="51747" r="30989" t="56691"/>
          <a:stretch/>
        </p:blipFill>
        <p:spPr>
          <a:xfrm>
            <a:off x="1291487" y="1114700"/>
            <a:ext cx="1334184" cy="1882653"/>
          </a:xfrm>
          <a:prstGeom prst="rect">
            <a:avLst/>
          </a:prstGeom>
          <a:noFill/>
          <a:ln>
            <a:noFill/>
          </a:ln>
        </p:spPr>
      </p:pic>
      <p:grpSp>
        <p:nvGrpSpPr>
          <p:cNvPr id="155" name="Google Shape;155;p25"/>
          <p:cNvGrpSpPr/>
          <p:nvPr/>
        </p:nvGrpSpPr>
        <p:grpSpPr>
          <a:xfrm>
            <a:off x="48479" y="0"/>
            <a:ext cx="3820197" cy="1198522"/>
            <a:chOff x="440854" y="360950"/>
            <a:chExt cx="3820197" cy="1198522"/>
          </a:xfrm>
        </p:grpSpPr>
        <p:pic>
          <p:nvPicPr>
            <p:cNvPr id="156" name="Google Shape;156;p25" title="Misanthrope (8).png"/>
            <p:cNvPicPr preferRelativeResize="0"/>
            <p:nvPr/>
          </p:nvPicPr>
          <p:blipFill rotWithShape="1">
            <a:blip r:embed="rId8">
              <a:alphaModFix/>
            </a:blip>
            <a:srcRect b="47118" l="6405" r="41560" t="23920"/>
            <a:stretch/>
          </p:blipFill>
          <p:spPr>
            <a:xfrm>
              <a:off x="480250" y="360950"/>
              <a:ext cx="3780802" cy="1183699"/>
            </a:xfrm>
            <a:prstGeom prst="rect">
              <a:avLst/>
            </a:prstGeom>
            <a:noFill/>
            <a:ln>
              <a:noFill/>
            </a:ln>
          </p:spPr>
        </p:pic>
        <p:pic>
          <p:nvPicPr>
            <p:cNvPr id="157" name="Google Shape;157;p25" title="Misanthrope (8).png"/>
            <p:cNvPicPr preferRelativeResize="0"/>
            <p:nvPr/>
          </p:nvPicPr>
          <p:blipFill rotWithShape="1">
            <a:blip r:embed="rId7">
              <a:alphaModFix/>
            </a:blip>
            <a:srcRect b="47118" l="6405" r="41560" t="23920"/>
            <a:stretch/>
          </p:blipFill>
          <p:spPr>
            <a:xfrm>
              <a:off x="440854" y="375773"/>
              <a:ext cx="3780802" cy="1183699"/>
            </a:xfrm>
            <a:prstGeom prst="rect">
              <a:avLst/>
            </a:prstGeom>
            <a:noFill/>
            <a:ln>
              <a:noFill/>
            </a:ln>
          </p:spPr>
        </p:pic>
      </p:grpSp>
      <p:sp>
        <p:nvSpPr>
          <p:cNvPr id="158" name="Google Shape;158;p25"/>
          <p:cNvSpPr txBox="1"/>
          <p:nvPr/>
        </p:nvSpPr>
        <p:spPr>
          <a:xfrm>
            <a:off x="782268" y="3952738"/>
            <a:ext cx="7318800" cy="912600"/>
          </a:xfrm>
          <a:prstGeom prst="rect">
            <a:avLst/>
          </a:prstGeom>
          <a:noFill/>
          <a:ln>
            <a:noFill/>
          </a:ln>
        </p:spPr>
        <p:txBody>
          <a:bodyPr anchorCtr="0" anchor="t" bIns="91425" lIns="91425" spcFirstLastPara="1" rIns="91425" wrap="square" tIns="91425">
            <a:spAutoFit/>
          </a:bodyPr>
          <a:lstStyle/>
          <a:p>
            <a:pPr indent="0" lvl="0" marL="127000" rtl="0" algn="just">
              <a:lnSpc>
                <a:spcPct val="115000"/>
              </a:lnSpc>
              <a:spcBef>
                <a:spcPts val="0"/>
              </a:spcBef>
              <a:spcAft>
                <a:spcPts val="300"/>
              </a:spcAft>
              <a:buNone/>
            </a:pPr>
            <a:r>
              <a:rPr b="1" i="1" lang="en" sz="2200">
                <a:latin typeface="Calibri"/>
                <a:ea typeface="Calibri"/>
                <a:cs typeface="Calibri"/>
                <a:sym typeface="Calibri"/>
              </a:rPr>
              <a:t>Was Oronte wrong to be hurt — he did ask for honesty, after all — or is total honesty sometimes its own kind of cruelty?</a:t>
            </a:r>
            <a:endParaRPr i="1">
              <a:latin typeface="Calibri"/>
              <a:ea typeface="Calibri"/>
              <a:cs typeface="Calibri"/>
              <a:sym typeface="Calibri"/>
            </a:endParaRPr>
          </a:p>
        </p:txBody>
      </p:sp>
      <p:pic>
        <p:nvPicPr>
          <p:cNvPr id="159" name="Google Shape;159;p25" title="Hypochonrriac (7).png"/>
          <p:cNvPicPr preferRelativeResize="0"/>
          <p:nvPr/>
        </p:nvPicPr>
        <p:blipFill rotWithShape="1">
          <a:blip r:embed="rId9">
            <a:alphaModFix/>
          </a:blip>
          <a:srcRect b="52037" l="1778" r="85420" t="33576"/>
          <a:stretch/>
        </p:blipFill>
        <p:spPr>
          <a:xfrm>
            <a:off x="48475" y="3889744"/>
            <a:ext cx="979901" cy="61940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3" name="Shape 163"/>
        <p:cNvGrpSpPr/>
        <p:nvPr/>
      </p:nvGrpSpPr>
      <p:grpSpPr>
        <a:xfrm>
          <a:off x="0" y="0"/>
          <a:ext cx="0" cy="0"/>
          <a:chOff x="0" y="0"/>
          <a:chExt cx="0" cy="0"/>
        </a:xfrm>
      </p:grpSpPr>
      <p:pic>
        <p:nvPicPr>
          <p:cNvPr id="164" name="Google Shape;164;p26" title="Hypochonrriac (9).png"/>
          <p:cNvPicPr preferRelativeResize="0"/>
          <p:nvPr/>
        </p:nvPicPr>
        <p:blipFill rotWithShape="1">
          <a:blip r:embed="rId3">
            <a:alphaModFix/>
          </a:blip>
          <a:srcRect b="11373" l="3032" r="21536" t="8305"/>
          <a:stretch/>
        </p:blipFill>
        <p:spPr>
          <a:xfrm>
            <a:off x="-50213" y="867300"/>
            <a:ext cx="5456126" cy="3267751"/>
          </a:xfrm>
          <a:prstGeom prst="rect">
            <a:avLst/>
          </a:prstGeom>
          <a:noFill/>
          <a:ln>
            <a:noFill/>
          </a:ln>
        </p:spPr>
      </p:pic>
      <p:pic>
        <p:nvPicPr>
          <p:cNvPr id="165" name="Google Shape;165;p26"/>
          <p:cNvPicPr preferRelativeResize="0"/>
          <p:nvPr/>
        </p:nvPicPr>
        <p:blipFill>
          <a:blip r:embed="rId4">
            <a:alphaModFix/>
          </a:blip>
          <a:stretch>
            <a:fillRect/>
          </a:stretch>
        </p:blipFill>
        <p:spPr>
          <a:xfrm rot="-822183">
            <a:off x="4527476" y="1037670"/>
            <a:ext cx="3068198" cy="3068160"/>
          </a:xfrm>
          <a:prstGeom prst="rect">
            <a:avLst/>
          </a:prstGeom>
          <a:noFill/>
          <a:ln>
            <a:noFill/>
          </a:ln>
        </p:spPr>
      </p:pic>
      <p:pic>
        <p:nvPicPr>
          <p:cNvPr id="166" name="Google Shape;166;p26"/>
          <p:cNvPicPr preferRelativeResize="0"/>
          <p:nvPr/>
        </p:nvPicPr>
        <p:blipFill>
          <a:blip r:embed="rId5">
            <a:alphaModFix/>
          </a:blip>
          <a:stretch>
            <a:fillRect/>
          </a:stretch>
        </p:blipFill>
        <p:spPr>
          <a:xfrm rot="582897">
            <a:off x="6331820" y="252996"/>
            <a:ext cx="3230709" cy="3230709"/>
          </a:xfrm>
          <a:prstGeom prst="rect">
            <a:avLst/>
          </a:prstGeom>
          <a:noFill/>
          <a:ln>
            <a:noFill/>
          </a:ln>
        </p:spPr>
      </p:pic>
      <p:pic>
        <p:nvPicPr>
          <p:cNvPr id="167" name="Google Shape;167;p26"/>
          <p:cNvPicPr preferRelativeResize="0"/>
          <p:nvPr/>
        </p:nvPicPr>
        <p:blipFill rotWithShape="1">
          <a:blip r:embed="rId6">
            <a:alphaModFix/>
          </a:blip>
          <a:srcRect b="0" l="0" r="53938" t="40062"/>
          <a:stretch/>
        </p:blipFill>
        <p:spPr>
          <a:xfrm>
            <a:off x="2241850" y="3335928"/>
            <a:ext cx="1412900" cy="1838500"/>
          </a:xfrm>
          <a:prstGeom prst="rect">
            <a:avLst/>
          </a:prstGeom>
          <a:noFill/>
          <a:ln>
            <a:noFill/>
          </a:ln>
        </p:spPr>
      </p:pic>
      <p:sp>
        <p:nvSpPr>
          <p:cNvPr id="168" name="Google Shape;168;p26"/>
          <p:cNvSpPr txBox="1"/>
          <p:nvPr>
            <p:ph idx="1" type="body"/>
          </p:nvPr>
        </p:nvSpPr>
        <p:spPr>
          <a:xfrm rot="-249055">
            <a:off x="354794" y="1268311"/>
            <a:ext cx="4463709" cy="2150943"/>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None/>
            </a:pPr>
            <a:r>
              <a:rPr b="1" i="1" lang="en" sz="1700">
                <a:solidFill>
                  <a:schemeClr val="lt1"/>
                </a:solidFill>
                <a:latin typeface="Calibri"/>
                <a:ea typeface="Calibri"/>
                <a:cs typeface="Calibri"/>
                <a:sym typeface="Calibri"/>
              </a:rPr>
              <a:t>You will be working closely with this script for the next few months so get it organised, so you can access what you need easily, and you can easily see who is in a scene. </a:t>
            </a:r>
            <a:endParaRPr b="1" i="1" sz="1700">
              <a:solidFill>
                <a:schemeClr val="lt1"/>
              </a:solidFill>
              <a:latin typeface="Calibri"/>
              <a:ea typeface="Calibri"/>
              <a:cs typeface="Calibri"/>
              <a:sym typeface="Calibri"/>
            </a:endParaRPr>
          </a:p>
          <a:p>
            <a:pPr indent="0" lvl="0" marL="0" rtl="0" algn="l">
              <a:spcBef>
                <a:spcPts val="1200"/>
              </a:spcBef>
              <a:spcAft>
                <a:spcPts val="1200"/>
              </a:spcAft>
              <a:buNone/>
            </a:pPr>
            <a:r>
              <a:rPr b="1" i="1" lang="en" sz="1700">
                <a:solidFill>
                  <a:schemeClr val="lt1"/>
                </a:solidFill>
                <a:latin typeface="Calibri"/>
                <a:ea typeface="Calibri"/>
                <a:cs typeface="Calibri"/>
                <a:sym typeface="Calibri"/>
              </a:rPr>
              <a:t>The script is two scenes. We’ve broken those down into seven units for our learning.  </a:t>
            </a:r>
            <a:r>
              <a:rPr b="1" i="1" lang="en" sz="2000">
                <a:solidFill>
                  <a:schemeClr val="lt1"/>
                </a:solidFill>
                <a:latin typeface="Calibri"/>
                <a:ea typeface="Calibri"/>
                <a:cs typeface="Calibri"/>
                <a:sym typeface="Calibri"/>
              </a:rPr>
              <a:t> </a:t>
            </a:r>
            <a:endParaRPr b="1" i="1" sz="2000">
              <a:solidFill>
                <a:schemeClr val="lt1"/>
              </a:solidFill>
              <a:latin typeface="Calibri"/>
              <a:ea typeface="Calibri"/>
              <a:cs typeface="Calibri"/>
              <a:sym typeface="Calibri"/>
            </a:endParaRPr>
          </a:p>
        </p:txBody>
      </p:sp>
      <p:sp>
        <p:nvSpPr>
          <p:cNvPr id="169" name="Google Shape;169;p26"/>
          <p:cNvSpPr txBox="1"/>
          <p:nvPr/>
        </p:nvSpPr>
        <p:spPr>
          <a:xfrm>
            <a:off x="7530700" y="4876025"/>
            <a:ext cx="1562400" cy="2595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Calibri"/>
                <a:ea typeface="Calibri"/>
                <a:cs typeface="Calibri"/>
                <a:sym typeface="Calibri"/>
              </a:rPr>
              <a:t>© Jane Fisher</a:t>
            </a:r>
            <a:endParaRPr sz="1000">
              <a:solidFill>
                <a:schemeClr val="lt1"/>
              </a:solidFill>
              <a:latin typeface="Calibri"/>
              <a:ea typeface="Calibri"/>
              <a:cs typeface="Calibri"/>
              <a:sym typeface="Calibri"/>
            </a:endParaRPr>
          </a:p>
        </p:txBody>
      </p:sp>
      <p:pic>
        <p:nvPicPr>
          <p:cNvPr id="170" name="Google Shape;170;p26"/>
          <p:cNvPicPr preferRelativeResize="0"/>
          <p:nvPr/>
        </p:nvPicPr>
        <p:blipFill rotWithShape="1">
          <a:blip r:embed="rId7">
            <a:alphaModFix/>
          </a:blip>
          <a:srcRect b="31603" l="7334" r="9236" t="36332"/>
          <a:stretch/>
        </p:blipFill>
        <p:spPr>
          <a:xfrm>
            <a:off x="7479975" y="4409491"/>
            <a:ext cx="1717050" cy="659871"/>
          </a:xfrm>
          <a:prstGeom prst="rect">
            <a:avLst/>
          </a:prstGeom>
          <a:noFill/>
          <a:ln>
            <a:noFill/>
          </a:ln>
        </p:spPr>
      </p:pic>
      <p:pic>
        <p:nvPicPr>
          <p:cNvPr id="171" name="Google Shape;171;p26" title="Hypochonrriac (5).png"/>
          <p:cNvPicPr preferRelativeResize="0"/>
          <p:nvPr/>
        </p:nvPicPr>
        <p:blipFill rotWithShape="1">
          <a:blip r:embed="rId8">
            <a:alphaModFix/>
          </a:blip>
          <a:srcRect b="57770" l="0" r="68140" t="1679"/>
          <a:stretch/>
        </p:blipFill>
        <p:spPr>
          <a:xfrm>
            <a:off x="3349250" y="3147625"/>
            <a:ext cx="2787725" cy="1995875"/>
          </a:xfrm>
          <a:prstGeom prst="rect">
            <a:avLst/>
          </a:prstGeom>
          <a:noFill/>
          <a:ln>
            <a:noFill/>
          </a:ln>
        </p:spPr>
      </p:pic>
      <p:pic>
        <p:nvPicPr>
          <p:cNvPr id="172" name="Google Shape;172;p26" title="Hypochonrriac (8).png"/>
          <p:cNvPicPr preferRelativeResize="0"/>
          <p:nvPr/>
        </p:nvPicPr>
        <p:blipFill rotWithShape="1">
          <a:blip r:embed="rId9">
            <a:alphaModFix/>
          </a:blip>
          <a:srcRect b="42131" l="5986" r="73515" t="4519"/>
          <a:stretch/>
        </p:blipFill>
        <p:spPr>
          <a:xfrm rot="-1832757">
            <a:off x="1341375" y="3670911"/>
            <a:ext cx="906498" cy="1327125"/>
          </a:xfrm>
          <a:prstGeom prst="rect">
            <a:avLst/>
          </a:prstGeom>
          <a:noFill/>
          <a:ln>
            <a:noFill/>
          </a:ln>
        </p:spPr>
      </p:pic>
      <p:pic>
        <p:nvPicPr>
          <p:cNvPr id="173" name="Google Shape;173;p26" title="Hypochonrriac (8).png"/>
          <p:cNvPicPr preferRelativeResize="0"/>
          <p:nvPr/>
        </p:nvPicPr>
        <p:blipFill rotWithShape="1">
          <a:blip r:embed="rId9">
            <a:alphaModFix/>
          </a:blip>
          <a:srcRect b="0" l="25840" r="41972" t="40476"/>
          <a:stretch/>
        </p:blipFill>
        <p:spPr>
          <a:xfrm>
            <a:off x="0" y="3599595"/>
            <a:ext cx="1412899" cy="1469756"/>
          </a:xfrm>
          <a:prstGeom prst="rect">
            <a:avLst/>
          </a:prstGeom>
          <a:noFill/>
          <a:ln>
            <a:noFill/>
          </a:ln>
        </p:spPr>
      </p:pic>
      <p:pic>
        <p:nvPicPr>
          <p:cNvPr id="174" name="Google Shape;174;p26" title="Hypochonrriac (8).png"/>
          <p:cNvPicPr preferRelativeResize="0"/>
          <p:nvPr/>
        </p:nvPicPr>
        <p:blipFill rotWithShape="1">
          <a:blip r:embed="rId9">
            <a:alphaModFix/>
          </a:blip>
          <a:srcRect b="14819" l="66527" r="2335" t="61760"/>
          <a:stretch/>
        </p:blipFill>
        <p:spPr>
          <a:xfrm>
            <a:off x="6296675" y="3269050"/>
            <a:ext cx="2847326" cy="1204675"/>
          </a:xfrm>
          <a:prstGeom prst="rect">
            <a:avLst/>
          </a:prstGeom>
          <a:noFill/>
          <a:ln>
            <a:noFill/>
          </a:ln>
        </p:spPr>
      </p:pic>
      <p:pic>
        <p:nvPicPr>
          <p:cNvPr id="175" name="Google Shape;175;p26" title="Hypochonrriac (15).png"/>
          <p:cNvPicPr preferRelativeResize="0"/>
          <p:nvPr/>
        </p:nvPicPr>
        <p:blipFill rotWithShape="1">
          <a:blip r:embed="rId10">
            <a:alphaModFix/>
          </a:blip>
          <a:srcRect b="65014" l="2342" r="15191" t="0"/>
          <a:stretch/>
        </p:blipFill>
        <p:spPr>
          <a:xfrm>
            <a:off x="0" y="0"/>
            <a:ext cx="6246634" cy="14905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9" name="Shape 179"/>
        <p:cNvGrpSpPr/>
        <p:nvPr/>
      </p:nvGrpSpPr>
      <p:grpSpPr>
        <a:xfrm>
          <a:off x="0" y="0"/>
          <a:ext cx="0" cy="0"/>
          <a:chOff x="0" y="0"/>
          <a:chExt cx="0" cy="0"/>
        </a:xfrm>
      </p:grpSpPr>
      <p:pic>
        <p:nvPicPr>
          <p:cNvPr id="180" name="Google Shape;180;p27" title="Hypochonrriac (9).png"/>
          <p:cNvPicPr preferRelativeResize="0"/>
          <p:nvPr/>
        </p:nvPicPr>
        <p:blipFill rotWithShape="1">
          <a:blip r:embed="rId3">
            <a:alphaModFix/>
          </a:blip>
          <a:srcRect b="11373" l="3032" r="21536" t="8305"/>
          <a:stretch/>
        </p:blipFill>
        <p:spPr>
          <a:xfrm>
            <a:off x="1991625" y="922224"/>
            <a:ext cx="5456150" cy="3793900"/>
          </a:xfrm>
          <a:prstGeom prst="rect">
            <a:avLst/>
          </a:prstGeom>
          <a:noFill/>
          <a:ln>
            <a:noFill/>
          </a:ln>
        </p:spPr>
      </p:pic>
      <p:pic>
        <p:nvPicPr>
          <p:cNvPr id="181" name="Google Shape;181;p27"/>
          <p:cNvPicPr preferRelativeResize="0"/>
          <p:nvPr/>
        </p:nvPicPr>
        <p:blipFill>
          <a:blip r:embed="rId4">
            <a:alphaModFix/>
          </a:blip>
          <a:stretch>
            <a:fillRect/>
          </a:stretch>
        </p:blipFill>
        <p:spPr>
          <a:xfrm rot="-822187">
            <a:off x="77039" y="835761"/>
            <a:ext cx="2988446" cy="2988428"/>
          </a:xfrm>
          <a:prstGeom prst="rect">
            <a:avLst/>
          </a:prstGeom>
          <a:noFill/>
          <a:ln>
            <a:noFill/>
          </a:ln>
        </p:spPr>
      </p:pic>
      <p:pic>
        <p:nvPicPr>
          <p:cNvPr id="182" name="Google Shape;182;p27"/>
          <p:cNvPicPr preferRelativeResize="0"/>
          <p:nvPr/>
        </p:nvPicPr>
        <p:blipFill>
          <a:blip r:embed="rId5">
            <a:alphaModFix/>
          </a:blip>
          <a:stretch>
            <a:fillRect/>
          </a:stretch>
        </p:blipFill>
        <p:spPr>
          <a:xfrm rot="582901">
            <a:off x="6258248" y="816785"/>
            <a:ext cx="3234088" cy="3234108"/>
          </a:xfrm>
          <a:prstGeom prst="rect">
            <a:avLst/>
          </a:prstGeom>
          <a:noFill/>
          <a:ln>
            <a:noFill/>
          </a:ln>
        </p:spPr>
      </p:pic>
      <p:pic>
        <p:nvPicPr>
          <p:cNvPr id="183" name="Google Shape;183;p27"/>
          <p:cNvPicPr preferRelativeResize="0"/>
          <p:nvPr/>
        </p:nvPicPr>
        <p:blipFill rotWithShape="1">
          <a:blip r:embed="rId6">
            <a:alphaModFix/>
          </a:blip>
          <a:srcRect b="8362" l="50937" r="0" t="73249"/>
          <a:stretch/>
        </p:blipFill>
        <p:spPr>
          <a:xfrm>
            <a:off x="3376913" y="4294826"/>
            <a:ext cx="2244875" cy="841425"/>
          </a:xfrm>
          <a:prstGeom prst="rect">
            <a:avLst/>
          </a:prstGeom>
          <a:noFill/>
          <a:ln>
            <a:noFill/>
          </a:ln>
        </p:spPr>
      </p:pic>
      <p:pic>
        <p:nvPicPr>
          <p:cNvPr id="184" name="Google Shape;184;p27"/>
          <p:cNvPicPr preferRelativeResize="0"/>
          <p:nvPr/>
        </p:nvPicPr>
        <p:blipFill rotWithShape="1">
          <a:blip r:embed="rId6">
            <a:alphaModFix/>
          </a:blip>
          <a:srcRect b="0" l="0" r="53938" t="40062"/>
          <a:stretch/>
        </p:blipFill>
        <p:spPr>
          <a:xfrm>
            <a:off x="0" y="3364975"/>
            <a:ext cx="1412900" cy="1838500"/>
          </a:xfrm>
          <a:prstGeom prst="rect">
            <a:avLst/>
          </a:prstGeom>
          <a:noFill/>
          <a:ln>
            <a:noFill/>
          </a:ln>
        </p:spPr>
      </p:pic>
      <p:pic>
        <p:nvPicPr>
          <p:cNvPr id="185" name="Google Shape;185;p27"/>
          <p:cNvPicPr preferRelativeResize="0"/>
          <p:nvPr/>
        </p:nvPicPr>
        <p:blipFill>
          <a:blip r:embed="rId7">
            <a:alphaModFix/>
          </a:blip>
          <a:stretch>
            <a:fillRect/>
          </a:stretch>
        </p:blipFill>
        <p:spPr>
          <a:xfrm>
            <a:off x="1310350" y="3304988"/>
            <a:ext cx="1838500" cy="1838500"/>
          </a:xfrm>
          <a:prstGeom prst="rect">
            <a:avLst/>
          </a:prstGeom>
          <a:noFill/>
          <a:ln>
            <a:noFill/>
          </a:ln>
        </p:spPr>
      </p:pic>
      <p:sp>
        <p:nvSpPr>
          <p:cNvPr id="186" name="Google Shape;186;p27"/>
          <p:cNvSpPr txBox="1"/>
          <p:nvPr>
            <p:ph idx="1" type="body"/>
          </p:nvPr>
        </p:nvSpPr>
        <p:spPr>
          <a:xfrm>
            <a:off x="2922450" y="1109085"/>
            <a:ext cx="3299100" cy="34869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Clr>
                <a:schemeClr val="dk1"/>
              </a:buClr>
              <a:buSzPts val="1100"/>
              <a:buFont typeface="Arial"/>
              <a:buNone/>
            </a:pPr>
            <a:r>
              <a:rPr b="1" i="1" lang="en" sz="1692">
                <a:solidFill>
                  <a:schemeClr val="lt1"/>
                </a:solidFill>
                <a:latin typeface="Calibri"/>
                <a:ea typeface="Calibri"/>
                <a:cs typeface="Calibri"/>
                <a:sym typeface="Calibri"/>
              </a:rPr>
              <a:t>Choosing a colour for each character and highlighting your whole script allows you to see who is in each scene and makes reading in class (or to yourself) and experimenting with scenes much easier. It also allows you to see how prominent a character is. </a:t>
            </a:r>
            <a:endParaRPr b="1" i="1" sz="1692">
              <a:solidFill>
                <a:schemeClr val="lt1"/>
              </a:solidFill>
              <a:latin typeface="Calibri"/>
              <a:ea typeface="Calibri"/>
              <a:cs typeface="Calibri"/>
              <a:sym typeface="Calibri"/>
            </a:endParaRPr>
          </a:p>
          <a:p>
            <a:pPr indent="0" lvl="0" marL="0" rtl="0" algn="ctr">
              <a:spcBef>
                <a:spcPts val="1600"/>
              </a:spcBef>
              <a:spcAft>
                <a:spcPts val="1200"/>
              </a:spcAft>
              <a:buNone/>
            </a:pPr>
            <a:r>
              <a:rPr b="1" i="1" lang="en" sz="1692">
                <a:solidFill>
                  <a:schemeClr val="lt1"/>
                </a:solidFill>
                <a:latin typeface="Calibri"/>
                <a:ea typeface="Calibri"/>
                <a:cs typeface="Calibri"/>
                <a:sym typeface="Calibri"/>
              </a:rPr>
              <a:t>Adding tabs to mark each section makes finding your place easy and helps organise the script in your head.</a:t>
            </a:r>
            <a:r>
              <a:rPr i="1" lang="en" sz="1692">
                <a:solidFill>
                  <a:schemeClr val="lt1"/>
                </a:solidFill>
                <a:latin typeface="Calibri"/>
                <a:ea typeface="Calibri"/>
                <a:cs typeface="Calibri"/>
                <a:sym typeface="Calibri"/>
              </a:rPr>
              <a:t>  </a:t>
            </a:r>
            <a:r>
              <a:rPr lang="en">
                <a:solidFill>
                  <a:srgbClr val="FFE599"/>
                </a:solidFill>
                <a:latin typeface="Shadows Into Light"/>
                <a:ea typeface="Shadows Into Light"/>
                <a:cs typeface="Shadows Into Light"/>
                <a:sym typeface="Shadows Into Light"/>
              </a:rPr>
              <a:t> </a:t>
            </a:r>
            <a:endParaRPr>
              <a:solidFill>
                <a:srgbClr val="FFE599"/>
              </a:solidFill>
              <a:latin typeface="Shadows Into Light"/>
              <a:ea typeface="Shadows Into Light"/>
              <a:cs typeface="Shadows Into Light"/>
              <a:sym typeface="Shadows Into Light"/>
            </a:endParaRPr>
          </a:p>
        </p:txBody>
      </p:sp>
      <p:pic>
        <p:nvPicPr>
          <p:cNvPr id="187" name="Google Shape;187;p27" title="Hypochonrriac (5).png"/>
          <p:cNvPicPr preferRelativeResize="0"/>
          <p:nvPr/>
        </p:nvPicPr>
        <p:blipFill rotWithShape="1">
          <a:blip r:embed="rId8">
            <a:alphaModFix/>
          </a:blip>
          <a:srcRect b="57770" l="0" r="68140" t="1679"/>
          <a:stretch/>
        </p:blipFill>
        <p:spPr>
          <a:xfrm>
            <a:off x="5621800" y="3164250"/>
            <a:ext cx="2787725" cy="1995875"/>
          </a:xfrm>
          <a:prstGeom prst="rect">
            <a:avLst/>
          </a:prstGeom>
          <a:noFill/>
          <a:ln>
            <a:noFill/>
          </a:ln>
        </p:spPr>
      </p:pic>
      <p:pic>
        <p:nvPicPr>
          <p:cNvPr id="188" name="Google Shape;188;p27" title="Hypochonrriac (7).png"/>
          <p:cNvPicPr preferRelativeResize="0"/>
          <p:nvPr/>
        </p:nvPicPr>
        <p:blipFill rotWithShape="1">
          <a:blip r:embed="rId9">
            <a:alphaModFix/>
          </a:blip>
          <a:srcRect b="66076" l="1742" r="85456" t="20811"/>
          <a:stretch/>
        </p:blipFill>
        <p:spPr>
          <a:xfrm rot="9204111">
            <a:off x="2043325" y="1396463"/>
            <a:ext cx="1170576" cy="674450"/>
          </a:xfrm>
          <a:prstGeom prst="rect">
            <a:avLst/>
          </a:prstGeom>
          <a:noFill/>
          <a:ln>
            <a:noFill/>
          </a:ln>
        </p:spPr>
      </p:pic>
      <p:pic>
        <p:nvPicPr>
          <p:cNvPr id="189" name="Google Shape;189;p27" title="Hypochonrriac (7).png"/>
          <p:cNvPicPr preferRelativeResize="0"/>
          <p:nvPr/>
        </p:nvPicPr>
        <p:blipFill rotWithShape="1">
          <a:blip r:embed="rId9">
            <a:alphaModFix/>
          </a:blip>
          <a:srcRect b="66076" l="1742" r="85456" t="20811"/>
          <a:stretch/>
        </p:blipFill>
        <p:spPr>
          <a:xfrm flipH="1" rot="9114720">
            <a:off x="5833074" y="2661639"/>
            <a:ext cx="1170580" cy="674449"/>
          </a:xfrm>
          <a:prstGeom prst="rect">
            <a:avLst/>
          </a:prstGeom>
          <a:noFill/>
          <a:ln>
            <a:noFill/>
          </a:ln>
        </p:spPr>
      </p:pic>
      <p:grpSp>
        <p:nvGrpSpPr>
          <p:cNvPr id="190" name="Google Shape;190;p27"/>
          <p:cNvGrpSpPr/>
          <p:nvPr/>
        </p:nvGrpSpPr>
        <p:grpSpPr>
          <a:xfrm>
            <a:off x="7755200" y="4515450"/>
            <a:ext cx="1544300" cy="699275"/>
            <a:chOff x="7755200" y="4515450"/>
            <a:chExt cx="1544300" cy="699275"/>
          </a:xfrm>
        </p:grpSpPr>
        <p:sp>
          <p:nvSpPr>
            <p:cNvPr id="191" name="Google Shape;191;p27"/>
            <p:cNvSpPr txBox="1"/>
            <p:nvPr/>
          </p:nvSpPr>
          <p:spPr>
            <a:xfrm>
              <a:off x="7937200" y="4876025"/>
              <a:ext cx="136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Calibri"/>
                  <a:ea typeface="Calibri"/>
                  <a:cs typeface="Calibri"/>
                  <a:sym typeface="Calibri"/>
                </a:rPr>
                <a:t>           © Jane Fisher </a:t>
              </a:r>
              <a:endParaRPr sz="1000">
                <a:solidFill>
                  <a:srgbClr val="FFFFFF"/>
                </a:solidFill>
                <a:latin typeface="Calibri"/>
                <a:ea typeface="Calibri"/>
                <a:cs typeface="Calibri"/>
                <a:sym typeface="Calibri"/>
              </a:endParaRPr>
            </a:p>
          </p:txBody>
        </p:sp>
        <p:pic>
          <p:nvPicPr>
            <p:cNvPr id="192" name="Google Shape;192;p27"/>
            <p:cNvPicPr preferRelativeResize="0"/>
            <p:nvPr/>
          </p:nvPicPr>
          <p:blipFill rotWithShape="1">
            <a:blip r:embed="rId10">
              <a:alphaModFix/>
            </a:blip>
            <a:srcRect b="33829" l="0" r="0" t="35416"/>
            <a:stretch/>
          </p:blipFill>
          <p:spPr>
            <a:xfrm>
              <a:off x="7755200" y="4515450"/>
              <a:ext cx="1544300" cy="474925"/>
            </a:xfrm>
            <a:prstGeom prst="rect">
              <a:avLst/>
            </a:prstGeom>
            <a:noFill/>
            <a:ln>
              <a:noFill/>
            </a:ln>
          </p:spPr>
        </p:pic>
      </p:grpSp>
      <p:pic>
        <p:nvPicPr>
          <p:cNvPr id="193" name="Google Shape;193;p27" title="Hypochonrriac (8).png"/>
          <p:cNvPicPr preferRelativeResize="0"/>
          <p:nvPr/>
        </p:nvPicPr>
        <p:blipFill rotWithShape="1">
          <a:blip r:embed="rId11">
            <a:alphaModFix/>
          </a:blip>
          <a:srcRect b="14819" l="66527" r="9647" t="61760"/>
          <a:stretch/>
        </p:blipFill>
        <p:spPr>
          <a:xfrm flipH="1">
            <a:off x="-2" y="68850"/>
            <a:ext cx="2038526" cy="1127174"/>
          </a:xfrm>
          <a:prstGeom prst="rect">
            <a:avLst/>
          </a:prstGeom>
          <a:noFill/>
          <a:ln>
            <a:noFill/>
          </a:ln>
        </p:spPr>
      </p:pic>
      <p:pic>
        <p:nvPicPr>
          <p:cNvPr id="194" name="Google Shape;194;p27" title="Hypochonrriac (15).png"/>
          <p:cNvPicPr preferRelativeResize="0"/>
          <p:nvPr/>
        </p:nvPicPr>
        <p:blipFill rotWithShape="1">
          <a:blip r:embed="rId12">
            <a:alphaModFix/>
          </a:blip>
          <a:srcRect b="65014" l="2342" r="15191" t="2648"/>
          <a:stretch/>
        </p:blipFill>
        <p:spPr>
          <a:xfrm>
            <a:off x="1924275" y="0"/>
            <a:ext cx="6246624" cy="13776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8"/>
          <p:cNvSpPr/>
          <p:nvPr/>
        </p:nvSpPr>
        <p:spPr>
          <a:xfrm>
            <a:off x="6447730" y="1244400"/>
            <a:ext cx="2585700" cy="1545600"/>
          </a:xfrm>
          <a:prstGeom prst="roundRect">
            <a:avLst>
              <a:gd fmla="val 16667" name="adj"/>
            </a:avLst>
          </a:prstGeom>
          <a:solidFill>
            <a:srgbClr val="FEED4C"/>
          </a:solidFill>
          <a:ln cap="flat" cmpd="sng" w="38100">
            <a:solidFill>
              <a:srgbClr val="FEED4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 name="Google Shape;200;p28"/>
          <p:cNvSpPr txBox="1"/>
          <p:nvPr/>
        </p:nvSpPr>
        <p:spPr>
          <a:xfrm rot="-399">
            <a:off x="6456183" y="1250847"/>
            <a:ext cx="2585700" cy="154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Shadows Into Light"/>
                <a:ea typeface="Shadows Into Light"/>
                <a:cs typeface="Shadows Into Light"/>
                <a:sym typeface="Shadows Into Light"/>
              </a:rPr>
              <a:t>We like to give each unit a name to help us remember it and to be able to talk about it with our class / company. We try to choose names that are simple and easy reminders of events. </a:t>
            </a:r>
            <a:endParaRPr b="1" sz="1300">
              <a:solidFill>
                <a:schemeClr val="dk1"/>
              </a:solidFill>
            </a:endParaRPr>
          </a:p>
        </p:txBody>
      </p:sp>
      <p:sp>
        <p:nvSpPr>
          <p:cNvPr id="201" name="Google Shape;201;p28"/>
          <p:cNvSpPr/>
          <p:nvPr/>
        </p:nvSpPr>
        <p:spPr>
          <a:xfrm>
            <a:off x="102117" y="1250700"/>
            <a:ext cx="2391900" cy="1402200"/>
          </a:xfrm>
          <a:prstGeom prst="roundRect">
            <a:avLst>
              <a:gd fmla="val 16667" name="adj"/>
            </a:avLst>
          </a:prstGeom>
          <a:solidFill>
            <a:srgbClr val="CB6CE6"/>
          </a:solidFill>
          <a:ln cap="flat" cmpd="sng" w="38100">
            <a:solidFill>
              <a:srgbClr val="CB6CE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 name="Google Shape;202;p28"/>
          <p:cNvSpPr txBox="1"/>
          <p:nvPr/>
        </p:nvSpPr>
        <p:spPr>
          <a:xfrm>
            <a:off x="132417" y="1250700"/>
            <a:ext cx="23313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dk1"/>
                </a:solidFill>
                <a:latin typeface="Shadows Into Light"/>
                <a:ea typeface="Shadows Into Light"/>
                <a:cs typeface="Shadows Into Light"/>
                <a:sym typeface="Shadows Into Light"/>
              </a:rPr>
              <a:t>I</a:t>
            </a:r>
            <a:r>
              <a:rPr b="1" lang="en" sz="1600">
                <a:solidFill>
                  <a:schemeClr val="dk1"/>
                </a:solidFill>
                <a:latin typeface="Shadows Into Light"/>
                <a:ea typeface="Shadows Into Light"/>
                <a:cs typeface="Shadows Into Light"/>
                <a:sym typeface="Shadows Into Light"/>
              </a:rPr>
              <a:t>n drama analysis, directors and designers often break down the script into units. This makes it easier to analyse what is going on. </a:t>
            </a:r>
            <a:endParaRPr sz="1600">
              <a:solidFill>
                <a:schemeClr val="dk1"/>
              </a:solidFill>
              <a:latin typeface="Shadows Into Light"/>
              <a:ea typeface="Shadows Into Light"/>
              <a:cs typeface="Shadows Into Light"/>
              <a:sym typeface="Shadows Into Light"/>
            </a:endParaRPr>
          </a:p>
        </p:txBody>
      </p:sp>
      <p:sp>
        <p:nvSpPr>
          <p:cNvPr id="203" name="Google Shape;203;p28"/>
          <p:cNvSpPr/>
          <p:nvPr/>
        </p:nvSpPr>
        <p:spPr>
          <a:xfrm>
            <a:off x="2705572" y="1072363"/>
            <a:ext cx="3531900" cy="1701300"/>
          </a:xfrm>
          <a:prstGeom prst="roundRect">
            <a:avLst>
              <a:gd fmla="val 16667" name="adj"/>
            </a:avLst>
          </a:prstGeom>
          <a:solidFill>
            <a:srgbClr val="F66D21"/>
          </a:solidFill>
          <a:ln cap="flat" cmpd="sng" w="38100">
            <a:solidFill>
              <a:srgbClr val="F66D2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 name="Google Shape;204;p28"/>
          <p:cNvSpPr txBox="1"/>
          <p:nvPr/>
        </p:nvSpPr>
        <p:spPr>
          <a:xfrm rot="-292">
            <a:off x="2696797" y="1147480"/>
            <a:ext cx="3531900" cy="16623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lt1"/>
                </a:solidFill>
                <a:latin typeface="Shadows Into Light"/>
                <a:ea typeface="Shadows Into Light"/>
                <a:cs typeface="Shadows Into Light"/>
                <a:sym typeface="Shadows Into Light"/>
              </a:rPr>
              <a:t>Different directors/designers use different ways to decide where a unit starts and ends. Often an entrance or exit of a character is useful as it means characters’ intentions change. Each play is unique as is each decision about how to do this. </a:t>
            </a:r>
            <a:endParaRPr b="1">
              <a:solidFill>
                <a:schemeClr val="lt1"/>
              </a:solidFill>
            </a:endParaRPr>
          </a:p>
        </p:txBody>
      </p:sp>
      <p:sp>
        <p:nvSpPr>
          <p:cNvPr id="205" name="Google Shape;205;p28"/>
          <p:cNvSpPr/>
          <p:nvPr/>
        </p:nvSpPr>
        <p:spPr>
          <a:xfrm>
            <a:off x="7550550" y="4425600"/>
            <a:ext cx="1593600" cy="71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8"/>
          <p:cNvSpPr txBox="1"/>
          <p:nvPr/>
        </p:nvSpPr>
        <p:spPr>
          <a:xfrm>
            <a:off x="7530700" y="4876025"/>
            <a:ext cx="1562400" cy="2595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Calibri"/>
                <a:ea typeface="Calibri"/>
                <a:cs typeface="Calibri"/>
                <a:sym typeface="Calibri"/>
              </a:rPr>
              <a:t>© Jane Fisher</a:t>
            </a:r>
            <a:endParaRPr sz="1000">
              <a:solidFill>
                <a:schemeClr val="lt1"/>
              </a:solidFill>
              <a:latin typeface="Calibri"/>
              <a:ea typeface="Calibri"/>
              <a:cs typeface="Calibri"/>
              <a:sym typeface="Calibri"/>
            </a:endParaRPr>
          </a:p>
        </p:txBody>
      </p:sp>
      <p:pic>
        <p:nvPicPr>
          <p:cNvPr id="207" name="Google Shape;207;p28" title="Hypochonrriac (6).png"/>
          <p:cNvPicPr preferRelativeResize="0"/>
          <p:nvPr/>
        </p:nvPicPr>
        <p:blipFill rotWithShape="1">
          <a:blip r:embed="rId3">
            <a:alphaModFix/>
          </a:blip>
          <a:srcRect b="22941" l="43950" r="31861" t="44898"/>
          <a:stretch/>
        </p:blipFill>
        <p:spPr>
          <a:xfrm>
            <a:off x="6063175" y="-38212"/>
            <a:ext cx="1893379" cy="1415999"/>
          </a:xfrm>
          <a:prstGeom prst="rect">
            <a:avLst/>
          </a:prstGeom>
          <a:noFill/>
          <a:ln>
            <a:noFill/>
          </a:ln>
        </p:spPr>
      </p:pic>
      <p:pic>
        <p:nvPicPr>
          <p:cNvPr id="208" name="Google Shape;208;p28" title="Hypochonrriac (5).png"/>
          <p:cNvPicPr preferRelativeResize="0"/>
          <p:nvPr/>
        </p:nvPicPr>
        <p:blipFill rotWithShape="1">
          <a:blip r:embed="rId4">
            <a:alphaModFix/>
          </a:blip>
          <a:srcRect b="4201" l="10798" r="82482" t="59958"/>
          <a:stretch/>
        </p:blipFill>
        <p:spPr>
          <a:xfrm rot="1459115">
            <a:off x="8401387" y="101682"/>
            <a:ext cx="340957" cy="1022895"/>
          </a:xfrm>
          <a:prstGeom prst="rect">
            <a:avLst/>
          </a:prstGeom>
          <a:noFill/>
          <a:ln>
            <a:noFill/>
          </a:ln>
        </p:spPr>
      </p:pic>
      <p:pic>
        <p:nvPicPr>
          <p:cNvPr id="209" name="Google Shape;209;p28" title="Hypochonrriac (5).png"/>
          <p:cNvPicPr preferRelativeResize="0"/>
          <p:nvPr/>
        </p:nvPicPr>
        <p:blipFill rotWithShape="1">
          <a:blip r:embed="rId4">
            <a:alphaModFix/>
          </a:blip>
          <a:srcRect b="4201" l="19104" r="74176" t="59958"/>
          <a:stretch/>
        </p:blipFill>
        <p:spPr>
          <a:xfrm rot="1069091">
            <a:off x="7997331" y="141662"/>
            <a:ext cx="340960" cy="1022894"/>
          </a:xfrm>
          <a:prstGeom prst="rect">
            <a:avLst/>
          </a:prstGeom>
          <a:noFill/>
          <a:ln>
            <a:noFill/>
          </a:ln>
        </p:spPr>
      </p:pic>
      <p:pic>
        <p:nvPicPr>
          <p:cNvPr id="210" name="Google Shape;210;p28" title="Hypochonrriac (5).png"/>
          <p:cNvPicPr preferRelativeResize="0"/>
          <p:nvPr/>
        </p:nvPicPr>
        <p:blipFill rotWithShape="1">
          <a:blip r:embed="rId4">
            <a:alphaModFix/>
          </a:blip>
          <a:srcRect b="4201" l="2315" r="90965" t="59958"/>
          <a:stretch/>
        </p:blipFill>
        <p:spPr>
          <a:xfrm rot="594337">
            <a:off x="8682391" y="343455"/>
            <a:ext cx="328416" cy="985242"/>
          </a:xfrm>
          <a:prstGeom prst="rect">
            <a:avLst/>
          </a:prstGeom>
          <a:noFill/>
          <a:ln>
            <a:noFill/>
          </a:ln>
        </p:spPr>
      </p:pic>
      <p:pic>
        <p:nvPicPr>
          <p:cNvPr id="211" name="Google Shape;211;p28" title="Hypochonrriac (15).png"/>
          <p:cNvPicPr preferRelativeResize="0"/>
          <p:nvPr/>
        </p:nvPicPr>
        <p:blipFill rotWithShape="1">
          <a:blip r:embed="rId5">
            <a:alphaModFix/>
          </a:blip>
          <a:srcRect b="65014" l="2342" r="15191" t="2368"/>
          <a:stretch/>
        </p:blipFill>
        <p:spPr>
          <a:xfrm>
            <a:off x="0" y="0"/>
            <a:ext cx="6193200" cy="1377775"/>
          </a:xfrm>
          <a:prstGeom prst="rect">
            <a:avLst/>
          </a:prstGeom>
          <a:noFill/>
          <a:ln>
            <a:noFill/>
          </a:ln>
        </p:spPr>
      </p:pic>
      <p:graphicFrame>
        <p:nvGraphicFramePr>
          <p:cNvPr id="212" name="Google Shape;212;p28"/>
          <p:cNvGraphicFramePr/>
          <p:nvPr/>
        </p:nvGraphicFramePr>
        <p:xfrm>
          <a:off x="153325" y="2891293"/>
          <a:ext cx="3000000" cy="3000000"/>
        </p:xfrm>
        <a:graphic>
          <a:graphicData uri="http://schemas.openxmlformats.org/drawingml/2006/table">
            <a:tbl>
              <a:tblPr>
                <a:noFill/>
                <a:tableStyleId>{3EBDD72E-B1BD-4EA5-8DCA-5F55D6186DFE}</a:tableStyleId>
              </a:tblPr>
              <a:tblGrid>
                <a:gridCol w="726100"/>
                <a:gridCol w="1158750"/>
                <a:gridCol w="1158750"/>
                <a:gridCol w="1158750"/>
                <a:gridCol w="1158750"/>
                <a:gridCol w="1158750"/>
                <a:gridCol w="1158750"/>
                <a:gridCol w="1158750"/>
              </a:tblGrid>
              <a:tr h="454475">
                <a:tc>
                  <a:txBody>
                    <a:bodyPr/>
                    <a:lstStyle/>
                    <a:p>
                      <a:pPr indent="0" lvl="0" marL="0" rtl="0" algn="l">
                        <a:spcBef>
                          <a:spcPts val="0"/>
                        </a:spcBef>
                        <a:spcAft>
                          <a:spcPts val="0"/>
                        </a:spcAft>
                        <a:buNone/>
                      </a:pPr>
                      <a:r>
                        <a:rPr b="1" lang="en" sz="1600">
                          <a:solidFill>
                            <a:srgbClr val="FFFFFF"/>
                          </a:solidFill>
                          <a:latin typeface="Calibri"/>
                          <a:ea typeface="Calibri"/>
                          <a:cs typeface="Calibri"/>
                          <a:sym typeface="Calibri"/>
                        </a:rPr>
                        <a:t>UNIT </a:t>
                      </a:r>
                      <a:endParaRPr b="1" sz="1600">
                        <a:solidFill>
                          <a:srgbClr val="FFFFFF"/>
                        </a:solidFill>
                        <a:latin typeface="Calibri"/>
                        <a:ea typeface="Calibri"/>
                        <a:cs typeface="Calibri"/>
                        <a:sym typeface="Calibri"/>
                      </a:endParaRPr>
                    </a:p>
                  </a:txBody>
                  <a:tcPr marT="91425" marB="91425" marR="91425" marL="91425">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700">
                          <a:solidFill>
                            <a:srgbClr val="FF00FF"/>
                          </a:solidFill>
                          <a:latin typeface="Calibri"/>
                          <a:ea typeface="Calibri"/>
                          <a:cs typeface="Calibri"/>
                          <a:sym typeface="Calibri"/>
                        </a:rPr>
                        <a:t>1</a:t>
                      </a:r>
                      <a:endParaRPr sz="1700">
                        <a:solidFill>
                          <a:srgbClr val="FF00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700">
                          <a:solidFill>
                            <a:srgbClr val="F66D21"/>
                          </a:solidFill>
                          <a:latin typeface="Calibri"/>
                          <a:ea typeface="Calibri"/>
                          <a:cs typeface="Calibri"/>
                          <a:sym typeface="Calibri"/>
                        </a:rPr>
                        <a:t>2</a:t>
                      </a:r>
                      <a:endParaRPr sz="1700">
                        <a:solidFill>
                          <a:srgbClr val="F66D21"/>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700">
                          <a:solidFill>
                            <a:srgbClr val="FFDC03"/>
                          </a:solidFill>
                          <a:latin typeface="Calibri"/>
                          <a:ea typeface="Calibri"/>
                          <a:cs typeface="Calibri"/>
                          <a:sym typeface="Calibri"/>
                        </a:rPr>
                        <a:t>3</a:t>
                      </a:r>
                      <a:endParaRPr sz="1700">
                        <a:solidFill>
                          <a:srgbClr val="FFDC03"/>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700">
                          <a:solidFill>
                            <a:srgbClr val="00FF00"/>
                          </a:solidFill>
                          <a:latin typeface="Calibri"/>
                          <a:ea typeface="Calibri"/>
                          <a:cs typeface="Calibri"/>
                          <a:sym typeface="Calibri"/>
                        </a:rPr>
                        <a:t>4</a:t>
                      </a:r>
                      <a:endParaRPr sz="1700">
                        <a:solidFill>
                          <a:srgbClr val="00FF00"/>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700">
                          <a:solidFill>
                            <a:srgbClr val="00FFFF"/>
                          </a:solidFill>
                          <a:latin typeface="Calibri"/>
                          <a:ea typeface="Calibri"/>
                          <a:cs typeface="Calibri"/>
                          <a:sym typeface="Calibri"/>
                        </a:rPr>
                        <a:t>5</a:t>
                      </a:r>
                      <a:endParaRPr sz="1700">
                        <a:solidFill>
                          <a:srgbClr val="00FF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700">
                          <a:solidFill>
                            <a:schemeClr val="accent1"/>
                          </a:solidFill>
                          <a:latin typeface="Calibri"/>
                          <a:ea typeface="Calibri"/>
                          <a:cs typeface="Calibri"/>
                          <a:sym typeface="Calibri"/>
                        </a:rPr>
                        <a:t>6</a:t>
                      </a:r>
                      <a:endParaRPr sz="1700">
                        <a:solidFill>
                          <a:schemeClr val="accent1"/>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700">
                          <a:solidFill>
                            <a:srgbClr val="9900FF"/>
                          </a:solidFill>
                          <a:latin typeface="Calibri"/>
                          <a:ea typeface="Calibri"/>
                          <a:cs typeface="Calibri"/>
                          <a:sym typeface="Calibri"/>
                        </a:rPr>
                        <a:t>7</a:t>
                      </a:r>
                      <a:endParaRPr sz="1700">
                        <a:solidFill>
                          <a:srgbClr val="9900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444650">
                <a:tc>
                  <a:txBody>
                    <a:bodyPr/>
                    <a:lstStyle/>
                    <a:p>
                      <a:pPr indent="0" lvl="0" marL="0" rtl="0" algn="l">
                        <a:spcBef>
                          <a:spcPts val="0"/>
                        </a:spcBef>
                        <a:spcAft>
                          <a:spcPts val="0"/>
                        </a:spcAft>
                        <a:buNone/>
                      </a:pPr>
                      <a:r>
                        <a:rPr b="1" lang="en" sz="1600">
                          <a:solidFill>
                            <a:srgbClr val="FFFFFF"/>
                          </a:solidFill>
                          <a:latin typeface="Calibri"/>
                          <a:ea typeface="Calibri"/>
                          <a:cs typeface="Calibri"/>
                          <a:sym typeface="Calibri"/>
                        </a:rPr>
                        <a:t>PAGES</a:t>
                      </a:r>
                      <a:endParaRPr b="1" sz="1600">
                        <a:solidFill>
                          <a:srgbClr val="FFFFFF"/>
                        </a:solidFill>
                        <a:latin typeface="Calibri"/>
                        <a:ea typeface="Calibri"/>
                        <a:cs typeface="Calibri"/>
                        <a:sym typeface="Calibri"/>
                      </a:endParaRPr>
                    </a:p>
                  </a:txBody>
                  <a:tcPr marT="91425" marB="91425" marR="91425" marL="91425">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00FF"/>
                          </a:solidFill>
                          <a:latin typeface="Calibri"/>
                          <a:ea typeface="Calibri"/>
                          <a:cs typeface="Calibri"/>
                          <a:sym typeface="Calibri"/>
                        </a:rPr>
                        <a:t>3-4</a:t>
                      </a:r>
                      <a:endParaRPr>
                        <a:solidFill>
                          <a:srgbClr val="FF00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66D21"/>
                          </a:solidFill>
                          <a:latin typeface="Calibri"/>
                          <a:ea typeface="Calibri"/>
                          <a:cs typeface="Calibri"/>
                          <a:sym typeface="Calibri"/>
                        </a:rPr>
                        <a:t>4-6</a:t>
                      </a:r>
                      <a:endParaRPr>
                        <a:solidFill>
                          <a:srgbClr val="F66D21"/>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DC03"/>
                          </a:solidFill>
                          <a:latin typeface="Calibri"/>
                          <a:ea typeface="Calibri"/>
                          <a:cs typeface="Calibri"/>
                          <a:sym typeface="Calibri"/>
                        </a:rPr>
                        <a:t>6-</a:t>
                      </a:r>
                      <a:endParaRPr>
                        <a:solidFill>
                          <a:srgbClr val="FFDC03"/>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00FF00"/>
                          </a:solidFill>
                          <a:latin typeface="Calibri"/>
                          <a:ea typeface="Calibri"/>
                          <a:cs typeface="Calibri"/>
                          <a:sym typeface="Calibri"/>
                        </a:rPr>
                        <a:t>8-9</a:t>
                      </a:r>
                      <a:endParaRPr>
                        <a:solidFill>
                          <a:srgbClr val="00FF00"/>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00FFFF"/>
                          </a:solidFill>
                          <a:latin typeface="Calibri"/>
                          <a:ea typeface="Calibri"/>
                          <a:cs typeface="Calibri"/>
                          <a:sym typeface="Calibri"/>
                        </a:rPr>
                        <a:t>9-10</a:t>
                      </a:r>
                      <a:endParaRPr>
                        <a:solidFill>
                          <a:srgbClr val="00FF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accent1"/>
                          </a:solidFill>
                          <a:latin typeface="Calibri"/>
                          <a:ea typeface="Calibri"/>
                          <a:cs typeface="Calibri"/>
                          <a:sym typeface="Calibri"/>
                        </a:rPr>
                        <a:t>10-11</a:t>
                      </a:r>
                      <a:endParaRPr>
                        <a:solidFill>
                          <a:schemeClr val="accent1"/>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9900FF"/>
                          </a:solidFill>
                          <a:latin typeface="Calibri"/>
                          <a:ea typeface="Calibri"/>
                          <a:cs typeface="Calibri"/>
                          <a:sym typeface="Calibri"/>
                        </a:rPr>
                        <a:t>11-13</a:t>
                      </a:r>
                      <a:endParaRPr>
                        <a:solidFill>
                          <a:srgbClr val="9900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444650">
                <a:tc>
                  <a:txBody>
                    <a:bodyPr/>
                    <a:lstStyle/>
                    <a:p>
                      <a:pPr indent="0" lvl="0" marL="0" rtl="0" algn="l">
                        <a:spcBef>
                          <a:spcPts val="0"/>
                        </a:spcBef>
                        <a:spcAft>
                          <a:spcPts val="0"/>
                        </a:spcAft>
                        <a:buNone/>
                      </a:pPr>
                      <a:r>
                        <a:rPr b="1" lang="en" sz="1600">
                          <a:solidFill>
                            <a:srgbClr val="FFFFFF"/>
                          </a:solidFill>
                          <a:latin typeface="Calibri"/>
                          <a:ea typeface="Calibri"/>
                          <a:cs typeface="Calibri"/>
                          <a:sym typeface="Calibri"/>
                        </a:rPr>
                        <a:t>LINES</a:t>
                      </a:r>
                      <a:endParaRPr b="1" sz="1600">
                        <a:solidFill>
                          <a:srgbClr val="FFFFFF"/>
                        </a:solidFill>
                        <a:latin typeface="Calibri"/>
                        <a:ea typeface="Calibri"/>
                        <a:cs typeface="Calibri"/>
                        <a:sym typeface="Calibri"/>
                      </a:endParaRPr>
                    </a:p>
                  </a:txBody>
                  <a:tcPr marT="91425" marB="91425" marR="91425" marL="91425">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00FF"/>
                          </a:solidFill>
                          <a:latin typeface="Calibri"/>
                          <a:ea typeface="Calibri"/>
                          <a:cs typeface="Calibri"/>
                          <a:sym typeface="Calibri"/>
                        </a:rPr>
                        <a:t>1-87</a:t>
                      </a:r>
                      <a:endParaRPr>
                        <a:solidFill>
                          <a:srgbClr val="FF00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66D21"/>
                          </a:solidFill>
                          <a:latin typeface="Calibri"/>
                          <a:ea typeface="Calibri"/>
                          <a:cs typeface="Calibri"/>
                          <a:sym typeface="Calibri"/>
                        </a:rPr>
                        <a:t>88-161</a:t>
                      </a:r>
                      <a:endParaRPr>
                        <a:solidFill>
                          <a:srgbClr val="F66D21"/>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FDC03"/>
                          </a:solidFill>
                          <a:latin typeface="Calibri"/>
                          <a:ea typeface="Calibri"/>
                          <a:cs typeface="Calibri"/>
                          <a:sym typeface="Calibri"/>
                        </a:rPr>
                        <a:t>162-260</a:t>
                      </a:r>
                      <a:endParaRPr>
                        <a:solidFill>
                          <a:srgbClr val="FFDC03"/>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00FF00"/>
                          </a:solidFill>
                          <a:latin typeface="Calibri"/>
                          <a:ea typeface="Calibri"/>
                          <a:cs typeface="Calibri"/>
                          <a:sym typeface="Calibri"/>
                        </a:rPr>
                        <a:t>265-317</a:t>
                      </a:r>
                      <a:endParaRPr>
                        <a:solidFill>
                          <a:srgbClr val="00FF00"/>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00FFFF"/>
                          </a:solidFill>
                          <a:latin typeface="Calibri"/>
                          <a:ea typeface="Calibri"/>
                          <a:cs typeface="Calibri"/>
                          <a:sym typeface="Calibri"/>
                        </a:rPr>
                        <a:t>318-380</a:t>
                      </a:r>
                      <a:endParaRPr>
                        <a:solidFill>
                          <a:srgbClr val="00FF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accent1"/>
                          </a:solidFill>
                          <a:latin typeface="Calibri"/>
                          <a:ea typeface="Calibri"/>
                          <a:cs typeface="Calibri"/>
                          <a:sym typeface="Calibri"/>
                        </a:rPr>
                        <a:t>381-442</a:t>
                      </a:r>
                      <a:endParaRPr>
                        <a:solidFill>
                          <a:schemeClr val="accent1"/>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9900FF"/>
                          </a:solidFill>
                          <a:latin typeface="Calibri"/>
                          <a:ea typeface="Calibri"/>
                          <a:cs typeface="Calibri"/>
                          <a:sym typeface="Calibri"/>
                        </a:rPr>
                        <a:t>443-509</a:t>
                      </a:r>
                      <a:endParaRPr>
                        <a:solidFill>
                          <a:srgbClr val="9900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720100">
                <a:tc>
                  <a:txBody>
                    <a:bodyPr/>
                    <a:lstStyle/>
                    <a:p>
                      <a:pPr indent="0" lvl="0" marL="0" rtl="0" algn="l">
                        <a:spcBef>
                          <a:spcPts val="0"/>
                        </a:spcBef>
                        <a:spcAft>
                          <a:spcPts val="0"/>
                        </a:spcAft>
                        <a:buNone/>
                      </a:pPr>
                      <a:r>
                        <a:rPr b="1" lang="en" sz="1600">
                          <a:solidFill>
                            <a:srgbClr val="FFFFFF"/>
                          </a:solidFill>
                          <a:latin typeface="Calibri"/>
                          <a:ea typeface="Calibri"/>
                          <a:cs typeface="Calibri"/>
                          <a:sym typeface="Calibri"/>
                        </a:rPr>
                        <a:t>NAME</a:t>
                      </a:r>
                      <a:endParaRPr b="1" sz="1600">
                        <a:solidFill>
                          <a:srgbClr val="FFFFFF"/>
                        </a:solidFill>
                        <a:latin typeface="Calibri"/>
                        <a:ea typeface="Calibri"/>
                        <a:cs typeface="Calibri"/>
                        <a:sym typeface="Calibri"/>
                      </a:endParaRPr>
                    </a:p>
                  </a:txBody>
                  <a:tcPr marT="91425" marB="91425" marR="91425" marL="91425">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rgbClr val="FF00FF"/>
                          </a:solidFill>
                          <a:latin typeface="Calibri"/>
                          <a:ea typeface="Calibri"/>
                          <a:cs typeface="Calibri"/>
                          <a:sym typeface="Calibri"/>
                        </a:rPr>
                        <a:t>NOT IN THE MOOD</a:t>
                      </a:r>
                      <a:endParaRPr sz="1200">
                        <a:solidFill>
                          <a:srgbClr val="FF00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rgbClr val="F66D21"/>
                          </a:solidFill>
                          <a:latin typeface="Calibri"/>
                          <a:ea typeface="Calibri"/>
                          <a:cs typeface="Calibri"/>
                          <a:sym typeface="Calibri"/>
                        </a:rPr>
                        <a:t>THE TRUTH</a:t>
                      </a:r>
                      <a:endParaRPr sz="1200">
                        <a:solidFill>
                          <a:srgbClr val="F66D21"/>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rgbClr val="FFDC03"/>
                          </a:solidFill>
                          <a:latin typeface="Calibri"/>
                          <a:ea typeface="Calibri"/>
                          <a:cs typeface="Calibri"/>
                          <a:sym typeface="Calibri"/>
                        </a:rPr>
                        <a:t>FRIENDSHIP</a:t>
                      </a:r>
                      <a:endParaRPr sz="1200">
                        <a:solidFill>
                          <a:srgbClr val="FFDC03"/>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rgbClr val="00FF00"/>
                          </a:solidFill>
                          <a:latin typeface="Calibri"/>
                          <a:ea typeface="Calibri"/>
                          <a:cs typeface="Calibri"/>
                          <a:sym typeface="Calibri"/>
                        </a:rPr>
                        <a:t>RECITAL</a:t>
                      </a:r>
                      <a:endParaRPr sz="1200">
                        <a:solidFill>
                          <a:srgbClr val="00FF00"/>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rgbClr val="00FFFF"/>
                          </a:solidFill>
                          <a:latin typeface="Calibri"/>
                          <a:ea typeface="Calibri"/>
                          <a:cs typeface="Calibri"/>
                          <a:sym typeface="Calibri"/>
                        </a:rPr>
                        <a:t>THE BALLAD</a:t>
                      </a:r>
                      <a:endParaRPr sz="1200">
                        <a:solidFill>
                          <a:srgbClr val="00FF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chemeClr val="accent1"/>
                          </a:solidFill>
                          <a:latin typeface="Calibri"/>
                          <a:ea typeface="Calibri"/>
                          <a:cs typeface="Calibri"/>
                          <a:sym typeface="Calibri"/>
                        </a:rPr>
                        <a:t>JEALOUSY</a:t>
                      </a:r>
                      <a:endParaRPr sz="1200">
                        <a:solidFill>
                          <a:schemeClr val="accent1"/>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rgbClr val="9900FF"/>
                          </a:solidFill>
                          <a:latin typeface="Calibri"/>
                          <a:ea typeface="Calibri"/>
                          <a:cs typeface="Calibri"/>
                          <a:sym typeface="Calibri"/>
                        </a:rPr>
                        <a:t>TOO MUCH REGARD</a:t>
                      </a:r>
                      <a:endParaRPr sz="1200">
                        <a:solidFill>
                          <a:srgbClr val="9900FF"/>
                        </a:solidFill>
                        <a:latin typeface="Calibri"/>
                        <a:ea typeface="Calibri"/>
                        <a:cs typeface="Calibri"/>
                        <a:sym typeface="Calibri"/>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9"/>
          <p:cNvSpPr/>
          <p:nvPr/>
        </p:nvSpPr>
        <p:spPr>
          <a:xfrm>
            <a:off x="95600" y="1178625"/>
            <a:ext cx="2427900" cy="3833700"/>
          </a:xfrm>
          <a:prstGeom prst="roundRect">
            <a:avLst>
              <a:gd fmla="val 16667" name="adj"/>
            </a:avLst>
          </a:prstGeom>
          <a:solidFill>
            <a:srgbClr val="F66D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 name="Google Shape;218;p29"/>
          <p:cNvSpPr txBox="1"/>
          <p:nvPr>
            <p:ph idx="1" type="body"/>
          </p:nvPr>
        </p:nvSpPr>
        <p:spPr>
          <a:xfrm>
            <a:off x="213960" y="1178625"/>
            <a:ext cx="2191200" cy="4121100"/>
          </a:xfrm>
          <a:prstGeom prst="rect">
            <a:avLst/>
          </a:prstGeom>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p>
            <a:pPr indent="0" lvl="0" marL="0" rtl="0" algn="l">
              <a:lnSpc>
                <a:spcPct val="105000"/>
              </a:lnSpc>
              <a:spcBef>
                <a:spcPts val="0"/>
              </a:spcBef>
              <a:spcAft>
                <a:spcPts val="0"/>
              </a:spcAft>
              <a:buSzPts val="1018"/>
              <a:buNone/>
            </a:pPr>
            <a:r>
              <a:rPr b="1" i="1" lang="en" sz="1565">
                <a:solidFill>
                  <a:schemeClr val="lt1"/>
                </a:solidFill>
                <a:latin typeface="Calibri"/>
                <a:ea typeface="Calibri"/>
                <a:cs typeface="Calibri"/>
                <a:sym typeface="Calibri"/>
              </a:rPr>
              <a:t>We print our script with a blank page next to each page for notes, diagrams for staging etc. We keep all notes in pencil so we can keep changing them as we go on. </a:t>
            </a:r>
            <a:endParaRPr b="1" i="1" sz="1565">
              <a:solidFill>
                <a:schemeClr val="lt1"/>
              </a:solidFill>
              <a:latin typeface="Calibri"/>
              <a:ea typeface="Calibri"/>
              <a:cs typeface="Calibri"/>
              <a:sym typeface="Calibri"/>
            </a:endParaRPr>
          </a:p>
          <a:p>
            <a:pPr indent="0" lvl="0" marL="0" rtl="0" algn="l">
              <a:lnSpc>
                <a:spcPct val="105000"/>
              </a:lnSpc>
              <a:spcBef>
                <a:spcPts val="1200"/>
              </a:spcBef>
              <a:spcAft>
                <a:spcPts val="1200"/>
              </a:spcAft>
              <a:buSzPts val="1018"/>
              <a:buNone/>
            </a:pPr>
            <a:r>
              <a:rPr b="1" i="1" lang="en" sz="1565">
                <a:solidFill>
                  <a:schemeClr val="lt1"/>
                </a:solidFill>
                <a:latin typeface="Calibri"/>
                <a:ea typeface="Calibri"/>
                <a:cs typeface="Calibri"/>
                <a:sym typeface="Calibri"/>
              </a:rPr>
              <a:t>On the front inside cover we use post-it notes to keep character notes. We can keep adding to these if needed. </a:t>
            </a:r>
            <a:endParaRPr b="1" i="1" sz="1565">
              <a:solidFill>
                <a:schemeClr val="lt1"/>
              </a:solidFill>
              <a:latin typeface="Calibri"/>
              <a:ea typeface="Calibri"/>
              <a:cs typeface="Calibri"/>
              <a:sym typeface="Calibri"/>
            </a:endParaRPr>
          </a:p>
        </p:txBody>
      </p:sp>
      <p:pic>
        <p:nvPicPr>
          <p:cNvPr id="219" name="Google Shape;219;p29"/>
          <p:cNvPicPr preferRelativeResize="0"/>
          <p:nvPr/>
        </p:nvPicPr>
        <p:blipFill>
          <a:blip r:embed="rId3">
            <a:alphaModFix/>
          </a:blip>
          <a:stretch>
            <a:fillRect/>
          </a:stretch>
        </p:blipFill>
        <p:spPr>
          <a:xfrm rot="4">
            <a:off x="6437991" y="689314"/>
            <a:ext cx="2465843" cy="3371121"/>
          </a:xfrm>
          <a:prstGeom prst="rect">
            <a:avLst/>
          </a:prstGeom>
          <a:noFill/>
          <a:ln cap="flat" cmpd="sng" w="28575">
            <a:solidFill>
              <a:schemeClr val="lt1"/>
            </a:solidFill>
            <a:prstDash val="solid"/>
            <a:round/>
            <a:headEnd len="sm" w="sm" type="none"/>
            <a:tailEnd len="sm" w="sm" type="none"/>
          </a:ln>
        </p:spPr>
      </p:pic>
      <p:sp>
        <p:nvSpPr>
          <p:cNvPr id="220" name="Google Shape;220;p29"/>
          <p:cNvSpPr txBox="1"/>
          <p:nvPr/>
        </p:nvSpPr>
        <p:spPr>
          <a:xfrm rot="1628">
            <a:off x="6351080" y="4060886"/>
            <a:ext cx="1899900" cy="49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lt1"/>
                </a:solidFill>
                <a:latin typeface="Shadows Into Light"/>
                <a:ea typeface="Shadows Into Light"/>
                <a:cs typeface="Shadows Into Light"/>
                <a:sym typeface="Shadows Into Light"/>
              </a:rPr>
              <a:t>Character Notes</a:t>
            </a:r>
            <a:endParaRPr b="1" sz="2000">
              <a:solidFill>
                <a:schemeClr val="lt1"/>
              </a:solidFill>
              <a:latin typeface="Shadows Into Light"/>
              <a:ea typeface="Shadows Into Light"/>
              <a:cs typeface="Shadows Into Light"/>
              <a:sym typeface="Shadows Into Light"/>
            </a:endParaRPr>
          </a:p>
        </p:txBody>
      </p:sp>
      <p:sp>
        <p:nvSpPr>
          <p:cNvPr id="221" name="Google Shape;221;p29"/>
          <p:cNvSpPr txBox="1"/>
          <p:nvPr/>
        </p:nvSpPr>
        <p:spPr>
          <a:xfrm rot="1734">
            <a:off x="4184784" y="4636325"/>
            <a:ext cx="2974200" cy="49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lt1"/>
                </a:solidFill>
                <a:latin typeface="Shadows Into Light"/>
                <a:ea typeface="Shadows Into Light"/>
                <a:cs typeface="Shadows Into Light"/>
                <a:sym typeface="Shadows Into Light"/>
              </a:rPr>
              <a:t>Blank page for notes</a:t>
            </a:r>
            <a:endParaRPr b="1" sz="2000">
              <a:solidFill>
                <a:schemeClr val="lt1"/>
              </a:solidFill>
              <a:latin typeface="Shadows Into Light"/>
              <a:ea typeface="Shadows Into Light"/>
              <a:cs typeface="Shadows Into Light"/>
              <a:sym typeface="Shadows Into Light"/>
            </a:endParaRPr>
          </a:p>
        </p:txBody>
      </p:sp>
      <p:pic>
        <p:nvPicPr>
          <p:cNvPr id="222" name="Google Shape;222;p29" title="Screenshot 2025-09-02 at 19.06.29.png"/>
          <p:cNvPicPr preferRelativeResize="0"/>
          <p:nvPr/>
        </p:nvPicPr>
        <p:blipFill>
          <a:blip r:embed="rId4">
            <a:alphaModFix/>
          </a:blip>
          <a:stretch>
            <a:fillRect/>
          </a:stretch>
        </p:blipFill>
        <p:spPr>
          <a:xfrm>
            <a:off x="2388777" y="1704195"/>
            <a:ext cx="3828524" cy="2971392"/>
          </a:xfrm>
          <a:prstGeom prst="rect">
            <a:avLst/>
          </a:prstGeom>
          <a:noFill/>
          <a:ln cap="flat" cmpd="sng" w="28575">
            <a:solidFill>
              <a:schemeClr val="lt1"/>
            </a:solidFill>
            <a:prstDash val="solid"/>
            <a:round/>
            <a:headEnd len="sm" w="sm" type="none"/>
            <a:tailEnd len="sm" w="sm" type="none"/>
          </a:ln>
        </p:spPr>
      </p:pic>
      <p:sp>
        <p:nvSpPr>
          <p:cNvPr id="223" name="Google Shape;223;p29"/>
          <p:cNvSpPr txBox="1"/>
          <p:nvPr/>
        </p:nvSpPr>
        <p:spPr>
          <a:xfrm>
            <a:off x="2547453" y="1252125"/>
            <a:ext cx="4097100" cy="37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rgbClr val="CB6CE6"/>
                </a:solidFill>
                <a:latin typeface="Chelsea Market"/>
                <a:ea typeface="Chelsea Market"/>
                <a:cs typeface="Chelsea Market"/>
                <a:sym typeface="Chelsea Market"/>
              </a:rPr>
              <a:t>TIPS FOR SCRIPT NOTES</a:t>
            </a:r>
            <a:endParaRPr b="1" sz="2300">
              <a:solidFill>
                <a:srgbClr val="CB6CE6"/>
              </a:solidFill>
              <a:latin typeface="Chelsea Market"/>
              <a:ea typeface="Chelsea Market"/>
              <a:cs typeface="Chelsea Market"/>
              <a:sym typeface="Chelsea Market"/>
            </a:endParaRPr>
          </a:p>
        </p:txBody>
      </p:sp>
      <p:pic>
        <p:nvPicPr>
          <p:cNvPr id="224" name="Google Shape;224;p29" title="Hypochonrriac (5).png"/>
          <p:cNvPicPr preferRelativeResize="0"/>
          <p:nvPr/>
        </p:nvPicPr>
        <p:blipFill rotWithShape="1">
          <a:blip r:embed="rId5">
            <a:alphaModFix/>
          </a:blip>
          <a:srcRect b="4201" l="2315" r="90965" t="59958"/>
          <a:stretch/>
        </p:blipFill>
        <p:spPr>
          <a:xfrm rot="700760">
            <a:off x="5152241" y="3311408"/>
            <a:ext cx="419052" cy="1257195"/>
          </a:xfrm>
          <a:prstGeom prst="rect">
            <a:avLst/>
          </a:prstGeom>
          <a:noFill/>
          <a:ln>
            <a:noFill/>
          </a:ln>
        </p:spPr>
      </p:pic>
      <p:pic>
        <p:nvPicPr>
          <p:cNvPr id="225" name="Google Shape;225;p29" title="Hypochonrriac (5).png"/>
          <p:cNvPicPr preferRelativeResize="0"/>
          <p:nvPr/>
        </p:nvPicPr>
        <p:blipFill rotWithShape="1">
          <a:blip r:embed="rId5">
            <a:alphaModFix/>
          </a:blip>
          <a:srcRect b="4201" l="10798" r="82482" t="59958"/>
          <a:stretch/>
        </p:blipFill>
        <p:spPr>
          <a:xfrm rot="-247788">
            <a:off x="4676386" y="3473517"/>
            <a:ext cx="396911" cy="1190824"/>
          </a:xfrm>
          <a:prstGeom prst="rect">
            <a:avLst/>
          </a:prstGeom>
          <a:noFill/>
          <a:ln>
            <a:noFill/>
          </a:ln>
        </p:spPr>
      </p:pic>
      <p:pic>
        <p:nvPicPr>
          <p:cNvPr id="226" name="Google Shape;226;p29" title="Hypochonrriac (5).png"/>
          <p:cNvPicPr preferRelativeResize="0"/>
          <p:nvPr/>
        </p:nvPicPr>
        <p:blipFill rotWithShape="1">
          <a:blip r:embed="rId5">
            <a:alphaModFix/>
          </a:blip>
          <a:srcRect b="4201" l="35550" r="56798" t="59958"/>
          <a:stretch/>
        </p:blipFill>
        <p:spPr>
          <a:xfrm rot="1957871">
            <a:off x="5590099" y="3489548"/>
            <a:ext cx="466452" cy="1228935"/>
          </a:xfrm>
          <a:prstGeom prst="rect">
            <a:avLst/>
          </a:prstGeom>
          <a:noFill/>
          <a:ln>
            <a:noFill/>
          </a:ln>
        </p:spPr>
      </p:pic>
      <p:pic>
        <p:nvPicPr>
          <p:cNvPr id="227" name="Google Shape;227;p29" title="Hypochonrriac (7).png"/>
          <p:cNvPicPr preferRelativeResize="0"/>
          <p:nvPr/>
        </p:nvPicPr>
        <p:blipFill rotWithShape="1">
          <a:blip r:embed="rId6">
            <a:alphaModFix/>
          </a:blip>
          <a:srcRect b="3613" l="22548" r="53488" t="72739"/>
          <a:stretch/>
        </p:blipFill>
        <p:spPr>
          <a:xfrm rot="-2700030">
            <a:off x="7732409" y="4031534"/>
            <a:ext cx="1153309" cy="640179"/>
          </a:xfrm>
          <a:prstGeom prst="rect">
            <a:avLst/>
          </a:prstGeom>
          <a:noFill/>
          <a:ln>
            <a:noFill/>
          </a:ln>
        </p:spPr>
      </p:pic>
      <p:grpSp>
        <p:nvGrpSpPr>
          <p:cNvPr id="228" name="Google Shape;228;p29"/>
          <p:cNvGrpSpPr/>
          <p:nvPr/>
        </p:nvGrpSpPr>
        <p:grpSpPr>
          <a:xfrm>
            <a:off x="7755200" y="4515450"/>
            <a:ext cx="1544300" cy="699275"/>
            <a:chOff x="7755200" y="4515450"/>
            <a:chExt cx="1544300" cy="699275"/>
          </a:xfrm>
        </p:grpSpPr>
        <p:sp>
          <p:nvSpPr>
            <p:cNvPr id="229" name="Google Shape;229;p29"/>
            <p:cNvSpPr txBox="1"/>
            <p:nvPr/>
          </p:nvSpPr>
          <p:spPr>
            <a:xfrm>
              <a:off x="7937200" y="4876025"/>
              <a:ext cx="136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Calibri"/>
                  <a:ea typeface="Calibri"/>
                  <a:cs typeface="Calibri"/>
                  <a:sym typeface="Calibri"/>
                </a:rPr>
                <a:t>           © Jane Fisher </a:t>
              </a:r>
              <a:endParaRPr sz="1000">
                <a:solidFill>
                  <a:srgbClr val="FFFFFF"/>
                </a:solidFill>
                <a:latin typeface="Calibri"/>
                <a:ea typeface="Calibri"/>
                <a:cs typeface="Calibri"/>
                <a:sym typeface="Calibri"/>
              </a:endParaRPr>
            </a:p>
          </p:txBody>
        </p:sp>
        <p:pic>
          <p:nvPicPr>
            <p:cNvPr id="230" name="Google Shape;230;p29"/>
            <p:cNvPicPr preferRelativeResize="0"/>
            <p:nvPr/>
          </p:nvPicPr>
          <p:blipFill rotWithShape="1">
            <a:blip r:embed="rId7">
              <a:alphaModFix/>
            </a:blip>
            <a:srcRect b="33829" l="0" r="0" t="35416"/>
            <a:stretch/>
          </p:blipFill>
          <p:spPr>
            <a:xfrm>
              <a:off x="7755200" y="4515450"/>
              <a:ext cx="1544300" cy="474925"/>
            </a:xfrm>
            <a:prstGeom prst="rect">
              <a:avLst/>
            </a:prstGeom>
            <a:noFill/>
            <a:ln>
              <a:noFill/>
            </a:ln>
          </p:spPr>
        </p:pic>
      </p:grpSp>
      <p:pic>
        <p:nvPicPr>
          <p:cNvPr id="231" name="Google Shape;231;p29" title="Hypochonrriac (8).png"/>
          <p:cNvPicPr preferRelativeResize="0"/>
          <p:nvPr/>
        </p:nvPicPr>
        <p:blipFill rotWithShape="1">
          <a:blip r:embed="rId8">
            <a:alphaModFix/>
          </a:blip>
          <a:srcRect b="14819" l="66527" r="9647" t="61760"/>
          <a:stretch/>
        </p:blipFill>
        <p:spPr>
          <a:xfrm>
            <a:off x="7105473" y="-48050"/>
            <a:ext cx="2038526" cy="1127174"/>
          </a:xfrm>
          <a:prstGeom prst="rect">
            <a:avLst/>
          </a:prstGeom>
          <a:noFill/>
          <a:ln>
            <a:noFill/>
          </a:ln>
        </p:spPr>
      </p:pic>
      <p:pic>
        <p:nvPicPr>
          <p:cNvPr id="232" name="Google Shape;232;p29" title="Hypochonrriac (15).png"/>
          <p:cNvPicPr preferRelativeResize="0"/>
          <p:nvPr/>
        </p:nvPicPr>
        <p:blipFill rotWithShape="1">
          <a:blip r:embed="rId9">
            <a:alphaModFix/>
          </a:blip>
          <a:srcRect b="65016" l="2342" r="15191" t="1918"/>
          <a:stretch/>
        </p:blipFill>
        <p:spPr>
          <a:xfrm>
            <a:off x="43100" y="0"/>
            <a:ext cx="6622450" cy="1493524"/>
          </a:xfrm>
          <a:prstGeom prst="rect">
            <a:avLst/>
          </a:prstGeom>
          <a:noFill/>
          <a:ln>
            <a:noFill/>
          </a:ln>
        </p:spPr>
      </p:pic>
      <p:pic>
        <p:nvPicPr>
          <p:cNvPr id="233" name="Google Shape;233;p29" title="Hypochonrriac (7).png"/>
          <p:cNvPicPr preferRelativeResize="0"/>
          <p:nvPr/>
        </p:nvPicPr>
        <p:blipFill rotWithShape="1">
          <a:blip r:embed="rId6">
            <a:alphaModFix/>
          </a:blip>
          <a:srcRect b="82853" l="0" r="84114" t="0"/>
          <a:stretch/>
        </p:blipFill>
        <p:spPr>
          <a:xfrm>
            <a:off x="2249350" y="1252125"/>
            <a:ext cx="811344" cy="4925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30" title="Hypochonrriac (3).png"/>
          <p:cNvPicPr preferRelativeResize="0"/>
          <p:nvPr/>
        </p:nvPicPr>
        <p:blipFill rotWithShape="1">
          <a:blip r:embed="rId3">
            <a:alphaModFix/>
          </a:blip>
          <a:srcRect b="50577" l="3002" r="20404" t="2304"/>
          <a:stretch/>
        </p:blipFill>
        <p:spPr>
          <a:xfrm>
            <a:off x="-56575" y="74275"/>
            <a:ext cx="9356074" cy="2698475"/>
          </a:xfrm>
          <a:prstGeom prst="rect">
            <a:avLst/>
          </a:prstGeom>
          <a:noFill/>
          <a:ln>
            <a:noFill/>
          </a:ln>
        </p:spPr>
      </p:pic>
      <p:pic>
        <p:nvPicPr>
          <p:cNvPr id="239" name="Google Shape;239;p30" title="Hypochonrriac (2).png"/>
          <p:cNvPicPr preferRelativeResize="0"/>
          <p:nvPr/>
        </p:nvPicPr>
        <p:blipFill rotWithShape="1">
          <a:blip r:embed="rId4">
            <a:alphaModFix/>
          </a:blip>
          <a:srcRect b="60787" l="0" r="13127" t="0"/>
          <a:stretch/>
        </p:blipFill>
        <p:spPr>
          <a:xfrm>
            <a:off x="223375" y="282000"/>
            <a:ext cx="8415898" cy="2136875"/>
          </a:xfrm>
          <a:prstGeom prst="rect">
            <a:avLst/>
          </a:prstGeom>
          <a:noFill/>
          <a:ln>
            <a:noFill/>
          </a:ln>
        </p:spPr>
      </p:pic>
      <p:pic>
        <p:nvPicPr>
          <p:cNvPr id="240" name="Google Shape;240;p30" title="Hypochonrriac (4).png"/>
          <p:cNvPicPr preferRelativeResize="0"/>
          <p:nvPr/>
        </p:nvPicPr>
        <p:blipFill rotWithShape="1">
          <a:blip r:embed="rId5">
            <a:alphaModFix/>
          </a:blip>
          <a:srcRect b="8186" l="0" r="0" t="17326"/>
          <a:stretch/>
        </p:blipFill>
        <p:spPr>
          <a:xfrm>
            <a:off x="-56575" y="2364225"/>
            <a:ext cx="6745574" cy="2698474"/>
          </a:xfrm>
          <a:prstGeom prst="rect">
            <a:avLst/>
          </a:prstGeom>
          <a:noFill/>
          <a:ln>
            <a:noFill/>
          </a:ln>
        </p:spPr>
      </p:pic>
      <p:sp>
        <p:nvSpPr>
          <p:cNvPr id="241" name="Google Shape;241;p30"/>
          <p:cNvSpPr txBox="1"/>
          <p:nvPr>
            <p:ph idx="1" type="subTitle"/>
          </p:nvPr>
        </p:nvSpPr>
        <p:spPr>
          <a:xfrm>
            <a:off x="508400" y="2762713"/>
            <a:ext cx="5415000" cy="2029200"/>
          </a:xfrm>
          <a:prstGeom prst="rect">
            <a:avLst/>
          </a:prstGeom>
        </p:spPr>
        <p:txBody>
          <a:bodyPr anchorCtr="0" anchor="t" bIns="91425" lIns="91425" spcFirstLastPara="1" rIns="91425" wrap="square" tIns="91425">
            <a:spAutoFit/>
          </a:bodyPr>
          <a:lstStyle/>
          <a:p>
            <a:pPr indent="0" lvl="0" marL="0" rtl="0" algn="ctr">
              <a:lnSpc>
                <a:spcPct val="80000"/>
              </a:lnSpc>
              <a:spcBef>
                <a:spcPts val="0"/>
              </a:spcBef>
              <a:spcAft>
                <a:spcPts val="0"/>
              </a:spcAft>
              <a:buSzPts val="605"/>
              <a:buNone/>
            </a:pPr>
            <a:r>
              <a:rPr i="1" lang="en" sz="2140">
                <a:solidFill>
                  <a:srgbClr val="FFDC03"/>
                </a:solidFill>
                <a:latin typeface="Calibri"/>
                <a:ea typeface="Calibri"/>
                <a:cs typeface="Calibri"/>
                <a:sym typeface="Calibri"/>
              </a:rPr>
              <a:t>This could be quite fast so that you can enjoy the extract as a whole as much as possible. Don’t worry if you don’t understand everything; we will work through scene by scene after our first read. It’s easier to study the details once you have a sense of the piece as a whole. </a:t>
            </a:r>
            <a:endParaRPr i="1" sz="2140">
              <a:solidFill>
                <a:srgbClr val="FFDC03"/>
              </a:solidFill>
              <a:latin typeface="Calibri"/>
              <a:ea typeface="Calibri"/>
              <a:cs typeface="Calibri"/>
              <a:sym typeface="Calibri"/>
            </a:endParaRPr>
          </a:p>
        </p:txBody>
      </p:sp>
      <p:pic>
        <p:nvPicPr>
          <p:cNvPr id="242" name="Google Shape;242;p30" title="Misanthrope (3).png"/>
          <p:cNvPicPr preferRelativeResize="0"/>
          <p:nvPr/>
        </p:nvPicPr>
        <p:blipFill rotWithShape="1">
          <a:blip r:embed="rId6">
            <a:alphaModFix/>
          </a:blip>
          <a:srcRect b="775" l="48694" r="6027" t="26137"/>
          <a:stretch/>
        </p:blipFill>
        <p:spPr>
          <a:xfrm>
            <a:off x="5820400" y="2133800"/>
            <a:ext cx="3323602" cy="3017650"/>
          </a:xfrm>
          <a:prstGeom prst="rect">
            <a:avLst/>
          </a:prstGeom>
          <a:noFill/>
          <a:ln>
            <a:noFill/>
          </a:ln>
        </p:spPr>
      </p:pic>
      <p:sp>
        <p:nvSpPr>
          <p:cNvPr id="243" name="Google Shape;243;p30"/>
          <p:cNvSpPr txBox="1"/>
          <p:nvPr/>
        </p:nvSpPr>
        <p:spPr>
          <a:xfrm>
            <a:off x="7634641" y="4876025"/>
            <a:ext cx="136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Calibri"/>
                <a:ea typeface="Calibri"/>
                <a:cs typeface="Calibri"/>
                <a:sym typeface="Calibri"/>
              </a:rPr>
              <a:t>           © Jane Fisher </a:t>
            </a:r>
            <a:endParaRPr sz="1000">
              <a:solidFill>
                <a:srgbClr val="FFFFFF"/>
              </a:solidFill>
              <a:latin typeface="Calibri"/>
              <a:ea typeface="Calibri"/>
              <a:cs typeface="Calibri"/>
              <a:sym typeface="Calibri"/>
            </a:endParaRPr>
          </a:p>
        </p:txBody>
      </p:sp>
      <p:pic>
        <p:nvPicPr>
          <p:cNvPr id="244" name="Google Shape;244;p30"/>
          <p:cNvPicPr preferRelativeResize="0"/>
          <p:nvPr/>
        </p:nvPicPr>
        <p:blipFill rotWithShape="1">
          <a:blip r:embed="rId7">
            <a:alphaModFix/>
          </a:blip>
          <a:srcRect b="33829" l="0" r="0" t="35416"/>
          <a:stretch/>
        </p:blipFill>
        <p:spPr>
          <a:xfrm>
            <a:off x="7755200" y="4515450"/>
            <a:ext cx="1544300" cy="474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8" name="Shape 248"/>
        <p:cNvGrpSpPr/>
        <p:nvPr/>
      </p:nvGrpSpPr>
      <p:grpSpPr>
        <a:xfrm>
          <a:off x="0" y="0"/>
          <a:ext cx="0" cy="0"/>
          <a:chOff x="0" y="0"/>
          <a:chExt cx="0" cy="0"/>
        </a:xfrm>
      </p:grpSpPr>
      <p:sp>
        <p:nvSpPr>
          <p:cNvPr id="249" name="Google Shape;249;p31"/>
          <p:cNvSpPr txBox="1"/>
          <p:nvPr/>
        </p:nvSpPr>
        <p:spPr>
          <a:xfrm>
            <a:off x="319925" y="1505425"/>
            <a:ext cx="8439600" cy="3450300"/>
          </a:xfrm>
          <a:prstGeom prst="rect">
            <a:avLst/>
          </a:prstGeom>
          <a:noFill/>
          <a:ln cap="flat" cmpd="sng" w="2857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i="1" lang="en" sz="2400">
                <a:solidFill>
                  <a:srgbClr val="FFFFFF"/>
                </a:solidFill>
                <a:latin typeface="Calibri"/>
                <a:ea typeface="Calibri"/>
                <a:cs typeface="Calibri"/>
                <a:sym typeface="Calibri"/>
              </a:rPr>
              <a:t>This resource is a freebie from </a:t>
            </a:r>
            <a:endParaRPr i="1" sz="2400">
              <a:solidFill>
                <a:srgbClr val="FFFFFF"/>
              </a:solidFill>
              <a:latin typeface="Calibri"/>
              <a:ea typeface="Calibri"/>
              <a:cs typeface="Calibri"/>
              <a:sym typeface="Calibri"/>
            </a:endParaRPr>
          </a:p>
          <a:p>
            <a:pPr indent="0" lvl="0" marL="0" rtl="0" algn="ctr">
              <a:spcBef>
                <a:spcPts val="0"/>
              </a:spcBef>
              <a:spcAft>
                <a:spcPts val="0"/>
              </a:spcAft>
              <a:buNone/>
            </a:pPr>
            <a:r>
              <a:rPr i="1" lang="en" sz="2400" u="sng">
                <a:solidFill>
                  <a:schemeClr val="hlink"/>
                </a:solidFill>
                <a:latin typeface="Calibri"/>
                <a:ea typeface="Calibri"/>
                <a:cs typeface="Calibri"/>
                <a:sym typeface="Calibri"/>
                <a:hlinkClick r:id="rId3"/>
              </a:rPr>
              <a:t>www.the-understudy.org</a:t>
            </a:r>
            <a:endParaRPr i="1" sz="2400">
              <a:solidFill>
                <a:srgbClr val="FFFFFF"/>
              </a:solidFill>
              <a:latin typeface="Calibri"/>
              <a:ea typeface="Calibri"/>
              <a:cs typeface="Calibri"/>
              <a:sym typeface="Calibri"/>
            </a:endParaRPr>
          </a:p>
          <a:p>
            <a:pPr indent="0" lvl="0" marL="0" rtl="0" algn="ctr">
              <a:spcBef>
                <a:spcPts val="0"/>
              </a:spcBef>
              <a:spcAft>
                <a:spcPts val="0"/>
              </a:spcAft>
              <a:buNone/>
            </a:pPr>
            <a:r>
              <a:rPr i="1" lang="en" sz="2400">
                <a:solidFill>
                  <a:srgbClr val="FFFFFF"/>
                </a:solidFill>
                <a:latin typeface="Calibri"/>
                <a:ea typeface="Calibri"/>
                <a:cs typeface="Calibri"/>
                <a:sym typeface="Calibri"/>
              </a:rPr>
              <a:t>It is designed to help you set up your scripts so that you will find working with our slides to explore this play much easier. And you will feel organised before you embark on your exploration. </a:t>
            </a:r>
            <a:endParaRPr i="1" sz="2400">
              <a:solidFill>
                <a:srgbClr val="FFFFFF"/>
              </a:solidFill>
              <a:latin typeface="Calibri"/>
              <a:ea typeface="Calibri"/>
              <a:cs typeface="Calibri"/>
              <a:sym typeface="Calibri"/>
            </a:endParaRPr>
          </a:p>
          <a:p>
            <a:pPr indent="0" lvl="0" marL="0" rtl="0" algn="ctr">
              <a:spcBef>
                <a:spcPts val="0"/>
              </a:spcBef>
              <a:spcAft>
                <a:spcPts val="0"/>
              </a:spcAft>
              <a:buNone/>
            </a:pPr>
            <a:r>
              <a:rPr i="1" lang="en" sz="2400">
                <a:solidFill>
                  <a:srgbClr val="FFFFFF"/>
                </a:solidFill>
                <a:latin typeface="Calibri"/>
                <a:ea typeface="Calibri"/>
                <a:cs typeface="Calibri"/>
                <a:sym typeface="Calibri"/>
              </a:rPr>
              <a:t>The full set of resources are published over a series of dates as we write and publish as we go, due to the time constraints of receiving new material each September. For more details, go to:</a:t>
            </a:r>
            <a:endParaRPr i="1" sz="2400">
              <a:solidFill>
                <a:srgbClr val="FFFFFF"/>
              </a:solidFill>
              <a:latin typeface="Calibri"/>
              <a:ea typeface="Calibri"/>
              <a:cs typeface="Calibri"/>
              <a:sym typeface="Calibri"/>
            </a:endParaRPr>
          </a:p>
          <a:p>
            <a:pPr indent="0" lvl="0" marL="0" rtl="0" algn="ctr">
              <a:spcBef>
                <a:spcPts val="0"/>
              </a:spcBef>
              <a:spcAft>
                <a:spcPts val="0"/>
              </a:spcAft>
              <a:buNone/>
            </a:pPr>
            <a:r>
              <a:rPr i="1" lang="en" sz="1900" u="sng">
                <a:solidFill>
                  <a:schemeClr val="hlink"/>
                </a:solidFill>
                <a:latin typeface="Calibri"/>
                <a:ea typeface="Calibri"/>
                <a:cs typeface="Calibri"/>
                <a:sym typeface="Calibri"/>
                <a:hlinkClick r:id="rId4"/>
              </a:rPr>
              <a:t>https://www.the-understudy.org/igcsedramapre-release</a:t>
            </a:r>
            <a:endParaRPr i="1" sz="1900">
              <a:solidFill>
                <a:srgbClr val="FFFFFF"/>
              </a:solidFill>
              <a:latin typeface="Calibri"/>
              <a:ea typeface="Calibri"/>
              <a:cs typeface="Calibri"/>
              <a:sym typeface="Calibri"/>
            </a:endParaRPr>
          </a:p>
          <a:p>
            <a:pPr indent="0" lvl="0" marL="0" rtl="0" algn="ctr">
              <a:spcBef>
                <a:spcPts val="0"/>
              </a:spcBef>
              <a:spcAft>
                <a:spcPts val="0"/>
              </a:spcAft>
              <a:buNone/>
            </a:pPr>
            <a:r>
              <a:t/>
            </a:r>
            <a:endParaRPr i="1" sz="1900">
              <a:solidFill>
                <a:srgbClr val="FFFFFF"/>
              </a:solidFill>
              <a:latin typeface="Calibri"/>
              <a:ea typeface="Calibri"/>
              <a:cs typeface="Calibri"/>
              <a:sym typeface="Calibri"/>
            </a:endParaRPr>
          </a:p>
          <a:p>
            <a:pPr indent="0" lvl="0" marL="0" rtl="0" algn="l">
              <a:spcBef>
                <a:spcPts val="0"/>
              </a:spcBef>
              <a:spcAft>
                <a:spcPts val="0"/>
              </a:spcAft>
              <a:buNone/>
            </a:pPr>
            <a:r>
              <a:t/>
            </a:r>
            <a:endParaRPr sz="2400">
              <a:solidFill>
                <a:srgbClr val="FFFFFF"/>
              </a:solidFill>
              <a:latin typeface="Calibri"/>
              <a:ea typeface="Calibri"/>
              <a:cs typeface="Calibri"/>
              <a:sym typeface="Calibri"/>
            </a:endParaRPr>
          </a:p>
        </p:txBody>
      </p:sp>
      <p:pic>
        <p:nvPicPr>
          <p:cNvPr id="250" name="Google Shape;250;p31"/>
          <p:cNvPicPr preferRelativeResize="0"/>
          <p:nvPr/>
        </p:nvPicPr>
        <p:blipFill rotWithShape="1">
          <a:blip r:embed="rId5">
            <a:alphaModFix/>
          </a:blip>
          <a:srcRect b="33831" l="0" r="0" t="32769"/>
          <a:stretch/>
        </p:blipFill>
        <p:spPr>
          <a:xfrm>
            <a:off x="1662325" y="-170500"/>
            <a:ext cx="5754800" cy="1922050"/>
          </a:xfrm>
          <a:prstGeom prst="rect">
            <a:avLst/>
          </a:prstGeom>
          <a:noFill/>
          <a:ln>
            <a:noFill/>
          </a:ln>
        </p:spPr>
      </p:pic>
      <p:sp>
        <p:nvSpPr>
          <p:cNvPr id="251" name="Google Shape;251;p31"/>
          <p:cNvSpPr txBox="1"/>
          <p:nvPr/>
        </p:nvSpPr>
        <p:spPr>
          <a:xfrm>
            <a:off x="7955175" y="4816050"/>
            <a:ext cx="1057200" cy="2595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Calibri"/>
                <a:ea typeface="Calibri"/>
                <a:cs typeface="Calibri"/>
                <a:sym typeface="Calibri"/>
              </a:rPr>
              <a:t>© Jane Fisher</a:t>
            </a:r>
            <a:endParaRPr sz="10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