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5143500" cx="9144000"/>
  <p:notesSz cx="6858000" cy="9144000"/>
  <p:embeddedFontLst>
    <p:embeddedFont>
      <p:font typeface="Chelsea Market"/>
      <p:regular r:id="rId29"/>
    </p:embeddedFont>
    <p:embeddedFont>
      <p:font typeface="Shadows Into Light"/>
      <p:regular r:id="rId30"/>
    </p:embeddedFont>
    <p:embeddedFont>
      <p:font typeface="Caveat Brush"/>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120449B-435E-43A8-9015-07C7AD152830}">
  <a:tblStyle styleId="{3120449B-435E-43A8-9015-07C7AD15283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ChelseaMarket-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CaveatBrush-regular.fntdata"/><Relationship Id="rId30" Type="http://schemas.openxmlformats.org/officeDocument/2006/relationships/font" Target="fonts/ShadowsIntoLight-regular.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a18aa795c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a18aa795c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a18aa795c3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a18aa795c3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a18aa795c3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a18aa795c3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a18aa795c3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a18aa795c3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a18aa795c3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a18aa795c3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a18aa795c3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a18aa795c3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a18aa795c3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a18aa795c3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a18aa795c3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a18aa795c3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a18aa795c3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a18aa795c3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a18aa795c3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a18aa795c3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a18aa795c3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a18aa795c3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7b0ad566b7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7b0ad566b7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a18aa795c3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a18aa795c3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eefb2824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eefb2824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9c13ae204c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9c13ae204c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a18aa795c3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a18aa795c3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a18aa795c3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a18aa795c3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a18aa795c3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a18aa795c3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a18aa795c3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a18aa795c3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a18aa795c3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a18aa795c3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a18aa795c3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a18aa795c3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 name="Shape 58"/>
        <p:cNvGrpSpPr/>
        <p:nvPr/>
      </p:nvGrpSpPr>
      <p:grpSpPr>
        <a:xfrm>
          <a:off x="0" y="0"/>
          <a:ext cx="0" cy="0"/>
          <a:chOff x="0" y="0"/>
          <a:chExt cx="0" cy="0"/>
        </a:xfrm>
      </p:grpSpPr>
      <p:sp>
        <p:nvSpPr>
          <p:cNvPr id="59" name="Google Shape;59;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0" name="Google Shape;60;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1" name="Google Shape;61;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4" name="Google Shape;64;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 name="Google Shape;68;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1" name="Google Shape;71;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2" name="Google Shape;72;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3" name="Google Shape;73;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6" name="Google Shape;7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9" name="Google Shape;79;p19"/>
          <p:cNvSpPr txBox="1"/>
          <p:nvPr>
            <p:ph idx="1" type="body"/>
          </p:nvPr>
        </p:nvSpPr>
        <p:spPr>
          <a:xfrm>
            <a:off x="311700" y="1389600"/>
            <a:ext cx="49782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0" name="Google Shape;80;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1" name="Shape 81"/>
        <p:cNvGrpSpPr/>
        <p:nvPr/>
      </p:nvGrpSpPr>
      <p:grpSpPr>
        <a:xfrm>
          <a:off x="0" y="0"/>
          <a:ext cx="0" cy="0"/>
          <a:chOff x="0" y="0"/>
          <a:chExt cx="0" cy="0"/>
        </a:xfrm>
      </p:grpSpPr>
      <p:sp>
        <p:nvSpPr>
          <p:cNvPr id="82" name="Google Shape;82;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83" name="Google Shape;83;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7" name="Google Shape;87;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9" name="Google Shape;8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2" name="Google Shape;9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5" name="Google Shape;95;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6" name="Google Shape;96;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49782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6" name="Google Shape;3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 name="Google Shape;40;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3.xml"/><Relationship Id="rId12" Type="http://schemas.openxmlformats.org/officeDocument/2006/relationships/slideLayout" Target="../slideLayouts/slideLayout11.xml"/><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2.xml"/><Relationship Id="rId12" Type="http://schemas.openxmlformats.org/officeDocument/2006/relationships/slideLayout" Target="../slideLayouts/slideLayout22.xml"/><Relationship Id="rId1" Type="http://schemas.openxmlformats.org/officeDocument/2006/relationships/image" Target="../media/image7.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Caveat Brush"/>
              <a:buNone/>
              <a:defRPr sz="2800">
                <a:solidFill>
                  <a:schemeClr val="lt1"/>
                </a:solidFill>
                <a:latin typeface="Caveat Brush"/>
                <a:ea typeface="Caveat Brush"/>
                <a:cs typeface="Caveat Brush"/>
                <a:sym typeface="Caveat Brus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Shadows Into Light"/>
              <a:buChar char="●"/>
              <a:defRPr sz="1800">
                <a:solidFill>
                  <a:schemeClr val="lt1"/>
                </a:solidFill>
                <a:latin typeface="Shadows Into Light"/>
                <a:ea typeface="Shadows Into Light"/>
                <a:cs typeface="Shadows Into Light"/>
                <a:sym typeface="Shadows Into Light"/>
              </a:defRPr>
            </a:lvl1pPr>
            <a:lvl2pPr indent="-317500" lvl="1" marL="914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2pPr>
            <a:lvl3pPr indent="-317500" lvl="2" marL="13716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3pPr>
            <a:lvl4pPr indent="-317500" lvl="3" marL="18288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4pPr>
            <a:lvl5pPr indent="-317500" lvl="4" marL="22860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5pPr>
            <a:lvl6pPr indent="-317500" lvl="5" marL="27432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6pPr>
            <a:lvl7pPr indent="-317500" lvl="6" marL="3200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7pPr>
            <a:lvl8pPr indent="-317500" lvl="7" marL="36576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8pPr>
            <a:lvl9pPr indent="-317500" lvl="8" marL="41148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txBox="1"/>
          <p:nvPr/>
        </p:nvSpPr>
        <p:spPr>
          <a:xfrm>
            <a:off x="8296050" y="4870375"/>
            <a:ext cx="959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Calibri"/>
                <a:ea typeface="Calibri"/>
                <a:cs typeface="Calibri"/>
                <a:sym typeface="Calibri"/>
              </a:rPr>
              <a:t>© Jane Fisher </a:t>
            </a:r>
            <a:endParaRPr sz="1000">
              <a:solidFill>
                <a:schemeClr val="lt1"/>
              </a:solidFill>
              <a:latin typeface="Calibri"/>
              <a:ea typeface="Calibri"/>
              <a:cs typeface="Calibri"/>
              <a:sym typeface="Calibri"/>
            </a:endParaRPr>
          </a:p>
        </p:txBody>
      </p:sp>
      <p:pic>
        <p:nvPicPr>
          <p:cNvPr id="10" name="Google Shape;10;p1"/>
          <p:cNvPicPr preferRelativeResize="0"/>
          <p:nvPr/>
        </p:nvPicPr>
        <p:blipFill rotWithShape="1">
          <a:blip r:embed="rId1">
            <a:alphaModFix/>
          </a:blip>
          <a:srcRect b="31903" l="7208" r="8680" t="38236"/>
          <a:stretch/>
        </p:blipFill>
        <p:spPr>
          <a:xfrm>
            <a:off x="7530881" y="4448925"/>
            <a:ext cx="1613119" cy="5727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2" name="Shape 52"/>
        <p:cNvGrpSpPr/>
        <p:nvPr/>
      </p:nvGrpSpPr>
      <p:grpSpPr>
        <a:xfrm>
          <a:off x="0" y="0"/>
          <a:ext cx="0" cy="0"/>
          <a:chOff x="0" y="0"/>
          <a:chExt cx="0" cy="0"/>
        </a:xfrm>
      </p:grpSpPr>
      <p:sp>
        <p:nvSpPr>
          <p:cNvPr id="53" name="Google Shape;53;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Caveat Brush"/>
              <a:buNone/>
              <a:defRPr sz="2800">
                <a:solidFill>
                  <a:schemeClr val="lt1"/>
                </a:solidFill>
                <a:latin typeface="Caveat Brush"/>
                <a:ea typeface="Caveat Brush"/>
                <a:cs typeface="Caveat Brush"/>
                <a:sym typeface="Caveat Brus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4" name="Google Shape;54;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Shadows Into Light"/>
              <a:buChar char="●"/>
              <a:defRPr sz="1800">
                <a:solidFill>
                  <a:schemeClr val="lt1"/>
                </a:solidFill>
                <a:latin typeface="Shadows Into Light"/>
                <a:ea typeface="Shadows Into Light"/>
                <a:cs typeface="Shadows Into Light"/>
                <a:sym typeface="Shadows Into Light"/>
              </a:defRPr>
            </a:lvl1pPr>
            <a:lvl2pPr indent="-317500" lvl="1" marL="914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2pPr>
            <a:lvl3pPr indent="-317500" lvl="2" marL="13716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3pPr>
            <a:lvl4pPr indent="-317500" lvl="3" marL="18288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4pPr>
            <a:lvl5pPr indent="-317500" lvl="4" marL="2286000">
              <a:lnSpc>
                <a:spcPct val="115000"/>
              </a:lnSpc>
              <a:spcBef>
                <a:spcPts val="0"/>
              </a:spcBef>
              <a:spcAft>
                <a:spcPts val="0"/>
              </a:spcAft>
              <a:buClr>
                <a:schemeClr val="lt1"/>
              </a:buClr>
              <a:buSzPts val="1400"/>
              <a:buFont typeface="Shadows Into Light"/>
              <a:buChar char="○"/>
              <a:defRPr>
                <a:solidFill>
                  <a:schemeClr val="lt1"/>
                </a:solidFill>
                <a:latin typeface="Shadows Into Light"/>
                <a:ea typeface="Shadows Into Light"/>
                <a:cs typeface="Shadows Into Light"/>
                <a:sym typeface="Shadows Into Light"/>
              </a:defRPr>
            </a:lvl5pPr>
            <a:lvl6pPr indent="-317500" lvl="5" marL="27432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6pPr>
            <a:lvl7pPr indent="-317500" lvl="6" marL="32004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7pPr>
            <a:lvl8pPr indent="-317500" lvl="7" marL="36576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8pPr>
            <a:lvl9pPr indent="-317500" lvl="8" marL="4114800">
              <a:lnSpc>
                <a:spcPct val="115000"/>
              </a:lnSpc>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9pPr>
          </a:lstStyle>
          <a:p/>
        </p:txBody>
      </p:sp>
      <p:sp>
        <p:nvSpPr>
          <p:cNvPr id="55" name="Google Shape;55;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13"/>
          <p:cNvSpPr txBox="1"/>
          <p:nvPr/>
        </p:nvSpPr>
        <p:spPr>
          <a:xfrm>
            <a:off x="8035900" y="4870375"/>
            <a:ext cx="1219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Calibri"/>
                <a:ea typeface="Calibri"/>
                <a:cs typeface="Calibri"/>
                <a:sym typeface="Calibri"/>
              </a:rPr>
              <a:t>© Jane Fisher </a:t>
            </a:r>
            <a:endParaRPr sz="1000">
              <a:solidFill>
                <a:schemeClr val="lt1"/>
              </a:solidFill>
              <a:latin typeface="Calibri"/>
              <a:ea typeface="Calibri"/>
              <a:cs typeface="Calibri"/>
              <a:sym typeface="Calibri"/>
            </a:endParaRPr>
          </a:p>
        </p:txBody>
      </p:sp>
      <p:pic>
        <p:nvPicPr>
          <p:cNvPr id="57" name="Google Shape;57;p13"/>
          <p:cNvPicPr preferRelativeResize="0"/>
          <p:nvPr/>
        </p:nvPicPr>
        <p:blipFill rotWithShape="1">
          <a:blip r:embed="rId1">
            <a:alphaModFix/>
          </a:blip>
          <a:srcRect b="31903" l="7208" r="8680" t="38236"/>
          <a:stretch/>
        </p:blipFill>
        <p:spPr>
          <a:xfrm>
            <a:off x="7530881" y="4448925"/>
            <a:ext cx="1613119" cy="5727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hyperlink" Target="https://docs.google.com/spreadsheets/d/1CWaRrDsIt_kORHYUO9cvcLngIS4dovHG/edit?gid=1001544033#gid=1001544033" TargetMode="External"/><Relationship Id="rId6" Type="http://schemas.openxmlformats.org/officeDocument/2006/relationships/image" Target="../media/image18.png"/><Relationship Id="rId7"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9.png"/><Relationship Id="rId6" Type="http://schemas.openxmlformats.org/officeDocument/2006/relationships/image" Target="../media/image23.png"/><Relationship Id="rId7"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7.png"/><Relationship Id="rId5" Type="http://schemas.openxmlformats.org/officeDocument/2006/relationships/image" Target="../media/image27.png"/><Relationship Id="rId6" Type="http://schemas.openxmlformats.org/officeDocument/2006/relationships/image" Target="../media/image26.png"/><Relationship Id="rId7"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the-understudy.org/shop" TargetMode="External"/><Relationship Id="rId4" Type="http://schemas.openxmlformats.org/officeDocument/2006/relationships/image" Target="../media/image7.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hyperlink" Target="http://www.the-understudy.org" TargetMode="External"/><Relationship Id="rId4" Type="http://schemas.openxmlformats.org/officeDocument/2006/relationships/hyperlink" Target="https://www.the-understudy.org/igcsedramapre-release" TargetMode="External"/><Relationship Id="rId5" Type="http://schemas.openxmlformats.org/officeDocument/2006/relationships/image" Target="../media/image28.png"/><Relationship Id="rId6"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hyperlink" Target="https://youtu.be/flA5ndOyZbI?si=Cg6HtsLMmjnJ7zFE" TargetMode="External"/><Relationship Id="rId6" Type="http://schemas.openxmlformats.org/officeDocument/2006/relationships/hyperlink" Target="https://www.youtube.com/watch?v=0_zZJxDLeEQ&amp;list=PL7Sv7aQs2p0XPyap52HsIEV2we8GujVmV" TargetMode="External"/><Relationship Id="rId7" Type="http://schemas.openxmlformats.org/officeDocument/2006/relationships/image" Target="../media/image2.png"/><Relationship Id="rId8"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1.png"/><Relationship Id="rId6" Type="http://schemas.openxmlformats.org/officeDocument/2006/relationships/image" Target="../media/image10.png"/><Relationship Id="rId7"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23.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7.png"/><Relationship Id="rId8" Type="http://schemas.openxmlformats.org/officeDocument/2006/relationships/image" Target="../media/image1.png"/></Relationships>
</file>

<file path=ppt/slides/_rels/slide8.xml.rels><?xml version="1.0" encoding="UTF-8" standalone="yes"?><Relationships xmlns="http://schemas.openxmlformats.org/package/2006/relationships"><Relationship Id="rId10" Type="http://schemas.openxmlformats.org/officeDocument/2006/relationships/image" Target="../media/image23.png"/><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7.png"/><Relationship Id="rId8"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25" title="Absurd person singular (1).png"/>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104" name="Google Shape;104;p25" title="BUNDLE 1.png"/>
          <p:cNvPicPr preferRelativeResize="0"/>
          <p:nvPr/>
        </p:nvPicPr>
        <p:blipFill rotWithShape="1">
          <a:blip r:embed="rId4">
            <a:alphaModFix/>
          </a:blip>
          <a:srcRect b="0" l="33306" r="0" t="34132"/>
          <a:stretch/>
        </p:blipFill>
        <p:spPr>
          <a:xfrm rot="5400000">
            <a:off x="-19675" y="1986825"/>
            <a:ext cx="3176350" cy="313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4"/>
          <p:cNvSpPr txBox="1"/>
          <p:nvPr/>
        </p:nvSpPr>
        <p:spPr>
          <a:xfrm>
            <a:off x="101975" y="3090350"/>
            <a:ext cx="8839200" cy="135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B7B7B7"/>
                </a:solidFill>
                <a:latin typeface="Caveat Brush"/>
                <a:ea typeface="Caveat Brush"/>
                <a:cs typeface="Caveat Brush"/>
                <a:sym typeface="Caveat Brush"/>
              </a:rPr>
              <a:t>You can complete this document as a class or as individuals. You get deeper understanding and more attention to detail if you each do your own but you share ideas (and workload) if you do it together. Or you could each do your own then share and create a central document. It helps enormously with noticing details and understanding design requirements. </a:t>
            </a:r>
            <a:endParaRPr sz="2000">
              <a:solidFill>
                <a:srgbClr val="B7B7B7"/>
              </a:solidFill>
              <a:latin typeface="Caveat Brush"/>
              <a:ea typeface="Caveat Brush"/>
              <a:cs typeface="Caveat Brush"/>
              <a:sym typeface="Caveat Brush"/>
            </a:endParaRPr>
          </a:p>
        </p:txBody>
      </p:sp>
      <p:sp>
        <p:nvSpPr>
          <p:cNvPr id="213" name="Google Shape;213;p34"/>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14" name="Google Shape;214;p34"/>
          <p:cNvPicPr preferRelativeResize="0"/>
          <p:nvPr/>
        </p:nvPicPr>
        <p:blipFill rotWithShape="1">
          <a:blip r:embed="rId3">
            <a:alphaModFix/>
          </a:blip>
          <a:srcRect b="31602" l="7333" r="9235" t="36332"/>
          <a:stretch/>
        </p:blipFill>
        <p:spPr>
          <a:xfrm>
            <a:off x="7479975" y="4409491"/>
            <a:ext cx="1717050" cy="659871"/>
          </a:xfrm>
          <a:prstGeom prst="rect">
            <a:avLst/>
          </a:prstGeom>
          <a:noFill/>
          <a:ln>
            <a:noFill/>
          </a:ln>
        </p:spPr>
      </p:pic>
      <p:sp>
        <p:nvSpPr>
          <p:cNvPr id="215" name="Google Shape;215;p34"/>
          <p:cNvSpPr txBox="1"/>
          <p:nvPr/>
        </p:nvSpPr>
        <p:spPr>
          <a:xfrm>
            <a:off x="43475" y="4548175"/>
            <a:ext cx="3900000" cy="2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Shadows Into Light"/>
                <a:ea typeface="Shadows Into Light"/>
                <a:cs typeface="Shadows Into Light"/>
                <a:sym typeface="Shadows Into Light"/>
              </a:rPr>
              <a:t>Here’s a blank template with just the first one done as an example</a:t>
            </a:r>
            <a:endParaRPr sz="1100">
              <a:solidFill>
                <a:srgbClr val="FFFFFF"/>
              </a:solidFill>
              <a:latin typeface="Shadows Into Light"/>
              <a:ea typeface="Shadows Into Light"/>
              <a:cs typeface="Shadows Into Light"/>
              <a:sym typeface="Shadows Into Light"/>
            </a:endParaRPr>
          </a:p>
        </p:txBody>
      </p:sp>
      <p:pic>
        <p:nvPicPr>
          <p:cNvPr id="216" name="Google Shape;216;p34"/>
          <p:cNvPicPr preferRelativeResize="0"/>
          <p:nvPr/>
        </p:nvPicPr>
        <p:blipFill rotWithShape="1">
          <a:blip r:embed="rId4">
            <a:alphaModFix/>
          </a:blip>
          <a:srcRect b="66139" l="51756" r="0" t="0"/>
          <a:stretch/>
        </p:blipFill>
        <p:spPr>
          <a:xfrm rot="-28">
            <a:off x="3640638" y="4505619"/>
            <a:ext cx="618279" cy="344594"/>
          </a:xfrm>
          <a:prstGeom prst="rect">
            <a:avLst/>
          </a:prstGeom>
          <a:noFill/>
          <a:ln>
            <a:noFill/>
          </a:ln>
        </p:spPr>
      </p:pic>
      <p:sp>
        <p:nvSpPr>
          <p:cNvPr id="217" name="Google Shape;217;p34"/>
          <p:cNvSpPr txBox="1"/>
          <p:nvPr/>
        </p:nvSpPr>
        <p:spPr>
          <a:xfrm>
            <a:off x="4172500" y="4490650"/>
            <a:ext cx="3783000" cy="34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Calibri"/>
                <a:ea typeface="Calibri"/>
                <a:cs typeface="Calibri"/>
                <a:sym typeface="Calibri"/>
                <a:hlinkClick r:id="rId5"/>
              </a:rPr>
              <a:t>BLANK ABSURD PERSON UNITS.xlsx</a:t>
            </a:r>
            <a:endParaRPr sz="1800">
              <a:solidFill>
                <a:schemeClr val="lt1"/>
              </a:solidFill>
              <a:latin typeface="Calibri"/>
              <a:ea typeface="Calibri"/>
              <a:cs typeface="Calibri"/>
              <a:sym typeface="Calibri"/>
            </a:endParaRPr>
          </a:p>
          <a:p>
            <a:pPr indent="0" lvl="0" marL="0" rtl="0" algn="l">
              <a:spcBef>
                <a:spcPts val="0"/>
              </a:spcBef>
              <a:spcAft>
                <a:spcPts val="0"/>
              </a:spcAft>
              <a:buNone/>
            </a:pPr>
            <a:r>
              <a:t/>
            </a:r>
            <a:endParaRPr sz="1800">
              <a:solidFill>
                <a:schemeClr val="lt1"/>
              </a:solidFill>
              <a:latin typeface="Calibri"/>
              <a:ea typeface="Calibri"/>
              <a:cs typeface="Calibri"/>
              <a:sym typeface="Calibri"/>
            </a:endParaRPr>
          </a:p>
          <a:p>
            <a:pPr indent="0" lvl="0" marL="0" rtl="0" algn="l">
              <a:spcBef>
                <a:spcPts val="0"/>
              </a:spcBef>
              <a:spcAft>
                <a:spcPts val="0"/>
              </a:spcAft>
              <a:buNone/>
            </a:pPr>
            <a:r>
              <a:t/>
            </a:r>
            <a:endParaRPr sz="1800">
              <a:solidFill>
                <a:schemeClr val="lt1"/>
              </a:solidFill>
              <a:latin typeface="Shadows Into Light"/>
              <a:ea typeface="Shadows Into Light"/>
              <a:cs typeface="Shadows Into Light"/>
              <a:sym typeface="Shadows Into Light"/>
            </a:endParaRPr>
          </a:p>
        </p:txBody>
      </p:sp>
      <p:sp>
        <p:nvSpPr>
          <p:cNvPr id="218" name="Google Shape;218;p34"/>
          <p:cNvSpPr txBox="1"/>
          <p:nvPr/>
        </p:nvSpPr>
        <p:spPr>
          <a:xfrm>
            <a:off x="1483575" y="82475"/>
            <a:ext cx="6182100" cy="7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Chelsea Market"/>
                <a:ea typeface="Chelsea Market"/>
                <a:cs typeface="Chelsea Market"/>
                <a:sym typeface="Chelsea Market"/>
              </a:rPr>
              <a:t>PREPARING YOUR SCRIPT</a:t>
            </a:r>
            <a:endParaRPr sz="3000">
              <a:solidFill>
                <a:schemeClr val="lt1"/>
              </a:solidFill>
              <a:latin typeface="Chelsea Market"/>
              <a:ea typeface="Chelsea Market"/>
              <a:cs typeface="Chelsea Market"/>
              <a:sym typeface="Chelsea Market"/>
            </a:endParaRPr>
          </a:p>
        </p:txBody>
      </p:sp>
      <p:pic>
        <p:nvPicPr>
          <p:cNvPr id="219" name="Google Shape;219;p34" title="Screenshot 2025-11-09 at 14.08.28.png"/>
          <p:cNvPicPr preferRelativeResize="0"/>
          <p:nvPr/>
        </p:nvPicPr>
        <p:blipFill>
          <a:blip r:embed="rId6">
            <a:alphaModFix/>
          </a:blip>
          <a:stretch>
            <a:fillRect/>
          </a:stretch>
        </p:blipFill>
        <p:spPr>
          <a:xfrm>
            <a:off x="152400" y="1028975"/>
            <a:ext cx="8839204" cy="1795463"/>
          </a:xfrm>
          <a:prstGeom prst="rect">
            <a:avLst/>
          </a:prstGeom>
          <a:noFill/>
          <a:ln cap="flat" cmpd="sng" w="19050">
            <a:solidFill>
              <a:srgbClr val="CC0000"/>
            </a:solidFill>
            <a:prstDash val="solid"/>
            <a:round/>
            <a:headEnd len="sm" w="sm" type="none"/>
            <a:tailEnd len="sm" w="sm" type="none"/>
          </a:ln>
        </p:spPr>
      </p:pic>
      <p:pic>
        <p:nvPicPr>
          <p:cNvPr id="220" name="Google Shape;220;p34" title="Merry Christmas (2).png"/>
          <p:cNvPicPr preferRelativeResize="0"/>
          <p:nvPr/>
        </p:nvPicPr>
        <p:blipFill>
          <a:blip r:embed="rId7">
            <a:alphaModFix/>
          </a:blip>
          <a:stretch>
            <a:fillRect/>
          </a:stretch>
        </p:blipFill>
        <p:spPr>
          <a:xfrm>
            <a:off x="0" y="-473500"/>
            <a:ext cx="2759899" cy="1552449"/>
          </a:xfrm>
          <a:prstGeom prst="rect">
            <a:avLst/>
          </a:prstGeom>
          <a:noFill/>
          <a:ln>
            <a:noFill/>
          </a:ln>
        </p:spPr>
      </p:pic>
      <p:pic>
        <p:nvPicPr>
          <p:cNvPr id="221" name="Google Shape;221;p34" title="Merry Christmas (2).png"/>
          <p:cNvPicPr preferRelativeResize="0"/>
          <p:nvPr/>
        </p:nvPicPr>
        <p:blipFill>
          <a:blip r:embed="rId7">
            <a:alphaModFix/>
          </a:blip>
          <a:stretch>
            <a:fillRect/>
          </a:stretch>
        </p:blipFill>
        <p:spPr>
          <a:xfrm flipH="1">
            <a:off x="6364450" y="-473500"/>
            <a:ext cx="2759899" cy="15524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5"/>
          <p:cNvSpPr txBox="1"/>
          <p:nvPr>
            <p:ph idx="1" type="body"/>
          </p:nvPr>
        </p:nvSpPr>
        <p:spPr>
          <a:xfrm>
            <a:off x="300388" y="1367200"/>
            <a:ext cx="8520600" cy="2029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a:t>You can now read the script together and stop to complete your uniting document and begin a character study, so that when you come to do your second read and practical explorations, you know the characters and the plot of the whole extract and can draw on that knowledge in your activities and explorations of staging them.</a:t>
            </a:r>
            <a:r>
              <a:rPr lang="en"/>
              <a:t> </a:t>
            </a:r>
            <a:r>
              <a:rPr b="1" lang="en"/>
              <a:t>You can keep character notes on the second tab of the uniting sheets or you can keep notes in your script. (See next slide.)  </a:t>
            </a:r>
            <a:endParaRPr b="1"/>
          </a:p>
        </p:txBody>
      </p:sp>
      <p:sp>
        <p:nvSpPr>
          <p:cNvPr id="227" name="Google Shape;227;p35"/>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28" name="Google Shape;228;p35"/>
          <p:cNvPicPr preferRelativeResize="0"/>
          <p:nvPr/>
        </p:nvPicPr>
        <p:blipFill rotWithShape="1">
          <a:blip r:embed="rId3">
            <a:alphaModFix/>
          </a:blip>
          <a:srcRect b="31602" l="7333" r="9235" t="36332"/>
          <a:stretch/>
        </p:blipFill>
        <p:spPr>
          <a:xfrm>
            <a:off x="7479975" y="4409491"/>
            <a:ext cx="1717050" cy="659871"/>
          </a:xfrm>
          <a:prstGeom prst="rect">
            <a:avLst/>
          </a:prstGeom>
          <a:noFill/>
          <a:ln>
            <a:noFill/>
          </a:ln>
        </p:spPr>
      </p:pic>
      <p:pic>
        <p:nvPicPr>
          <p:cNvPr id="229" name="Google Shape;229;p35" title="BUNDLE 1 (2).png"/>
          <p:cNvPicPr preferRelativeResize="0"/>
          <p:nvPr/>
        </p:nvPicPr>
        <p:blipFill>
          <a:blip r:embed="rId4">
            <a:alphaModFix/>
          </a:blip>
          <a:stretch>
            <a:fillRect/>
          </a:stretch>
        </p:blipFill>
        <p:spPr>
          <a:xfrm>
            <a:off x="63225" y="32013"/>
            <a:ext cx="1717050" cy="1717050"/>
          </a:xfrm>
          <a:prstGeom prst="rect">
            <a:avLst/>
          </a:prstGeom>
          <a:noFill/>
          <a:ln>
            <a:noFill/>
          </a:ln>
        </p:spPr>
      </p:pic>
      <p:pic>
        <p:nvPicPr>
          <p:cNvPr id="230" name="Google Shape;230;p35" title="BUNDLE 1 (2).png"/>
          <p:cNvPicPr preferRelativeResize="0"/>
          <p:nvPr/>
        </p:nvPicPr>
        <p:blipFill>
          <a:blip r:embed="rId4">
            <a:alphaModFix/>
          </a:blip>
          <a:stretch>
            <a:fillRect/>
          </a:stretch>
        </p:blipFill>
        <p:spPr>
          <a:xfrm flipH="1">
            <a:off x="7368975" y="32013"/>
            <a:ext cx="1717050" cy="1717050"/>
          </a:xfrm>
          <a:prstGeom prst="rect">
            <a:avLst/>
          </a:prstGeom>
          <a:noFill/>
          <a:ln>
            <a:noFill/>
          </a:ln>
        </p:spPr>
      </p:pic>
      <p:pic>
        <p:nvPicPr>
          <p:cNvPr id="231" name="Google Shape;231;p35" title="Screenshot 2025-11-09 at 14.04.32.png"/>
          <p:cNvPicPr preferRelativeResize="0"/>
          <p:nvPr/>
        </p:nvPicPr>
        <p:blipFill>
          <a:blip r:embed="rId5">
            <a:alphaModFix/>
          </a:blip>
          <a:stretch>
            <a:fillRect/>
          </a:stretch>
        </p:blipFill>
        <p:spPr>
          <a:xfrm>
            <a:off x="300400" y="3220075"/>
            <a:ext cx="8668611" cy="1037016"/>
          </a:xfrm>
          <a:prstGeom prst="rect">
            <a:avLst/>
          </a:prstGeom>
          <a:noFill/>
          <a:ln cap="flat" cmpd="sng" w="28575">
            <a:solidFill>
              <a:srgbClr val="CC0000"/>
            </a:solidFill>
            <a:prstDash val="solid"/>
            <a:round/>
            <a:headEnd len="sm" w="sm" type="none"/>
            <a:tailEnd len="sm" w="sm" type="none"/>
          </a:ln>
        </p:spPr>
      </p:pic>
      <p:sp>
        <p:nvSpPr>
          <p:cNvPr id="232" name="Google Shape;232;p35"/>
          <p:cNvSpPr txBox="1"/>
          <p:nvPr/>
        </p:nvSpPr>
        <p:spPr>
          <a:xfrm>
            <a:off x="1483575" y="32025"/>
            <a:ext cx="6182100" cy="84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Chelsea Market"/>
                <a:ea typeface="Chelsea Market"/>
                <a:cs typeface="Chelsea Market"/>
                <a:sym typeface="Chelsea Market"/>
              </a:rPr>
              <a:t>READ THE SCRIPT TOGETHER</a:t>
            </a:r>
            <a:endParaRPr sz="3000">
              <a:solidFill>
                <a:schemeClr val="lt1"/>
              </a:solidFill>
              <a:latin typeface="Chelsea Market"/>
              <a:ea typeface="Chelsea Market"/>
              <a:cs typeface="Chelsea Market"/>
              <a:sym typeface="Chelsea Market"/>
            </a:endParaRPr>
          </a:p>
        </p:txBody>
      </p:sp>
      <p:pic>
        <p:nvPicPr>
          <p:cNvPr id="233" name="Google Shape;233;p35" title="Merry Christmas (1).png"/>
          <p:cNvPicPr preferRelativeResize="0"/>
          <p:nvPr/>
        </p:nvPicPr>
        <p:blipFill>
          <a:blip r:embed="rId6">
            <a:alphaModFix/>
          </a:blip>
          <a:stretch>
            <a:fillRect/>
          </a:stretch>
        </p:blipFill>
        <p:spPr>
          <a:xfrm>
            <a:off x="2728225" y="32025"/>
            <a:ext cx="3567475" cy="2006699"/>
          </a:xfrm>
          <a:prstGeom prst="rect">
            <a:avLst/>
          </a:prstGeom>
          <a:noFill/>
          <a:ln>
            <a:noFill/>
          </a:ln>
        </p:spPr>
      </p:pic>
      <p:pic>
        <p:nvPicPr>
          <p:cNvPr id="234" name="Google Shape;234;p35" title="Merry Christmas (2).png"/>
          <p:cNvPicPr preferRelativeResize="0"/>
          <p:nvPr/>
        </p:nvPicPr>
        <p:blipFill>
          <a:blip r:embed="rId7">
            <a:alphaModFix/>
          </a:blip>
          <a:stretch>
            <a:fillRect/>
          </a:stretch>
        </p:blipFill>
        <p:spPr>
          <a:xfrm>
            <a:off x="0" y="3558225"/>
            <a:ext cx="2759899" cy="15524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6"/>
          <p:cNvSpPr txBox="1"/>
          <p:nvPr>
            <p:ph idx="1" type="body"/>
          </p:nvPr>
        </p:nvSpPr>
        <p:spPr>
          <a:xfrm>
            <a:off x="89450" y="484750"/>
            <a:ext cx="2191200" cy="4121100"/>
          </a:xfrm>
          <a:prstGeom prst="rect">
            <a:avLst/>
          </a:prstGeom>
          <a:ln cap="flat" cmpd="sng" w="28575">
            <a:solidFill>
              <a:srgbClr val="CC0000"/>
            </a:solidFill>
            <a:prstDash val="solid"/>
            <a:round/>
            <a:headEnd len="sm" w="sm" type="none"/>
            <a:tailEnd len="sm" w="sm" type="none"/>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a:t>We print our script with a blank page next to each page for notes, diagrams for staging etc. We keep all notes in pencil so we can keep changing them as we go on. </a:t>
            </a:r>
            <a:endParaRPr b="1"/>
          </a:p>
          <a:p>
            <a:pPr indent="0" lvl="0" marL="0" rtl="0" algn="l">
              <a:spcBef>
                <a:spcPts val="1200"/>
              </a:spcBef>
              <a:spcAft>
                <a:spcPts val="1200"/>
              </a:spcAft>
              <a:buNone/>
            </a:pPr>
            <a:r>
              <a:rPr b="1" lang="en"/>
              <a:t>On the front inside cover we use post-it notes to keep character notes. We can keep adding to these if needed. </a:t>
            </a:r>
            <a:endParaRPr b="1"/>
          </a:p>
        </p:txBody>
      </p:sp>
      <p:pic>
        <p:nvPicPr>
          <p:cNvPr id="240" name="Google Shape;240;p36"/>
          <p:cNvPicPr preferRelativeResize="0"/>
          <p:nvPr/>
        </p:nvPicPr>
        <p:blipFill>
          <a:blip r:embed="rId3">
            <a:alphaModFix/>
          </a:blip>
          <a:stretch>
            <a:fillRect/>
          </a:stretch>
        </p:blipFill>
        <p:spPr>
          <a:xfrm rot="592588">
            <a:off x="6457251" y="799563"/>
            <a:ext cx="2328223" cy="3182976"/>
          </a:xfrm>
          <a:prstGeom prst="rect">
            <a:avLst/>
          </a:prstGeom>
          <a:noFill/>
          <a:ln cap="flat" cmpd="sng" w="28575">
            <a:solidFill>
              <a:srgbClr val="FFFF00"/>
            </a:solidFill>
            <a:prstDash val="solid"/>
            <a:round/>
            <a:headEnd len="sm" w="sm" type="none"/>
            <a:tailEnd len="sm" w="sm" type="none"/>
          </a:ln>
        </p:spPr>
      </p:pic>
      <p:sp>
        <p:nvSpPr>
          <p:cNvPr id="241" name="Google Shape;241;p36"/>
          <p:cNvSpPr txBox="1"/>
          <p:nvPr/>
        </p:nvSpPr>
        <p:spPr>
          <a:xfrm rot="628876">
            <a:off x="6421905" y="3913097"/>
            <a:ext cx="1899799" cy="49114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Shadows Into Light"/>
                <a:ea typeface="Shadows Into Light"/>
                <a:cs typeface="Shadows Into Light"/>
                <a:sym typeface="Shadows Into Light"/>
              </a:rPr>
              <a:t>Character Notes</a:t>
            </a:r>
            <a:endParaRPr b="1" sz="2000">
              <a:solidFill>
                <a:schemeClr val="lt1"/>
              </a:solidFill>
              <a:latin typeface="Shadows Into Light"/>
              <a:ea typeface="Shadows Into Light"/>
              <a:cs typeface="Shadows Into Light"/>
              <a:sym typeface="Shadows Into Light"/>
            </a:endParaRPr>
          </a:p>
        </p:txBody>
      </p:sp>
      <p:sp>
        <p:nvSpPr>
          <p:cNvPr id="242" name="Google Shape;242;p36"/>
          <p:cNvSpPr txBox="1"/>
          <p:nvPr/>
        </p:nvSpPr>
        <p:spPr>
          <a:xfrm rot="188732">
            <a:off x="3906609" y="4504187"/>
            <a:ext cx="2974181" cy="49122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Shadows Into Light"/>
                <a:ea typeface="Shadows Into Light"/>
                <a:cs typeface="Shadows Into Light"/>
                <a:sym typeface="Shadows Into Light"/>
              </a:rPr>
              <a:t>Blank page for notes</a:t>
            </a:r>
            <a:endParaRPr b="1" sz="2000">
              <a:solidFill>
                <a:schemeClr val="lt1"/>
              </a:solidFill>
              <a:latin typeface="Shadows Into Light"/>
              <a:ea typeface="Shadows Into Light"/>
              <a:cs typeface="Shadows Into Light"/>
              <a:sym typeface="Shadows Into Light"/>
            </a:endParaRPr>
          </a:p>
        </p:txBody>
      </p:sp>
      <p:sp>
        <p:nvSpPr>
          <p:cNvPr id="243" name="Google Shape;243;p36"/>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244" name="Google Shape;244;p36"/>
          <p:cNvPicPr preferRelativeResize="0"/>
          <p:nvPr/>
        </p:nvPicPr>
        <p:blipFill rotWithShape="1">
          <a:blip r:embed="rId4">
            <a:alphaModFix/>
          </a:blip>
          <a:srcRect b="31602" l="7333" r="9235" t="36332"/>
          <a:stretch/>
        </p:blipFill>
        <p:spPr>
          <a:xfrm>
            <a:off x="7479975" y="4409491"/>
            <a:ext cx="1717050" cy="659871"/>
          </a:xfrm>
          <a:prstGeom prst="rect">
            <a:avLst/>
          </a:prstGeom>
          <a:noFill/>
          <a:ln>
            <a:noFill/>
          </a:ln>
        </p:spPr>
      </p:pic>
      <p:pic>
        <p:nvPicPr>
          <p:cNvPr id="245" name="Google Shape;245;p36" title="Screenshot 2025-09-02 at 19.06.29.png"/>
          <p:cNvPicPr preferRelativeResize="0"/>
          <p:nvPr/>
        </p:nvPicPr>
        <p:blipFill>
          <a:blip r:embed="rId5">
            <a:alphaModFix/>
          </a:blip>
          <a:stretch>
            <a:fillRect/>
          </a:stretch>
        </p:blipFill>
        <p:spPr>
          <a:xfrm rot="332035">
            <a:off x="2381002" y="1539809"/>
            <a:ext cx="3828526" cy="2971393"/>
          </a:xfrm>
          <a:prstGeom prst="rect">
            <a:avLst/>
          </a:prstGeom>
          <a:noFill/>
          <a:ln cap="flat" cmpd="sng" w="19050">
            <a:solidFill>
              <a:srgbClr val="6AA84F"/>
            </a:solidFill>
            <a:prstDash val="solid"/>
            <a:round/>
            <a:headEnd len="sm" w="sm" type="none"/>
            <a:tailEnd len="sm" w="sm" type="none"/>
          </a:ln>
        </p:spPr>
      </p:pic>
      <p:sp>
        <p:nvSpPr>
          <p:cNvPr id="246" name="Google Shape;246;p36"/>
          <p:cNvSpPr txBox="1"/>
          <p:nvPr/>
        </p:nvSpPr>
        <p:spPr>
          <a:xfrm>
            <a:off x="1483575" y="82475"/>
            <a:ext cx="6182100" cy="7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Chelsea Market"/>
                <a:ea typeface="Chelsea Market"/>
                <a:cs typeface="Chelsea Market"/>
                <a:sym typeface="Chelsea Market"/>
              </a:rPr>
              <a:t>PREPARING YOUR SCRIPT</a:t>
            </a:r>
            <a:endParaRPr sz="3000">
              <a:solidFill>
                <a:schemeClr val="lt1"/>
              </a:solidFill>
              <a:latin typeface="Chelsea Market"/>
              <a:ea typeface="Chelsea Market"/>
              <a:cs typeface="Chelsea Market"/>
              <a:sym typeface="Chelsea Market"/>
            </a:endParaRPr>
          </a:p>
        </p:txBody>
      </p:sp>
      <p:pic>
        <p:nvPicPr>
          <p:cNvPr id="247" name="Google Shape;247;p36" title="Merry Christmas (2).png"/>
          <p:cNvPicPr preferRelativeResize="0"/>
          <p:nvPr/>
        </p:nvPicPr>
        <p:blipFill>
          <a:blip r:embed="rId6">
            <a:alphaModFix/>
          </a:blip>
          <a:stretch>
            <a:fillRect/>
          </a:stretch>
        </p:blipFill>
        <p:spPr>
          <a:xfrm>
            <a:off x="0" y="4009745"/>
            <a:ext cx="1957200" cy="1100930"/>
          </a:xfrm>
          <a:prstGeom prst="rect">
            <a:avLst/>
          </a:prstGeom>
          <a:noFill/>
          <a:ln>
            <a:noFill/>
          </a:ln>
        </p:spPr>
      </p:pic>
      <p:sp>
        <p:nvSpPr>
          <p:cNvPr id="248" name="Google Shape;248;p36"/>
          <p:cNvSpPr txBox="1"/>
          <p:nvPr/>
        </p:nvSpPr>
        <p:spPr>
          <a:xfrm rot="290547">
            <a:off x="2388714" y="1155934"/>
            <a:ext cx="4310787" cy="329683"/>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CC0000"/>
                </a:solidFill>
                <a:latin typeface="Chelsea Market"/>
                <a:ea typeface="Chelsea Market"/>
                <a:cs typeface="Chelsea Market"/>
                <a:sym typeface="Chelsea Market"/>
              </a:rPr>
              <a:t>TIPS FOR SCRIPT NOTES</a:t>
            </a:r>
            <a:endParaRPr sz="1800">
              <a:solidFill>
                <a:srgbClr val="CC0000"/>
              </a:solidFill>
              <a:latin typeface="Chelsea Market"/>
              <a:ea typeface="Chelsea Market"/>
              <a:cs typeface="Chelsea Market"/>
              <a:sym typeface="Chelsea Market"/>
            </a:endParaRPr>
          </a:p>
        </p:txBody>
      </p:sp>
      <p:pic>
        <p:nvPicPr>
          <p:cNvPr id="249" name="Google Shape;249;p36" title="Merry Christmas (1).png"/>
          <p:cNvPicPr preferRelativeResize="0"/>
          <p:nvPr/>
        </p:nvPicPr>
        <p:blipFill>
          <a:blip r:embed="rId7">
            <a:alphaModFix/>
          </a:blip>
          <a:stretch>
            <a:fillRect/>
          </a:stretch>
        </p:blipFill>
        <p:spPr>
          <a:xfrm>
            <a:off x="3511450" y="272650"/>
            <a:ext cx="2023075" cy="11379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pic>
        <p:nvPicPr>
          <p:cNvPr id="254" name="Google Shape;254;p37" title="Untitled design (1).png"/>
          <p:cNvPicPr preferRelativeResize="0"/>
          <p:nvPr/>
        </p:nvPicPr>
        <p:blipFill rotWithShape="1">
          <a:blip r:embed="rId3">
            <a:alphaModFix/>
          </a:blip>
          <a:srcRect b="0" l="0" r="51233" t="0"/>
          <a:stretch/>
        </p:blipFill>
        <p:spPr>
          <a:xfrm>
            <a:off x="0" y="-1"/>
            <a:ext cx="4459200" cy="5143503"/>
          </a:xfrm>
          <a:prstGeom prst="rect">
            <a:avLst/>
          </a:prstGeom>
          <a:noFill/>
          <a:ln>
            <a:noFill/>
          </a:ln>
        </p:spPr>
      </p:pic>
      <p:pic>
        <p:nvPicPr>
          <p:cNvPr id="255" name="Google Shape;255;p37" title="Untitled design (1).png"/>
          <p:cNvPicPr preferRelativeResize="0"/>
          <p:nvPr/>
        </p:nvPicPr>
        <p:blipFill rotWithShape="1">
          <a:blip r:embed="rId3">
            <a:alphaModFix/>
          </a:blip>
          <a:srcRect b="0" l="0" r="51233" t="0"/>
          <a:stretch/>
        </p:blipFill>
        <p:spPr>
          <a:xfrm>
            <a:off x="4684801" y="-42800"/>
            <a:ext cx="4459200" cy="5143500"/>
          </a:xfrm>
          <a:prstGeom prst="rect">
            <a:avLst/>
          </a:prstGeom>
          <a:noFill/>
          <a:ln>
            <a:noFill/>
          </a:ln>
        </p:spPr>
      </p:pic>
      <p:sp>
        <p:nvSpPr>
          <p:cNvPr id="256" name="Google Shape;256;p37"/>
          <p:cNvSpPr txBox="1"/>
          <p:nvPr/>
        </p:nvSpPr>
        <p:spPr>
          <a:xfrm rot="-591881">
            <a:off x="352598" y="834132"/>
            <a:ext cx="3300802" cy="139706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dk1"/>
                </a:solidFill>
                <a:latin typeface="Shadows Into Light"/>
                <a:ea typeface="Shadows Into Light"/>
                <a:cs typeface="Shadows Into Light"/>
                <a:sym typeface="Shadows Into Light"/>
              </a:rPr>
              <a:t>“I don’t imagine the wife of a banker will particularly choose to spend her evening in our kitchen.” </a:t>
            </a:r>
            <a:endParaRPr b="1" sz="2100">
              <a:solidFill>
                <a:schemeClr val="dk1"/>
              </a:solidFill>
              <a:latin typeface="Shadows Into Light"/>
              <a:ea typeface="Shadows Into Light"/>
              <a:cs typeface="Shadows Into Light"/>
              <a:sym typeface="Shadows Into Light"/>
            </a:endParaRPr>
          </a:p>
        </p:txBody>
      </p:sp>
      <p:sp>
        <p:nvSpPr>
          <p:cNvPr id="257" name="Google Shape;257;p37"/>
          <p:cNvSpPr txBox="1"/>
          <p:nvPr/>
        </p:nvSpPr>
        <p:spPr>
          <a:xfrm rot="-591881">
            <a:off x="5028473" y="785682"/>
            <a:ext cx="3300802" cy="139706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dk1"/>
                </a:solidFill>
                <a:latin typeface="Shadows Into Light"/>
                <a:ea typeface="Shadows Into Light"/>
                <a:cs typeface="Shadows Into Light"/>
                <a:sym typeface="Shadows Into Light"/>
              </a:rPr>
              <a:t>“Very much the lady of leisure, Mrs Brewster-Wright. Or so I would imagine” </a:t>
            </a:r>
            <a:endParaRPr b="1" sz="2100">
              <a:solidFill>
                <a:schemeClr val="dk1"/>
              </a:solidFill>
              <a:latin typeface="Shadows Into Light"/>
              <a:ea typeface="Shadows Into Light"/>
              <a:cs typeface="Shadows Into Light"/>
              <a:sym typeface="Shadows Into Light"/>
            </a:endParaRPr>
          </a:p>
        </p:txBody>
      </p:sp>
      <p:cxnSp>
        <p:nvCxnSpPr>
          <p:cNvPr id="258" name="Google Shape;258;p37"/>
          <p:cNvCxnSpPr/>
          <p:nvPr/>
        </p:nvCxnSpPr>
        <p:spPr>
          <a:xfrm>
            <a:off x="4459200" y="15600"/>
            <a:ext cx="9900" cy="5112300"/>
          </a:xfrm>
          <a:prstGeom prst="straightConnector1">
            <a:avLst/>
          </a:prstGeom>
          <a:noFill/>
          <a:ln cap="flat" cmpd="sng" w="9525">
            <a:solidFill>
              <a:srgbClr val="9E9E9E"/>
            </a:solidFill>
            <a:prstDash val="dash"/>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 name="Shape 262"/>
        <p:cNvGrpSpPr/>
        <p:nvPr/>
      </p:nvGrpSpPr>
      <p:grpSpPr>
        <a:xfrm>
          <a:off x="0" y="0"/>
          <a:ext cx="0" cy="0"/>
          <a:chOff x="0" y="0"/>
          <a:chExt cx="0" cy="0"/>
        </a:xfrm>
      </p:grpSpPr>
      <p:pic>
        <p:nvPicPr>
          <p:cNvPr id="263" name="Google Shape;263;p38" title="Untitled design (1).png"/>
          <p:cNvPicPr preferRelativeResize="0"/>
          <p:nvPr/>
        </p:nvPicPr>
        <p:blipFill rotWithShape="1">
          <a:blip r:embed="rId3">
            <a:alphaModFix/>
          </a:blip>
          <a:srcRect b="0" l="0" r="51233" t="0"/>
          <a:stretch/>
        </p:blipFill>
        <p:spPr>
          <a:xfrm>
            <a:off x="0" y="-1"/>
            <a:ext cx="4459200" cy="5143503"/>
          </a:xfrm>
          <a:prstGeom prst="rect">
            <a:avLst/>
          </a:prstGeom>
          <a:noFill/>
          <a:ln>
            <a:noFill/>
          </a:ln>
        </p:spPr>
      </p:pic>
      <p:pic>
        <p:nvPicPr>
          <p:cNvPr id="264" name="Google Shape;264;p38" title="Untitled design (1).png"/>
          <p:cNvPicPr preferRelativeResize="0"/>
          <p:nvPr/>
        </p:nvPicPr>
        <p:blipFill rotWithShape="1">
          <a:blip r:embed="rId3">
            <a:alphaModFix/>
          </a:blip>
          <a:srcRect b="0" l="0" r="51233" t="0"/>
          <a:stretch/>
        </p:blipFill>
        <p:spPr>
          <a:xfrm>
            <a:off x="4684801" y="-42800"/>
            <a:ext cx="4459200" cy="5143500"/>
          </a:xfrm>
          <a:prstGeom prst="rect">
            <a:avLst/>
          </a:prstGeom>
          <a:noFill/>
          <a:ln>
            <a:noFill/>
          </a:ln>
        </p:spPr>
      </p:pic>
      <p:sp>
        <p:nvSpPr>
          <p:cNvPr id="265" name="Google Shape;265;p38"/>
          <p:cNvSpPr txBox="1"/>
          <p:nvPr/>
        </p:nvSpPr>
        <p:spPr>
          <a:xfrm rot="-591881">
            <a:off x="352598" y="834132"/>
            <a:ext cx="3300802" cy="139706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dk1"/>
                </a:solidFill>
                <a:latin typeface="Shadows Into Light"/>
                <a:ea typeface="Shadows Into Light"/>
                <a:cs typeface="Shadows Into Light"/>
                <a:sym typeface="Shadows Into Light"/>
              </a:rPr>
              <a:t>“I trust by the end of this evening, we shall all be friends. Just don’t get nervous, that’s all.” </a:t>
            </a:r>
            <a:endParaRPr b="1" sz="2100">
              <a:solidFill>
                <a:schemeClr val="dk1"/>
              </a:solidFill>
              <a:latin typeface="Shadows Into Light"/>
              <a:ea typeface="Shadows Into Light"/>
              <a:cs typeface="Shadows Into Light"/>
              <a:sym typeface="Shadows Into Light"/>
            </a:endParaRPr>
          </a:p>
        </p:txBody>
      </p:sp>
      <p:sp>
        <p:nvSpPr>
          <p:cNvPr id="266" name="Google Shape;266;p38"/>
          <p:cNvSpPr txBox="1"/>
          <p:nvPr/>
        </p:nvSpPr>
        <p:spPr>
          <a:xfrm rot="-591881">
            <a:off x="5028473" y="785682"/>
            <a:ext cx="3300802" cy="139706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dk1"/>
                </a:solidFill>
                <a:latin typeface="Shadows Into Light"/>
                <a:ea typeface="Shadows Into Light"/>
                <a:cs typeface="Shadows Into Light"/>
                <a:sym typeface="Shadows Into Light"/>
              </a:rPr>
              <a:t>“You’re really expecting rather a lot tonight, aren’t you?” </a:t>
            </a:r>
            <a:endParaRPr b="1" sz="2100">
              <a:solidFill>
                <a:schemeClr val="dk1"/>
              </a:solidFill>
              <a:latin typeface="Shadows Into Light"/>
              <a:ea typeface="Shadows Into Light"/>
              <a:cs typeface="Shadows Into Light"/>
              <a:sym typeface="Shadows Into Light"/>
            </a:endParaRPr>
          </a:p>
        </p:txBody>
      </p:sp>
      <p:cxnSp>
        <p:nvCxnSpPr>
          <p:cNvPr id="267" name="Google Shape;267;p38"/>
          <p:cNvCxnSpPr/>
          <p:nvPr/>
        </p:nvCxnSpPr>
        <p:spPr>
          <a:xfrm>
            <a:off x="4459200" y="20092"/>
            <a:ext cx="9900" cy="5112300"/>
          </a:xfrm>
          <a:prstGeom prst="straightConnector1">
            <a:avLst/>
          </a:prstGeom>
          <a:noFill/>
          <a:ln cap="flat" cmpd="sng" w="9525">
            <a:solidFill>
              <a:srgbClr val="9E9E9E"/>
            </a:solidFill>
            <a:prstDash val="dash"/>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1" name="Shape 271"/>
        <p:cNvGrpSpPr/>
        <p:nvPr/>
      </p:nvGrpSpPr>
      <p:grpSpPr>
        <a:xfrm>
          <a:off x="0" y="0"/>
          <a:ext cx="0" cy="0"/>
          <a:chOff x="0" y="0"/>
          <a:chExt cx="0" cy="0"/>
        </a:xfrm>
      </p:grpSpPr>
      <p:pic>
        <p:nvPicPr>
          <p:cNvPr id="272" name="Google Shape;272;p39" title="Untitled design (1).png"/>
          <p:cNvPicPr preferRelativeResize="0"/>
          <p:nvPr/>
        </p:nvPicPr>
        <p:blipFill rotWithShape="1">
          <a:blip r:embed="rId3">
            <a:alphaModFix/>
          </a:blip>
          <a:srcRect b="0" l="0" r="51233" t="0"/>
          <a:stretch/>
        </p:blipFill>
        <p:spPr>
          <a:xfrm>
            <a:off x="0" y="-1"/>
            <a:ext cx="4459200" cy="5143503"/>
          </a:xfrm>
          <a:prstGeom prst="rect">
            <a:avLst/>
          </a:prstGeom>
          <a:noFill/>
          <a:ln>
            <a:noFill/>
          </a:ln>
        </p:spPr>
      </p:pic>
      <p:pic>
        <p:nvPicPr>
          <p:cNvPr id="273" name="Google Shape;273;p39" title="Untitled design (1).png"/>
          <p:cNvPicPr preferRelativeResize="0"/>
          <p:nvPr/>
        </p:nvPicPr>
        <p:blipFill rotWithShape="1">
          <a:blip r:embed="rId3">
            <a:alphaModFix/>
          </a:blip>
          <a:srcRect b="0" l="0" r="51233" t="0"/>
          <a:stretch/>
        </p:blipFill>
        <p:spPr>
          <a:xfrm>
            <a:off x="4684801" y="-42800"/>
            <a:ext cx="4459200" cy="5143500"/>
          </a:xfrm>
          <a:prstGeom prst="rect">
            <a:avLst/>
          </a:prstGeom>
          <a:noFill/>
          <a:ln>
            <a:noFill/>
          </a:ln>
        </p:spPr>
      </p:pic>
      <p:sp>
        <p:nvSpPr>
          <p:cNvPr id="274" name="Google Shape;274;p39"/>
          <p:cNvSpPr txBox="1"/>
          <p:nvPr/>
        </p:nvSpPr>
        <p:spPr>
          <a:xfrm rot="-591881">
            <a:off x="352598" y="834132"/>
            <a:ext cx="3300802" cy="139706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dk1"/>
                </a:solidFill>
                <a:latin typeface="Shadows Into Light"/>
                <a:ea typeface="Shadows Into Light"/>
                <a:cs typeface="Shadows Into Light"/>
                <a:sym typeface="Shadows Into Light"/>
              </a:rPr>
              <a:t>“Oh dear oh dear. I’m terribly sorry.” </a:t>
            </a:r>
            <a:endParaRPr b="1" sz="2100">
              <a:solidFill>
                <a:schemeClr val="dk1"/>
              </a:solidFill>
              <a:latin typeface="Shadows Into Light"/>
              <a:ea typeface="Shadows Into Light"/>
              <a:cs typeface="Shadows Into Light"/>
              <a:sym typeface="Shadows Into Light"/>
            </a:endParaRPr>
          </a:p>
        </p:txBody>
      </p:sp>
      <p:sp>
        <p:nvSpPr>
          <p:cNvPr id="275" name="Google Shape;275;p39"/>
          <p:cNvSpPr txBox="1"/>
          <p:nvPr/>
        </p:nvSpPr>
        <p:spPr>
          <a:xfrm rot="-591881">
            <a:off x="5028473" y="785682"/>
            <a:ext cx="3300802" cy="139706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dk1"/>
                </a:solidFill>
                <a:latin typeface="Shadows Into Light"/>
                <a:ea typeface="Shadows Into Light"/>
                <a:cs typeface="Shadows Into Light"/>
                <a:sym typeface="Shadows Into Light"/>
              </a:rPr>
              <a:t>“I’ll tell you what, I could let you have a pair of my trousers from upstairs just while yours dry.” </a:t>
            </a:r>
            <a:endParaRPr b="1" sz="2100">
              <a:solidFill>
                <a:schemeClr val="dk1"/>
              </a:solidFill>
              <a:latin typeface="Shadows Into Light"/>
              <a:ea typeface="Shadows Into Light"/>
              <a:cs typeface="Shadows Into Light"/>
              <a:sym typeface="Shadows Into Light"/>
            </a:endParaRPr>
          </a:p>
        </p:txBody>
      </p:sp>
      <p:cxnSp>
        <p:nvCxnSpPr>
          <p:cNvPr id="276" name="Google Shape;276;p39"/>
          <p:cNvCxnSpPr/>
          <p:nvPr/>
        </p:nvCxnSpPr>
        <p:spPr>
          <a:xfrm>
            <a:off x="4459200" y="15600"/>
            <a:ext cx="9900" cy="5112300"/>
          </a:xfrm>
          <a:prstGeom prst="straightConnector1">
            <a:avLst/>
          </a:prstGeom>
          <a:noFill/>
          <a:ln cap="flat" cmpd="sng" w="9525">
            <a:solidFill>
              <a:srgbClr val="9E9E9E"/>
            </a:solidFill>
            <a:prstDash val="dash"/>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0" name="Shape 280"/>
        <p:cNvGrpSpPr/>
        <p:nvPr/>
      </p:nvGrpSpPr>
      <p:grpSpPr>
        <a:xfrm>
          <a:off x="0" y="0"/>
          <a:ext cx="0" cy="0"/>
          <a:chOff x="0" y="0"/>
          <a:chExt cx="0" cy="0"/>
        </a:xfrm>
      </p:grpSpPr>
      <p:pic>
        <p:nvPicPr>
          <p:cNvPr id="281" name="Google Shape;281;p40" title="Untitled design (1).png"/>
          <p:cNvPicPr preferRelativeResize="0"/>
          <p:nvPr/>
        </p:nvPicPr>
        <p:blipFill rotWithShape="1">
          <a:blip r:embed="rId3">
            <a:alphaModFix/>
          </a:blip>
          <a:srcRect b="0" l="0" r="51233" t="0"/>
          <a:stretch/>
        </p:blipFill>
        <p:spPr>
          <a:xfrm>
            <a:off x="0" y="-1"/>
            <a:ext cx="4459200" cy="5143503"/>
          </a:xfrm>
          <a:prstGeom prst="rect">
            <a:avLst/>
          </a:prstGeom>
          <a:noFill/>
          <a:ln>
            <a:noFill/>
          </a:ln>
        </p:spPr>
      </p:pic>
      <p:pic>
        <p:nvPicPr>
          <p:cNvPr id="282" name="Google Shape;282;p40" title="Untitled design (1).png"/>
          <p:cNvPicPr preferRelativeResize="0"/>
          <p:nvPr/>
        </p:nvPicPr>
        <p:blipFill rotWithShape="1">
          <a:blip r:embed="rId3">
            <a:alphaModFix/>
          </a:blip>
          <a:srcRect b="0" l="0" r="51233" t="0"/>
          <a:stretch/>
        </p:blipFill>
        <p:spPr>
          <a:xfrm>
            <a:off x="4684801" y="-42800"/>
            <a:ext cx="4459200" cy="5143500"/>
          </a:xfrm>
          <a:prstGeom prst="rect">
            <a:avLst/>
          </a:prstGeom>
          <a:noFill/>
          <a:ln>
            <a:noFill/>
          </a:ln>
        </p:spPr>
      </p:pic>
      <p:sp>
        <p:nvSpPr>
          <p:cNvPr id="283" name="Google Shape;283;p40"/>
          <p:cNvSpPr txBox="1"/>
          <p:nvPr/>
        </p:nvSpPr>
        <p:spPr>
          <a:xfrm rot="-591881">
            <a:off x="352598" y="834132"/>
            <a:ext cx="3300802" cy="139706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dk1"/>
                </a:solidFill>
                <a:latin typeface="Shadows Into Light"/>
                <a:ea typeface="Shadows Into Light"/>
                <a:cs typeface="Shadows Into Light"/>
                <a:sym typeface="Shadows Into Light"/>
              </a:rPr>
              <a:t>“Isn’t this gorgeous? Isn’t this </a:t>
            </a:r>
            <a:r>
              <a:rPr b="1" lang="en" sz="2100">
                <a:solidFill>
                  <a:schemeClr val="dk1"/>
                </a:solidFill>
                <a:latin typeface="Shadows Into Light"/>
                <a:ea typeface="Shadows Into Light"/>
                <a:cs typeface="Shadows Into Light"/>
                <a:sym typeface="Shadows Into Light"/>
              </a:rPr>
              <a:t>enchanting</a:t>
            </a:r>
            <a:r>
              <a:rPr b="1" lang="en" sz="2100">
                <a:solidFill>
                  <a:schemeClr val="dk1"/>
                </a:solidFill>
                <a:latin typeface="Shadows Into Light"/>
                <a:ea typeface="Shadows Into Light"/>
                <a:cs typeface="Shadows Into Light"/>
                <a:sym typeface="Shadows Into Light"/>
              </a:rPr>
              <a:t>?” </a:t>
            </a:r>
            <a:endParaRPr b="1" sz="2100">
              <a:solidFill>
                <a:schemeClr val="dk1"/>
              </a:solidFill>
              <a:latin typeface="Shadows Into Light"/>
              <a:ea typeface="Shadows Into Light"/>
              <a:cs typeface="Shadows Into Light"/>
              <a:sym typeface="Shadows Into Light"/>
            </a:endParaRPr>
          </a:p>
        </p:txBody>
      </p:sp>
      <p:sp>
        <p:nvSpPr>
          <p:cNvPr id="284" name="Google Shape;284;p40"/>
          <p:cNvSpPr txBox="1"/>
          <p:nvPr/>
        </p:nvSpPr>
        <p:spPr>
          <a:xfrm rot="-591881">
            <a:off x="5028473" y="785682"/>
            <a:ext cx="3300802" cy="139706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dk1"/>
                </a:solidFill>
                <a:latin typeface="Shadows Into Light"/>
                <a:ea typeface="Shadows Into Light"/>
                <a:cs typeface="Shadows Into Light"/>
                <a:sym typeface="Shadows Into Light"/>
              </a:rPr>
              <a:t>“Just look at these working surfaces and you must have a </a:t>
            </a:r>
            <a:r>
              <a:rPr b="1" lang="en" sz="2100">
                <a:solidFill>
                  <a:schemeClr val="dk1"/>
                </a:solidFill>
                <a:latin typeface="Shadows Into Light"/>
                <a:ea typeface="Shadows Into Light"/>
                <a:cs typeface="Shadows Into Light"/>
                <a:sym typeface="Shadows Into Light"/>
              </a:rPr>
              <a:t>gorgeous</a:t>
            </a:r>
            <a:r>
              <a:rPr b="1" lang="en" sz="2100">
                <a:solidFill>
                  <a:schemeClr val="dk1"/>
                </a:solidFill>
                <a:latin typeface="Shadows Into Light"/>
                <a:ea typeface="Shadows Into Light"/>
                <a:cs typeface="Shadows Into Light"/>
                <a:sym typeface="Shadows Into Light"/>
              </a:rPr>
              <a:t> view from that window, I </a:t>
            </a:r>
            <a:r>
              <a:rPr b="1" lang="en" sz="2100">
                <a:solidFill>
                  <a:schemeClr val="dk1"/>
                </a:solidFill>
                <a:latin typeface="Shadows Into Light"/>
                <a:ea typeface="Shadows Into Light"/>
                <a:cs typeface="Shadows Into Light"/>
                <a:sym typeface="Shadows Into Light"/>
              </a:rPr>
              <a:t>imagine</a:t>
            </a:r>
            <a:r>
              <a:rPr b="1" lang="en" sz="2100">
                <a:solidFill>
                  <a:schemeClr val="dk1"/>
                </a:solidFill>
                <a:latin typeface="Shadows Into Light"/>
                <a:ea typeface="Shadows Into Light"/>
                <a:cs typeface="Shadows Into Light"/>
                <a:sym typeface="Shadows Into Light"/>
              </a:rPr>
              <a:t>.” </a:t>
            </a:r>
            <a:endParaRPr b="1" sz="2100">
              <a:solidFill>
                <a:schemeClr val="dk1"/>
              </a:solidFill>
              <a:latin typeface="Shadows Into Light"/>
              <a:ea typeface="Shadows Into Light"/>
              <a:cs typeface="Shadows Into Light"/>
              <a:sym typeface="Shadows Into Light"/>
            </a:endParaRPr>
          </a:p>
        </p:txBody>
      </p:sp>
      <p:cxnSp>
        <p:nvCxnSpPr>
          <p:cNvPr id="285" name="Google Shape;285;p40"/>
          <p:cNvCxnSpPr/>
          <p:nvPr/>
        </p:nvCxnSpPr>
        <p:spPr>
          <a:xfrm>
            <a:off x="4459200" y="15600"/>
            <a:ext cx="9900" cy="5112300"/>
          </a:xfrm>
          <a:prstGeom prst="straightConnector1">
            <a:avLst/>
          </a:prstGeom>
          <a:noFill/>
          <a:ln cap="flat" cmpd="sng" w="9525">
            <a:solidFill>
              <a:srgbClr val="9E9E9E"/>
            </a:solidFill>
            <a:prstDash val="dash"/>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9" name="Shape 289"/>
        <p:cNvGrpSpPr/>
        <p:nvPr/>
      </p:nvGrpSpPr>
      <p:grpSpPr>
        <a:xfrm>
          <a:off x="0" y="0"/>
          <a:ext cx="0" cy="0"/>
          <a:chOff x="0" y="0"/>
          <a:chExt cx="0" cy="0"/>
        </a:xfrm>
      </p:grpSpPr>
      <p:pic>
        <p:nvPicPr>
          <p:cNvPr id="290" name="Google Shape;290;p41" title="Untitled design (1).png"/>
          <p:cNvPicPr preferRelativeResize="0"/>
          <p:nvPr/>
        </p:nvPicPr>
        <p:blipFill rotWithShape="1">
          <a:blip r:embed="rId3">
            <a:alphaModFix/>
          </a:blip>
          <a:srcRect b="0" l="0" r="51233" t="0"/>
          <a:stretch/>
        </p:blipFill>
        <p:spPr>
          <a:xfrm>
            <a:off x="0" y="-1"/>
            <a:ext cx="4459200" cy="5143503"/>
          </a:xfrm>
          <a:prstGeom prst="rect">
            <a:avLst/>
          </a:prstGeom>
          <a:noFill/>
          <a:ln>
            <a:noFill/>
          </a:ln>
        </p:spPr>
      </p:pic>
      <p:pic>
        <p:nvPicPr>
          <p:cNvPr id="291" name="Google Shape;291;p41" title="Untitled design (1).png"/>
          <p:cNvPicPr preferRelativeResize="0"/>
          <p:nvPr/>
        </p:nvPicPr>
        <p:blipFill rotWithShape="1">
          <a:blip r:embed="rId3">
            <a:alphaModFix/>
          </a:blip>
          <a:srcRect b="0" l="0" r="51233" t="0"/>
          <a:stretch/>
        </p:blipFill>
        <p:spPr>
          <a:xfrm>
            <a:off x="4684801" y="-42800"/>
            <a:ext cx="4459200" cy="5143500"/>
          </a:xfrm>
          <a:prstGeom prst="rect">
            <a:avLst/>
          </a:prstGeom>
          <a:noFill/>
          <a:ln>
            <a:noFill/>
          </a:ln>
        </p:spPr>
      </p:pic>
      <p:sp>
        <p:nvSpPr>
          <p:cNvPr id="292" name="Google Shape;292;p41"/>
          <p:cNvSpPr txBox="1"/>
          <p:nvPr/>
        </p:nvSpPr>
        <p:spPr>
          <a:xfrm rot="-591881">
            <a:off x="352598" y="834132"/>
            <a:ext cx="3300802" cy="139706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dk1"/>
                </a:solidFill>
                <a:latin typeface="Shadows Into Light"/>
                <a:ea typeface="Shadows Into Light"/>
                <a:cs typeface="Shadows Into Light"/>
                <a:sym typeface="Shadows Into Light"/>
              </a:rPr>
              <a:t>“Oh, that’s a washing machine. Tucked under there. How thrilling. What a marvellous Christmas present.” </a:t>
            </a:r>
            <a:endParaRPr b="1" sz="2100">
              <a:solidFill>
                <a:schemeClr val="dk1"/>
              </a:solidFill>
              <a:latin typeface="Shadows Into Light"/>
              <a:ea typeface="Shadows Into Light"/>
              <a:cs typeface="Shadows Into Light"/>
              <a:sym typeface="Shadows Into Light"/>
            </a:endParaRPr>
          </a:p>
        </p:txBody>
      </p:sp>
      <p:sp>
        <p:nvSpPr>
          <p:cNvPr id="293" name="Google Shape;293;p41"/>
          <p:cNvSpPr txBox="1"/>
          <p:nvPr/>
        </p:nvSpPr>
        <p:spPr>
          <a:xfrm rot="-622842">
            <a:off x="5041705" y="734910"/>
            <a:ext cx="3283239" cy="144658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dk1"/>
                </a:solidFill>
                <a:latin typeface="Shadows Into Light"/>
                <a:ea typeface="Shadows Into Light"/>
                <a:cs typeface="Shadows Into Light"/>
                <a:sym typeface="Shadows Into Light"/>
              </a:rPr>
              <a:t>“Enormous. Now you must tell me one thing, Mr Hopcroft. How on earth did you squeeze that machine so perfectly under the shelf?” </a:t>
            </a:r>
            <a:endParaRPr b="1" sz="2100">
              <a:solidFill>
                <a:schemeClr val="dk1"/>
              </a:solidFill>
              <a:latin typeface="Shadows Into Light"/>
              <a:ea typeface="Shadows Into Light"/>
              <a:cs typeface="Shadows Into Light"/>
              <a:sym typeface="Shadows Into Light"/>
            </a:endParaRPr>
          </a:p>
        </p:txBody>
      </p:sp>
      <p:cxnSp>
        <p:nvCxnSpPr>
          <p:cNvPr id="294" name="Google Shape;294;p41"/>
          <p:cNvCxnSpPr/>
          <p:nvPr/>
        </p:nvCxnSpPr>
        <p:spPr>
          <a:xfrm>
            <a:off x="4459200" y="15600"/>
            <a:ext cx="9900" cy="5112300"/>
          </a:xfrm>
          <a:prstGeom prst="straightConnector1">
            <a:avLst/>
          </a:prstGeom>
          <a:noFill/>
          <a:ln cap="flat" cmpd="sng" w="9525">
            <a:solidFill>
              <a:srgbClr val="9E9E9E"/>
            </a:solidFill>
            <a:prstDash val="dash"/>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8" name="Shape 298"/>
        <p:cNvGrpSpPr/>
        <p:nvPr/>
      </p:nvGrpSpPr>
      <p:grpSpPr>
        <a:xfrm>
          <a:off x="0" y="0"/>
          <a:ext cx="0" cy="0"/>
          <a:chOff x="0" y="0"/>
          <a:chExt cx="0" cy="0"/>
        </a:xfrm>
      </p:grpSpPr>
      <p:pic>
        <p:nvPicPr>
          <p:cNvPr id="299" name="Google Shape;299;p42" title="Untitled design (1).png"/>
          <p:cNvPicPr preferRelativeResize="0"/>
          <p:nvPr/>
        </p:nvPicPr>
        <p:blipFill rotWithShape="1">
          <a:blip r:embed="rId3">
            <a:alphaModFix/>
          </a:blip>
          <a:srcRect b="0" l="0" r="51233" t="0"/>
          <a:stretch/>
        </p:blipFill>
        <p:spPr>
          <a:xfrm>
            <a:off x="0" y="-1"/>
            <a:ext cx="4459200" cy="5143503"/>
          </a:xfrm>
          <a:prstGeom prst="rect">
            <a:avLst/>
          </a:prstGeom>
          <a:noFill/>
          <a:ln>
            <a:noFill/>
          </a:ln>
        </p:spPr>
      </p:pic>
      <p:pic>
        <p:nvPicPr>
          <p:cNvPr id="300" name="Google Shape;300;p42" title="Untitled design (1).png"/>
          <p:cNvPicPr preferRelativeResize="0"/>
          <p:nvPr/>
        </p:nvPicPr>
        <p:blipFill rotWithShape="1">
          <a:blip r:embed="rId3">
            <a:alphaModFix/>
          </a:blip>
          <a:srcRect b="0" l="0" r="51233" t="0"/>
          <a:stretch/>
        </p:blipFill>
        <p:spPr>
          <a:xfrm>
            <a:off x="4684801" y="-42800"/>
            <a:ext cx="4459200" cy="5143500"/>
          </a:xfrm>
          <a:prstGeom prst="rect">
            <a:avLst/>
          </a:prstGeom>
          <a:noFill/>
          <a:ln>
            <a:noFill/>
          </a:ln>
        </p:spPr>
      </p:pic>
      <p:sp>
        <p:nvSpPr>
          <p:cNvPr id="301" name="Google Shape;301;p42"/>
          <p:cNvSpPr txBox="1"/>
          <p:nvPr/>
        </p:nvSpPr>
        <p:spPr>
          <a:xfrm rot="-591881">
            <a:off x="352598" y="834132"/>
            <a:ext cx="3300802" cy="139706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dk1"/>
                </a:solidFill>
                <a:latin typeface="Shadows Into Light"/>
                <a:ea typeface="Shadows Into Light"/>
                <a:cs typeface="Shadows Into Light"/>
                <a:sym typeface="Shadows Into Light"/>
              </a:rPr>
              <a:t>“Those curtains are really the most insistent colour I’ve ever seen. They must simply cry out to be drawn in the morning.” </a:t>
            </a:r>
            <a:endParaRPr b="1" sz="2100">
              <a:solidFill>
                <a:schemeClr val="dk1"/>
              </a:solidFill>
              <a:latin typeface="Shadows Into Light"/>
              <a:ea typeface="Shadows Into Light"/>
              <a:cs typeface="Shadows Into Light"/>
              <a:sym typeface="Shadows Into Light"/>
            </a:endParaRPr>
          </a:p>
        </p:txBody>
      </p:sp>
      <p:sp>
        <p:nvSpPr>
          <p:cNvPr id="302" name="Google Shape;302;p42"/>
          <p:cNvSpPr txBox="1"/>
          <p:nvPr/>
        </p:nvSpPr>
        <p:spPr>
          <a:xfrm rot="-622842">
            <a:off x="5041705" y="734910"/>
            <a:ext cx="3283239" cy="144658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dk1"/>
                </a:solidFill>
                <a:latin typeface="Shadows Into Light"/>
                <a:ea typeface="Shadows Into Light"/>
                <a:cs typeface="Shadows Into Light"/>
                <a:sym typeface="Shadows Into Light"/>
              </a:rPr>
              <a:t>“If you mean do they prevent me from turning into a raving lunatic, the answer is probably yes.” </a:t>
            </a:r>
            <a:endParaRPr b="1" sz="2100">
              <a:solidFill>
                <a:schemeClr val="dk1"/>
              </a:solidFill>
              <a:latin typeface="Shadows Into Light"/>
              <a:ea typeface="Shadows Into Light"/>
              <a:cs typeface="Shadows Into Light"/>
              <a:sym typeface="Shadows Into Light"/>
            </a:endParaRPr>
          </a:p>
        </p:txBody>
      </p:sp>
      <p:cxnSp>
        <p:nvCxnSpPr>
          <p:cNvPr id="303" name="Google Shape;303;p42"/>
          <p:cNvCxnSpPr/>
          <p:nvPr/>
        </p:nvCxnSpPr>
        <p:spPr>
          <a:xfrm>
            <a:off x="4459200" y="15600"/>
            <a:ext cx="9900" cy="5112300"/>
          </a:xfrm>
          <a:prstGeom prst="straightConnector1">
            <a:avLst/>
          </a:prstGeom>
          <a:noFill/>
          <a:ln cap="flat" cmpd="sng" w="9525">
            <a:solidFill>
              <a:srgbClr val="9E9E9E"/>
            </a:solidFill>
            <a:prstDash val="dash"/>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7" name="Shape 307"/>
        <p:cNvGrpSpPr/>
        <p:nvPr/>
      </p:nvGrpSpPr>
      <p:grpSpPr>
        <a:xfrm>
          <a:off x="0" y="0"/>
          <a:ext cx="0" cy="0"/>
          <a:chOff x="0" y="0"/>
          <a:chExt cx="0" cy="0"/>
        </a:xfrm>
      </p:grpSpPr>
      <p:pic>
        <p:nvPicPr>
          <p:cNvPr id="308" name="Google Shape;308;p43" title="Untitled design (1).png"/>
          <p:cNvPicPr preferRelativeResize="0"/>
          <p:nvPr/>
        </p:nvPicPr>
        <p:blipFill rotWithShape="1">
          <a:blip r:embed="rId3">
            <a:alphaModFix/>
          </a:blip>
          <a:srcRect b="0" l="0" r="51233" t="0"/>
          <a:stretch/>
        </p:blipFill>
        <p:spPr>
          <a:xfrm>
            <a:off x="0" y="-1"/>
            <a:ext cx="4459200" cy="5143503"/>
          </a:xfrm>
          <a:prstGeom prst="rect">
            <a:avLst/>
          </a:prstGeom>
          <a:noFill/>
          <a:ln>
            <a:noFill/>
          </a:ln>
        </p:spPr>
      </p:pic>
      <p:pic>
        <p:nvPicPr>
          <p:cNvPr id="309" name="Google Shape;309;p43" title="Untitled design (1).png"/>
          <p:cNvPicPr preferRelativeResize="0"/>
          <p:nvPr/>
        </p:nvPicPr>
        <p:blipFill rotWithShape="1">
          <a:blip r:embed="rId3">
            <a:alphaModFix/>
          </a:blip>
          <a:srcRect b="0" l="0" r="51233" t="0"/>
          <a:stretch/>
        </p:blipFill>
        <p:spPr>
          <a:xfrm>
            <a:off x="4684801" y="-42800"/>
            <a:ext cx="4459200" cy="5143500"/>
          </a:xfrm>
          <a:prstGeom prst="rect">
            <a:avLst/>
          </a:prstGeom>
          <a:noFill/>
          <a:ln>
            <a:noFill/>
          </a:ln>
        </p:spPr>
      </p:pic>
      <p:sp>
        <p:nvSpPr>
          <p:cNvPr id="310" name="Google Shape;310;p43"/>
          <p:cNvSpPr txBox="1"/>
          <p:nvPr/>
        </p:nvSpPr>
        <p:spPr>
          <a:xfrm rot="-591881">
            <a:off x="352598" y="834132"/>
            <a:ext cx="3300802" cy="139706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dk1"/>
                </a:solidFill>
                <a:latin typeface="Shadows Into Light"/>
                <a:ea typeface="Shadows Into Light"/>
                <a:cs typeface="Shadows Into Light"/>
                <a:sym typeface="Shadows Into Light"/>
              </a:rPr>
              <a:t>“You’re looking at a mess. A wreck.” </a:t>
            </a:r>
            <a:endParaRPr b="1" sz="2100">
              <a:solidFill>
                <a:schemeClr val="dk1"/>
              </a:solidFill>
              <a:latin typeface="Shadows Into Light"/>
              <a:ea typeface="Shadows Into Light"/>
              <a:cs typeface="Shadows Into Light"/>
              <a:sym typeface="Shadows Into Light"/>
            </a:endParaRPr>
          </a:p>
        </p:txBody>
      </p:sp>
      <p:sp>
        <p:nvSpPr>
          <p:cNvPr id="311" name="Google Shape;311;p43"/>
          <p:cNvSpPr txBox="1"/>
          <p:nvPr/>
        </p:nvSpPr>
        <p:spPr>
          <a:xfrm rot="-622842">
            <a:off x="5041705" y="734910"/>
            <a:ext cx="3283239" cy="144658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dk1"/>
                </a:solidFill>
                <a:latin typeface="Shadows Into Light"/>
                <a:ea typeface="Shadows Into Light"/>
                <a:cs typeface="Shadows Into Light"/>
                <a:sym typeface="Shadows Into Light"/>
              </a:rPr>
              <a:t>“I mean, we’re all a bit mad. I’m a bit mad. Yes. It’s a mad world, as they say.” </a:t>
            </a:r>
            <a:endParaRPr b="1" sz="2100">
              <a:solidFill>
                <a:schemeClr val="dk1"/>
              </a:solidFill>
              <a:latin typeface="Shadows Into Light"/>
              <a:ea typeface="Shadows Into Light"/>
              <a:cs typeface="Shadows Into Light"/>
              <a:sym typeface="Shadows Into Light"/>
            </a:endParaRPr>
          </a:p>
        </p:txBody>
      </p:sp>
      <p:cxnSp>
        <p:nvCxnSpPr>
          <p:cNvPr id="312" name="Google Shape;312;p43"/>
          <p:cNvCxnSpPr/>
          <p:nvPr/>
        </p:nvCxnSpPr>
        <p:spPr>
          <a:xfrm>
            <a:off x="4459200" y="15600"/>
            <a:ext cx="9900" cy="5112300"/>
          </a:xfrm>
          <a:prstGeom prst="straightConnector1">
            <a:avLst/>
          </a:prstGeom>
          <a:noFill/>
          <a:ln cap="flat" cmpd="sng" w="9525">
            <a:solidFill>
              <a:srgbClr val="9E9E9E"/>
            </a:solidFill>
            <a:prstDash val="dash"/>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6"/>
          <p:cNvSpPr txBox="1"/>
          <p:nvPr/>
        </p:nvSpPr>
        <p:spPr>
          <a:xfrm>
            <a:off x="7530700" y="4395675"/>
            <a:ext cx="1562400" cy="7398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t/>
            </a:r>
            <a:endParaRPr sz="1000">
              <a:solidFill>
                <a:schemeClr val="lt1"/>
              </a:solidFill>
              <a:latin typeface="Calibri"/>
              <a:ea typeface="Calibri"/>
              <a:cs typeface="Calibri"/>
              <a:sym typeface="Calibri"/>
            </a:endParaRPr>
          </a:p>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sp>
        <p:nvSpPr>
          <p:cNvPr id="110" name="Google Shape;110;p26"/>
          <p:cNvSpPr txBox="1"/>
          <p:nvPr>
            <p:ph idx="1" type="subTitle"/>
          </p:nvPr>
        </p:nvSpPr>
        <p:spPr>
          <a:xfrm>
            <a:off x="142150" y="126075"/>
            <a:ext cx="8520600" cy="331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60">
                <a:latin typeface="Caveat Brush"/>
                <a:ea typeface="Caveat Brush"/>
                <a:cs typeface="Caveat Brush"/>
                <a:sym typeface="Caveat Brush"/>
              </a:rPr>
              <a:t>Dear Teachers,</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This is our freebie resource to introduce the second extracts of the Pre-Release Material for May/June 2026. </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We like to introduce the plays in a fun way then do a first read together before starting the detailed practical exploration and associated written practice.. It means that </a:t>
            </a:r>
            <a:r>
              <a:rPr lang="en" sz="1260">
                <a:latin typeface="Caveat Brush"/>
                <a:ea typeface="Caveat Brush"/>
                <a:cs typeface="Caveat Brush"/>
                <a:sym typeface="Caveat Brush"/>
              </a:rPr>
              <a:t>students</a:t>
            </a:r>
            <a:r>
              <a:rPr lang="en" sz="1260">
                <a:latin typeface="Caveat Brush"/>
                <a:ea typeface="Caveat Brush"/>
                <a:cs typeface="Caveat Brush"/>
                <a:sym typeface="Caveat Brush"/>
              </a:rPr>
              <a:t> have read the extract at least twice and gives them time to ‘digest’ the plot and characters, before coming to their practical work and written work. It means that when they do the </a:t>
            </a:r>
            <a:r>
              <a:rPr lang="en" sz="1260">
                <a:latin typeface="Caveat Brush"/>
                <a:ea typeface="Caveat Brush"/>
                <a:cs typeface="Caveat Brush"/>
                <a:sym typeface="Caveat Brush"/>
              </a:rPr>
              <a:t>practical</a:t>
            </a:r>
            <a:r>
              <a:rPr lang="en" sz="1260">
                <a:latin typeface="Caveat Brush"/>
                <a:ea typeface="Caveat Brush"/>
                <a:cs typeface="Caveat Brush"/>
                <a:sym typeface="Caveat Brush"/>
              </a:rPr>
              <a:t> work, they can draw on their knowledge of how the </a:t>
            </a:r>
            <a:r>
              <a:rPr lang="en" sz="1260">
                <a:latin typeface="Caveat Brush"/>
                <a:ea typeface="Caveat Brush"/>
                <a:cs typeface="Caveat Brush"/>
                <a:sym typeface="Caveat Brush"/>
              </a:rPr>
              <a:t>characters</a:t>
            </a:r>
            <a:r>
              <a:rPr lang="en" sz="1260">
                <a:latin typeface="Caveat Brush"/>
                <a:ea typeface="Caveat Brush"/>
                <a:cs typeface="Caveat Brush"/>
                <a:sym typeface="Caveat Brush"/>
              </a:rPr>
              <a:t> behave in the whole extract in order to shape their ideas. </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There is some </a:t>
            </a:r>
            <a:r>
              <a:rPr lang="en" sz="1260">
                <a:latin typeface="Caveat Brush"/>
                <a:ea typeface="Caveat Brush"/>
                <a:cs typeface="Caveat Brush"/>
                <a:sym typeface="Caveat Brush"/>
              </a:rPr>
              <a:t>guidance</a:t>
            </a:r>
            <a:r>
              <a:rPr lang="en" sz="1260">
                <a:latin typeface="Caveat Brush"/>
                <a:ea typeface="Caveat Brush"/>
                <a:cs typeface="Caveat Brush"/>
                <a:sym typeface="Caveat Brush"/>
              </a:rPr>
              <a:t> on the next slide for introducing the play using these slides. Then there are slides for various activities leading up to a first read and a few simple </a:t>
            </a:r>
            <a:r>
              <a:rPr lang="en" sz="1260">
                <a:latin typeface="Caveat Brush"/>
                <a:ea typeface="Caveat Brush"/>
                <a:cs typeface="Caveat Brush"/>
                <a:sym typeface="Caveat Brush"/>
              </a:rPr>
              <a:t>activities</a:t>
            </a:r>
            <a:r>
              <a:rPr lang="en" sz="1260">
                <a:latin typeface="Caveat Brush"/>
                <a:ea typeface="Caveat Brush"/>
                <a:cs typeface="Caveat Brush"/>
                <a:sym typeface="Caveat Brush"/>
              </a:rPr>
              <a:t> to help organise information. We find that students </a:t>
            </a:r>
            <a:r>
              <a:rPr lang="en" sz="1260">
                <a:latin typeface="Caveat Brush"/>
                <a:ea typeface="Caveat Brush"/>
                <a:cs typeface="Caveat Brush"/>
                <a:sym typeface="Caveat Brush"/>
              </a:rPr>
              <a:t>respond</a:t>
            </a:r>
            <a:r>
              <a:rPr lang="en" sz="1260">
                <a:latin typeface="Caveat Brush"/>
                <a:ea typeface="Caveat Brush"/>
                <a:cs typeface="Caveat Brush"/>
                <a:sym typeface="Caveat Brush"/>
              </a:rPr>
              <a:t> very well to having this kind of help with setting up their scripts and being </a:t>
            </a:r>
            <a:r>
              <a:rPr lang="en" sz="1260">
                <a:latin typeface="Caveat Brush"/>
                <a:ea typeface="Caveat Brush"/>
                <a:cs typeface="Caveat Brush"/>
                <a:sym typeface="Caveat Brush"/>
              </a:rPr>
              <a:t>o</a:t>
            </a:r>
            <a:r>
              <a:rPr lang="en" sz="1260">
                <a:latin typeface="Caveat Brush"/>
                <a:ea typeface="Caveat Brush"/>
                <a:cs typeface="Caveat Brush"/>
                <a:sym typeface="Caveat Brush"/>
              </a:rPr>
              <a:t>rganised - especially those who might usually be the kind to lose scripts, </a:t>
            </a:r>
            <a:r>
              <a:rPr lang="en" sz="1260">
                <a:latin typeface="Caveat Brush"/>
                <a:ea typeface="Caveat Brush"/>
                <a:cs typeface="Caveat Brush"/>
                <a:sym typeface="Caveat Brush"/>
              </a:rPr>
              <a:t>k</a:t>
            </a:r>
            <a:r>
              <a:rPr lang="en" sz="1260">
                <a:latin typeface="Caveat Brush"/>
                <a:ea typeface="Caveat Brush"/>
                <a:cs typeface="Caveat Brush"/>
                <a:sym typeface="Caveat Brush"/>
              </a:rPr>
              <a:t>eep half-hearted notes. This is a great opportunity to teach </a:t>
            </a:r>
            <a:r>
              <a:rPr lang="en" sz="1260">
                <a:latin typeface="Caveat Brush"/>
                <a:ea typeface="Caveat Brush"/>
                <a:cs typeface="Caveat Brush"/>
                <a:sym typeface="Caveat Brush"/>
              </a:rPr>
              <a:t>skills</a:t>
            </a:r>
            <a:r>
              <a:rPr lang="en" sz="1260">
                <a:latin typeface="Caveat Brush"/>
                <a:ea typeface="Caveat Brush"/>
                <a:cs typeface="Caveat Brush"/>
                <a:sym typeface="Caveat Brush"/>
              </a:rPr>
              <a:t> of analysis and organisation of ideas. The fact that the extracts are only 15 pages or less means they can keep on top of it and feel successful. </a:t>
            </a:r>
            <a:endParaRPr sz="1260">
              <a:latin typeface="Caveat Brush"/>
              <a:ea typeface="Caveat Brush"/>
              <a:cs typeface="Caveat Brush"/>
              <a:sym typeface="Caveat Brush"/>
            </a:endParaRPr>
          </a:p>
          <a:p>
            <a:pPr indent="0" lvl="0" marL="0" rtl="0" algn="l">
              <a:spcBef>
                <a:spcPts val="0"/>
              </a:spcBef>
              <a:spcAft>
                <a:spcPts val="0"/>
              </a:spcAft>
              <a:buNone/>
            </a:pPr>
            <a:r>
              <a:t/>
            </a:r>
            <a:endParaRPr sz="1260">
              <a:latin typeface="Caveat Brush"/>
              <a:ea typeface="Caveat Brush"/>
              <a:cs typeface="Caveat Brush"/>
              <a:sym typeface="Caveat Brush"/>
            </a:endParaRPr>
          </a:p>
          <a:p>
            <a:pPr indent="0" lvl="0" marL="0" rtl="0" algn="l">
              <a:spcBef>
                <a:spcPts val="0"/>
              </a:spcBef>
              <a:spcAft>
                <a:spcPts val="0"/>
              </a:spcAft>
              <a:buNone/>
            </a:pPr>
            <a:r>
              <a:rPr lang="en" sz="1560">
                <a:solidFill>
                  <a:srgbClr val="00FFFF"/>
                </a:solidFill>
                <a:latin typeface="Caveat Brush"/>
                <a:ea typeface="Caveat Brush"/>
                <a:cs typeface="Caveat Brush"/>
                <a:sym typeface="Caveat Brush"/>
              </a:rPr>
              <a:t>The </a:t>
            </a:r>
            <a:r>
              <a:rPr lang="en" sz="1560">
                <a:solidFill>
                  <a:srgbClr val="00FFFF"/>
                </a:solidFill>
                <a:latin typeface="Caveat Brush"/>
                <a:ea typeface="Caveat Brush"/>
                <a:cs typeface="Caveat Brush"/>
                <a:sym typeface="Caveat Brush"/>
              </a:rPr>
              <a:t>second play’s </a:t>
            </a:r>
            <a:r>
              <a:rPr lang="en" sz="1560">
                <a:solidFill>
                  <a:srgbClr val="00FFFF"/>
                </a:solidFill>
                <a:latin typeface="Caveat Brush"/>
                <a:ea typeface="Caveat Brush"/>
                <a:cs typeface="Caveat Brush"/>
                <a:sym typeface="Caveat Brush"/>
              </a:rPr>
              <a:t>first set of slides for practical exploration is due out on or before Sunday 16 November. </a:t>
            </a:r>
            <a:endParaRPr sz="1560">
              <a:solidFill>
                <a:srgbClr val="00FFFF"/>
              </a:solidFill>
              <a:latin typeface="Caveat Brush"/>
              <a:ea typeface="Caveat Brush"/>
              <a:cs typeface="Caveat Brush"/>
              <a:sym typeface="Caveat Brush"/>
            </a:endParaRPr>
          </a:p>
          <a:p>
            <a:pPr indent="0" lvl="0" marL="0" rtl="0" algn="l">
              <a:spcBef>
                <a:spcPts val="0"/>
              </a:spcBef>
              <a:spcAft>
                <a:spcPts val="0"/>
              </a:spcAft>
              <a:buNone/>
            </a:pPr>
            <a:br>
              <a:rPr lang="en" sz="1260">
                <a:latin typeface="Caveat Brush"/>
                <a:ea typeface="Caveat Brush"/>
                <a:cs typeface="Caveat Brush"/>
                <a:sym typeface="Caveat Brush"/>
              </a:rPr>
            </a:br>
            <a:r>
              <a:rPr lang="en" sz="1260">
                <a:latin typeface="Caveat Brush"/>
                <a:ea typeface="Caveat Brush"/>
                <a:cs typeface="Caveat Brush"/>
                <a:sym typeface="Caveat Brush"/>
              </a:rPr>
              <a:t>We expect it might be a little earlier, but don’t want to make promises we can’t keep. </a:t>
            </a:r>
            <a:endParaRPr sz="1260">
              <a:latin typeface="Caveat Brush"/>
              <a:ea typeface="Caveat Brush"/>
              <a:cs typeface="Caveat Brush"/>
              <a:sym typeface="Caveat Brush"/>
            </a:endParaRPr>
          </a:p>
          <a:p>
            <a:pPr indent="0" lvl="0" marL="0" rtl="0" algn="l">
              <a:spcBef>
                <a:spcPts val="0"/>
              </a:spcBef>
              <a:spcAft>
                <a:spcPts val="0"/>
              </a:spcAft>
              <a:buNone/>
            </a:pPr>
            <a:br>
              <a:rPr lang="en" sz="1260">
                <a:latin typeface="Caveat Brush"/>
                <a:ea typeface="Caveat Brush"/>
                <a:cs typeface="Caveat Brush"/>
                <a:sym typeface="Caveat Brush"/>
              </a:rPr>
            </a:br>
            <a:r>
              <a:rPr lang="en" sz="1260">
                <a:latin typeface="Caveat Brush"/>
                <a:ea typeface="Caveat Brush"/>
                <a:cs typeface="Caveat Brush"/>
                <a:sym typeface="Caveat Brush"/>
              </a:rPr>
              <a:t>If you would like to pre-order (especially if you need to pay via a bank transfer from school) </a:t>
            </a:r>
            <a:br>
              <a:rPr lang="en" sz="1260">
                <a:latin typeface="Caveat Brush"/>
                <a:ea typeface="Caveat Brush"/>
                <a:cs typeface="Caveat Brush"/>
                <a:sym typeface="Caveat Brush"/>
              </a:rPr>
            </a:br>
            <a:r>
              <a:rPr lang="en" sz="1260">
                <a:latin typeface="Caveat Brush"/>
                <a:ea typeface="Caveat Brush"/>
                <a:cs typeface="Caveat Brush"/>
                <a:sym typeface="Caveat Brush"/>
              </a:rPr>
              <a:t>you can do so in the shop: </a:t>
            </a:r>
            <a:r>
              <a:rPr lang="en" sz="1260" u="sng">
                <a:solidFill>
                  <a:schemeClr val="hlink"/>
                </a:solidFill>
                <a:latin typeface="Caveat Brush"/>
                <a:ea typeface="Caveat Brush"/>
                <a:cs typeface="Caveat Brush"/>
                <a:sym typeface="Caveat Brush"/>
                <a:hlinkClick r:id="rId3"/>
              </a:rPr>
              <a:t>www.the-understudy.org/shop</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Otherwise you can buy an instant download as soon as they are published.</a:t>
            </a:r>
            <a:br>
              <a:rPr lang="en" sz="1260">
                <a:latin typeface="Caveat Brush"/>
                <a:ea typeface="Caveat Brush"/>
                <a:cs typeface="Caveat Brush"/>
                <a:sym typeface="Caveat Brush"/>
              </a:rPr>
            </a:br>
            <a:br>
              <a:rPr lang="en" sz="1260">
                <a:latin typeface="Caveat Brush"/>
                <a:ea typeface="Caveat Brush"/>
                <a:cs typeface="Caveat Brush"/>
                <a:sym typeface="Caveat Brush"/>
              </a:rPr>
            </a:br>
            <a:r>
              <a:rPr lang="en" sz="1260">
                <a:latin typeface="Caveat Brush"/>
                <a:ea typeface="Caveat Brush"/>
                <a:cs typeface="Caveat Brush"/>
                <a:sym typeface="Caveat Brush"/>
              </a:rPr>
              <a:t>Kind regards,</a:t>
            </a:r>
            <a:endParaRPr sz="1260">
              <a:latin typeface="Caveat Brush"/>
              <a:ea typeface="Caveat Brush"/>
              <a:cs typeface="Caveat Brush"/>
              <a:sym typeface="Caveat Brush"/>
            </a:endParaRPr>
          </a:p>
          <a:p>
            <a:pPr indent="0" lvl="0" marL="0" rtl="0" algn="l">
              <a:spcBef>
                <a:spcPts val="0"/>
              </a:spcBef>
              <a:spcAft>
                <a:spcPts val="0"/>
              </a:spcAft>
              <a:buNone/>
            </a:pPr>
            <a:r>
              <a:rPr lang="en" sz="1260">
                <a:latin typeface="Caveat Brush"/>
                <a:ea typeface="Caveat Brush"/>
                <a:cs typeface="Caveat Brush"/>
                <a:sym typeface="Caveat Brush"/>
              </a:rPr>
              <a:t>Jane </a:t>
            </a:r>
            <a:endParaRPr sz="1260">
              <a:latin typeface="Caveat Brush"/>
              <a:ea typeface="Caveat Brush"/>
              <a:cs typeface="Caveat Brush"/>
              <a:sym typeface="Caveat Brush"/>
            </a:endParaRPr>
          </a:p>
          <a:p>
            <a:pPr indent="0" lvl="0" marL="0" rtl="0" algn="l">
              <a:spcBef>
                <a:spcPts val="0"/>
              </a:spcBef>
              <a:spcAft>
                <a:spcPts val="0"/>
              </a:spcAft>
              <a:buNone/>
            </a:pPr>
            <a:r>
              <a:t/>
            </a:r>
            <a:endParaRPr sz="1700">
              <a:latin typeface="Caveat Brush"/>
              <a:ea typeface="Caveat Brush"/>
              <a:cs typeface="Caveat Brush"/>
              <a:sym typeface="Caveat Brush"/>
            </a:endParaRPr>
          </a:p>
          <a:p>
            <a:pPr indent="0" lvl="0" marL="457200" rtl="0" algn="l">
              <a:spcBef>
                <a:spcPts val="0"/>
              </a:spcBef>
              <a:spcAft>
                <a:spcPts val="0"/>
              </a:spcAft>
              <a:buNone/>
            </a:pPr>
            <a:r>
              <a:t/>
            </a:r>
            <a:endParaRPr sz="1700">
              <a:latin typeface="Caveat Brush"/>
              <a:ea typeface="Caveat Brush"/>
              <a:cs typeface="Caveat Brush"/>
              <a:sym typeface="Caveat Brush"/>
            </a:endParaRPr>
          </a:p>
        </p:txBody>
      </p:sp>
      <p:pic>
        <p:nvPicPr>
          <p:cNvPr id="111" name="Google Shape;111;p26"/>
          <p:cNvPicPr preferRelativeResize="0"/>
          <p:nvPr/>
        </p:nvPicPr>
        <p:blipFill rotWithShape="1">
          <a:blip r:embed="rId4">
            <a:alphaModFix/>
          </a:blip>
          <a:srcRect b="31602" l="7333" r="9235" t="36332"/>
          <a:stretch/>
        </p:blipFill>
        <p:spPr>
          <a:xfrm>
            <a:off x="7636675" y="31102"/>
            <a:ext cx="1424950" cy="547600"/>
          </a:xfrm>
          <a:prstGeom prst="rect">
            <a:avLst/>
          </a:prstGeom>
          <a:noFill/>
          <a:ln>
            <a:noFill/>
          </a:ln>
        </p:spPr>
      </p:pic>
      <p:pic>
        <p:nvPicPr>
          <p:cNvPr id="112" name="Google Shape;112;p26" title="BUNDLE 1.png"/>
          <p:cNvPicPr preferRelativeResize="0"/>
          <p:nvPr/>
        </p:nvPicPr>
        <p:blipFill rotWithShape="1">
          <a:blip r:embed="rId5">
            <a:alphaModFix/>
          </a:blip>
          <a:srcRect b="0" l="33488" r="0" t="31931"/>
          <a:stretch/>
        </p:blipFill>
        <p:spPr>
          <a:xfrm>
            <a:off x="6283575" y="2216075"/>
            <a:ext cx="2860425" cy="2927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6" name="Shape 316"/>
        <p:cNvGrpSpPr/>
        <p:nvPr/>
      </p:nvGrpSpPr>
      <p:grpSpPr>
        <a:xfrm>
          <a:off x="0" y="0"/>
          <a:ext cx="0" cy="0"/>
          <a:chOff x="0" y="0"/>
          <a:chExt cx="0" cy="0"/>
        </a:xfrm>
      </p:grpSpPr>
      <p:pic>
        <p:nvPicPr>
          <p:cNvPr id="317" name="Google Shape;317;p44" title="Untitled design (1).png"/>
          <p:cNvPicPr preferRelativeResize="0"/>
          <p:nvPr/>
        </p:nvPicPr>
        <p:blipFill rotWithShape="1">
          <a:blip r:embed="rId3">
            <a:alphaModFix/>
          </a:blip>
          <a:srcRect b="0" l="0" r="51233" t="0"/>
          <a:stretch/>
        </p:blipFill>
        <p:spPr>
          <a:xfrm>
            <a:off x="0" y="-1"/>
            <a:ext cx="4459200" cy="5143503"/>
          </a:xfrm>
          <a:prstGeom prst="rect">
            <a:avLst/>
          </a:prstGeom>
          <a:noFill/>
          <a:ln>
            <a:noFill/>
          </a:ln>
        </p:spPr>
      </p:pic>
      <p:pic>
        <p:nvPicPr>
          <p:cNvPr id="318" name="Google Shape;318;p44" title="Untitled design (1).png"/>
          <p:cNvPicPr preferRelativeResize="0"/>
          <p:nvPr/>
        </p:nvPicPr>
        <p:blipFill rotWithShape="1">
          <a:blip r:embed="rId3">
            <a:alphaModFix/>
          </a:blip>
          <a:srcRect b="0" l="0" r="51233" t="0"/>
          <a:stretch/>
        </p:blipFill>
        <p:spPr>
          <a:xfrm>
            <a:off x="4684801" y="-42800"/>
            <a:ext cx="4459200" cy="5143500"/>
          </a:xfrm>
          <a:prstGeom prst="rect">
            <a:avLst/>
          </a:prstGeom>
          <a:noFill/>
          <a:ln>
            <a:noFill/>
          </a:ln>
        </p:spPr>
      </p:pic>
      <p:sp>
        <p:nvSpPr>
          <p:cNvPr id="319" name="Google Shape;319;p44"/>
          <p:cNvSpPr txBox="1"/>
          <p:nvPr/>
        </p:nvSpPr>
        <p:spPr>
          <a:xfrm rot="-591881">
            <a:off x="352598" y="834132"/>
            <a:ext cx="3300802" cy="139706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dk1"/>
                </a:solidFill>
                <a:latin typeface="Shadows Into Light"/>
                <a:ea typeface="Shadows Into Light"/>
                <a:cs typeface="Shadows Into Light"/>
                <a:sym typeface="Shadows Into Light"/>
              </a:rPr>
              <a:t>“Extraordinary to think that one’s sanity can depend on these.” </a:t>
            </a:r>
            <a:endParaRPr b="1" sz="2100">
              <a:solidFill>
                <a:schemeClr val="dk1"/>
              </a:solidFill>
              <a:latin typeface="Shadows Into Light"/>
              <a:ea typeface="Shadows Into Light"/>
              <a:cs typeface="Shadows Into Light"/>
              <a:sym typeface="Shadows Into Light"/>
            </a:endParaRPr>
          </a:p>
        </p:txBody>
      </p:sp>
      <p:sp>
        <p:nvSpPr>
          <p:cNvPr id="320" name="Google Shape;320;p44"/>
          <p:cNvSpPr txBox="1"/>
          <p:nvPr/>
        </p:nvSpPr>
        <p:spPr>
          <a:xfrm rot="-622842">
            <a:off x="5041705" y="734910"/>
            <a:ext cx="3283239" cy="144658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dk1"/>
                </a:solidFill>
                <a:latin typeface="Shadows Into Light"/>
                <a:ea typeface="Shadows Into Light"/>
                <a:cs typeface="Shadows Into Light"/>
                <a:sym typeface="Shadows Into Light"/>
              </a:rPr>
              <a:t>“Don’t you sometimes long to be out of your body and free? Free just to float?” </a:t>
            </a:r>
            <a:endParaRPr b="1" sz="2100">
              <a:solidFill>
                <a:schemeClr val="dk1"/>
              </a:solidFill>
              <a:latin typeface="Shadows Into Light"/>
              <a:ea typeface="Shadows Into Light"/>
              <a:cs typeface="Shadows Into Light"/>
              <a:sym typeface="Shadows Into Light"/>
            </a:endParaRPr>
          </a:p>
        </p:txBody>
      </p:sp>
      <p:cxnSp>
        <p:nvCxnSpPr>
          <p:cNvPr id="321" name="Google Shape;321;p44"/>
          <p:cNvCxnSpPr/>
          <p:nvPr/>
        </p:nvCxnSpPr>
        <p:spPr>
          <a:xfrm>
            <a:off x="4459200" y="15600"/>
            <a:ext cx="9900" cy="5112300"/>
          </a:xfrm>
          <a:prstGeom prst="straightConnector1">
            <a:avLst/>
          </a:prstGeom>
          <a:noFill/>
          <a:ln cap="flat" cmpd="sng" w="9525">
            <a:solidFill>
              <a:srgbClr val="9E9E9E"/>
            </a:solidFill>
            <a:prstDash val="dash"/>
            <a:round/>
            <a:headEnd len="med" w="med" type="none"/>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5" name="Shape 325"/>
        <p:cNvGrpSpPr/>
        <p:nvPr/>
      </p:nvGrpSpPr>
      <p:grpSpPr>
        <a:xfrm>
          <a:off x="0" y="0"/>
          <a:ext cx="0" cy="0"/>
          <a:chOff x="0" y="0"/>
          <a:chExt cx="0" cy="0"/>
        </a:xfrm>
      </p:grpSpPr>
      <p:sp>
        <p:nvSpPr>
          <p:cNvPr id="326" name="Google Shape;326;p45"/>
          <p:cNvSpPr txBox="1"/>
          <p:nvPr/>
        </p:nvSpPr>
        <p:spPr>
          <a:xfrm>
            <a:off x="319925" y="1505425"/>
            <a:ext cx="8439600" cy="3450300"/>
          </a:xfrm>
          <a:prstGeom prst="rect">
            <a:avLst/>
          </a:prstGeom>
          <a:noFill/>
          <a:ln cap="flat" cmpd="sng" w="28575">
            <a:solidFill>
              <a:srgbClr val="6D9EEB"/>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i="1" lang="en" sz="2400">
                <a:solidFill>
                  <a:srgbClr val="FFFFFF"/>
                </a:solidFill>
                <a:latin typeface="Calibri"/>
                <a:ea typeface="Calibri"/>
                <a:cs typeface="Calibri"/>
                <a:sym typeface="Calibri"/>
              </a:rPr>
              <a:t>This resource is a freebie from </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u="sng">
                <a:solidFill>
                  <a:schemeClr val="hlink"/>
                </a:solidFill>
                <a:latin typeface="Calibri"/>
                <a:ea typeface="Calibri"/>
                <a:cs typeface="Calibri"/>
                <a:sym typeface="Calibri"/>
                <a:hlinkClick r:id="rId3"/>
              </a:rPr>
              <a:t>www.the-understudy.org</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a:solidFill>
                  <a:srgbClr val="FFFFFF"/>
                </a:solidFill>
                <a:latin typeface="Calibri"/>
                <a:ea typeface="Calibri"/>
                <a:cs typeface="Calibri"/>
                <a:sym typeface="Calibri"/>
              </a:rPr>
              <a:t>It is designed to help you set up your scripts so that you will find working with our slides to explore this play much easier. And you will feel organised before you embark on your exploration. </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2400">
                <a:solidFill>
                  <a:srgbClr val="FFFFFF"/>
                </a:solidFill>
                <a:latin typeface="Calibri"/>
                <a:ea typeface="Calibri"/>
                <a:cs typeface="Calibri"/>
                <a:sym typeface="Calibri"/>
              </a:rPr>
              <a:t>The full set of resources are published over a series of dates as we write and publish as we go, due to the time </a:t>
            </a:r>
            <a:r>
              <a:rPr i="1" lang="en" sz="2400">
                <a:solidFill>
                  <a:srgbClr val="FFFFFF"/>
                </a:solidFill>
                <a:latin typeface="Calibri"/>
                <a:ea typeface="Calibri"/>
                <a:cs typeface="Calibri"/>
                <a:sym typeface="Calibri"/>
              </a:rPr>
              <a:t>constraints</a:t>
            </a:r>
            <a:r>
              <a:rPr i="1" lang="en" sz="2400">
                <a:solidFill>
                  <a:srgbClr val="FFFFFF"/>
                </a:solidFill>
                <a:latin typeface="Calibri"/>
                <a:ea typeface="Calibri"/>
                <a:cs typeface="Calibri"/>
                <a:sym typeface="Calibri"/>
              </a:rPr>
              <a:t> of receiving new </a:t>
            </a:r>
            <a:r>
              <a:rPr i="1" lang="en" sz="2400">
                <a:solidFill>
                  <a:srgbClr val="FFFFFF"/>
                </a:solidFill>
                <a:latin typeface="Calibri"/>
                <a:ea typeface="Calibri"/>
                <a:cs typeface="Calibri"/>
                <a:sym typeface="Calibri"/>
              </a:rPr>
              <a:t>material</a:t>
            </a:r>
            <a:r>
              <a:rPr i="1" lang="en" sz="2400">
                <a:solidFill>
                  <a:srgbClr val="FFFFFF"/>
                </a:solidFill>
                <a:latin typeface="Calibri"/>
                <a:ea typeface="Calibri"/>
                <a:cs typeface="Calibri"/>
                <a:sym typeface="Calibri"/>
              </a:rPr>
              <a:t> each September. For more details, go to:</a:t>
            </a:r>
            <a:endParaRPr i="1" sz="2400">
              <a:solidFill>
                <a:srgbClr val="FFFFFF"/>
              </a:solidFill>
              <a:latin typeface="Calibri"/>
              <a:ea typeface="Calibri"/>
              <a:cs typeface="Calibri"/>
              <a:sym typeface="Calibri"/>
            </a:endParaRPr>
          </a:p>
          <a:p>
            <a:pPr indent="0" lvl="0" marL="0" rtl="0" algn="ctr">
              <a:spcBef>
                <a:spcPts val="0"/>
              </a:spcBef>
              <a:spcAft>
                <a:spcPts val="0"/>
              </a:spcAft>
              <a:buNone/>
            </a:pPr>
            <a:r>
              <a:rPr i="1" lang="en" sz="1900" u="sng">
                <a:solidFill>
                  <a:schemeClr val="hlink"/>
                </a:solidFill>
                <a:latin typeface="Calibri"/>
                <a:ea typeface="Calibri"/>
                <a:cs typeface="Calibri"/>
                <a:sym typeface="Calibri"/>
                <a:hlinkClick r:id="rId4"/>
              </a:rPr>
              <a:t>https://www.the-understudy.org/igcsedramapre-release</a:t>
            </a:r>
            <a:endParaRPr i="1" sz="1900">
              <a:solidFill>
                <a:srgbClr val="FFFFFF"/>
              </a:solidFill>
              <a:latin typeface="Calibri"/>
              <a:ea typeface="Calibri"/>
              <a:cs typeface="Calibri"/>
              <a:sym typeface="Calibri"/>
            </a:endParaRPr>
          </a:p>
          <a:p>
            <a:pPr indent="0" lvl="0" marL="0" rtl="0" algn="ctr">
              <a:spcBef>
                <a:spcPts val="0"/>
              </a:spcBef>
              <a:spcAft>
                <a:spcPts val="0"/>
              </a:spcAft>
              <a:buNone/>
            </a:pPr>
            <a:r>
              <a:t/>
            </a:r>
            <a:endParaRPr i="1" sz="1900">
              <a:solidFill>
                <a:srgbClr val="FFFFFF"/>
              </a:solidFill>
              <a:latin typeface="Calibri"/>
              <a:ea typeface="Calibri"/>
              <a:cs typeface="Calibri"/>
              <a:sym typeface="Calibri"/>
            </a:endParaRPr>
          </a:p>
          <a:p>
            <a:pPr indent="0" lvl="0" marL="0" rtl="0" algn="l">
              <a:spcBef>
                <a:spcPts val="0"/>
              </a:spcBef>
              <a:spcAft>
                <a:spcPts val="0"/>
              </a:spcAft>
              <a:buNone/>
            </a:pPr>
            <a:r>
              <a:t/>
            </a:r>
            <a:endParaRPr sz="2400">
              <a:solidFill>
                <a:srgbClr val="FFFFFF"/>
              </a:solidFill>
              <a:latin typeface="Calibri"/>
              <a:ea typeface="Calibri"/>
              <a:cs typeface="Calibri"/>
              <a:sym typeface="Calibri"/>
            </a:endParaRPr>
          </a:p>
        </p:txBody>
      </p:sp>
      <p:pic>
        <p:nvPicPr>
          <p:cNvPr id="327" name="Google Shape;327;p45"/>
          <p:cNvPicPr preferRelativeResize="0"/>
          <p:nvPr/>
        </p:nvPicPr>
        <p:blipFill rotWithShape="1">
          <a:blip r:embed="rId5">
            <a:alphaModFix/>
          </a:blip>
          <a:srcRect b="33830" l="0" r="0" t="32768"/>
          <a:stretch/>
        </p:blipFill>
        <p:spPr>
          <a:xfrm>
            <a:off x="1662325" y="-170500"/>
            <a:ext cx="5754800" cy="1922050"/>
          </a:xfrm>
          <a:prstGeom prst="rect">
            <a:avLst/>
          </a:prstGeom>
          <a:noFill/>
          <a:ln>
            <a:noFill/>
          </a:ln>
        </p:spPr>
      </p:pic>
      <p:sp>
        <p:nvSpPr>
          <p:cNvPr id="328" name="Google Shape;328;p45"/>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329" name="Google Shape;329;p45"/>
          <p:cNvPicPr preferRelativeResize="0"/>
          <p:nvPr/>
        </p:nvPicPr>
        <p:blipFill rotWithShape="1">
          <a:blip r:embed="rId6">
            <a:alphaModFix/>
          </a:blip>
          <a:srcRect b="31602" l="7333" r="9235" t="36332"/>
          <a:stretch/>
        </p:blipFill>
        <p:spPr>
          <a:xfrm>
            <a:off x="7479975" y="4409491"/>
            <a:ext cx="1717050" cy="65987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7" title="Screenshot 2025-11-08 at 12.38.37.png"/>
          <p:cNvPicPr preferRelativeResize="0"/>
          <p:nvPr/>
        </p:nvPicPr>
        <p:blipFill>
          <a:blip r:embed="rId3">
            <a:alphaModFix/>
          </a:blip>
          <a:stretch>
            <a:fillRect/>
          </a:stretch>
        </p:blipFill>
        <p:spPr>
          <a:xfrm>
            <a:off x="0" y="0"/>
            <a:ext cx="9144002" cy="5122692"/>
          </a:xfrm>
          <a:prstGeom prst="rect">
            <a:avLst/>
          </a:prstGeom>
          <a:noFill/>
          <a:ln>
            <a:noFill/>
          </a:ln>
        </p:spPr>
      </p:pic>
      <p:sp>
        <p:nvSpPr>
          <p:cNvPr id="118" name="Google Shape;118;p27"/>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119" name="Google Shape;119;p27"/>
          <p:cNvPicPr preferRelativeResize="0"/>
          <p:nvPr/>
        </p:nvPicPr>
        <p:blipFill rotWithShape="1">
          <a:blip r:embed="rId4">
            <a:alphaModFix/>
          </a:blip>
          <a:srcRect b="31602" l="7333" r="9235" t="36332"/>
          <a:stretch/>
        </p:blipFill>
        <p:spPr>
          <a:xfrm>
            <a:off x="7479975" y="4409491"/>
            <a:ext cx="1717050" cy="659871"/>
          </a:xfrm>
          <a:prstGeom prst="rect">
            <a:avLst/>
          </a:prstGeom>
          <a:noFill/>
          <a:ln>
            <a:noFill/>
          </a:ln>
        </p:spPr>
      </p:pic>
      <p:sp>
        <p:nvSpPr>
          <p:cNvPr id="120" name="Google Shape;120;p27"/>
          <p:cNvSpPr txBox="1"/>
          <p:nvPr/>
        </p:nvSpPr>
        <p:spPr>
          <a:xfrm>
            <a:off x="308925" y="1194375"/>
            <a:ext cx="8566800" cy="2776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Calibri"/>
              <a:buAutoNum type="arabicPeriod"/>
            </a:pPr>
            <a:r>
              <a:rPr lang="en">
                <a:solidFill>
                  <a:schemeClr val="lt1"/>
                </a:solidFill>
                <a:latin typeface="Calibri"/>
                <a:ea typeface="Calibri"/>
                <a:cs typeface="Calibri"/>
                <a:sym typeface="Calibri"/>
              </a:rPr>
              <a:t>As we had so much fun with the party to introduce Three Sister, my suggestion is to start with a party again here. Set up your room like a Christmas party using whatever props / decor you have available. If starting this play in November, this will make more sense than for those of us starting January! </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AutoNum type="arabicPeriod"/>
            </a:pPr>
            <a:r>
              <a:rPr lang="en">
                <a:solidFill>
                  <a:schemeClr val="lt1"/>
                </a:solidFill>
                <a:latin typeface="Calibri"/>
                <a:ea typeface="Calibri"/>
                <a:cs typeface="Calibri"/>
                <a:sym typeface="Calibri"/>
              </a:rPr>
              <a:t>Start as teacher-in-role. Get yourself a little costume - either just an apron / pinafore or wear this over a party dress - 1970s style. Get some yellow rubber gloves and be </a:t>
            </a:r>
            <a:r>
              <a:rPr lang="en">
                <a:solidFill>
                  <a:schemeClr val="lt1"/>
                </a:solidFill>
                <a:latin typeface="Calibri"/>
                <a:ea typeface="Calibri"/>
                <a:cs typeface="Calibri"/>
                <a:sym typeface="Calibri"/>
              </a:rPr>
              <a:t>cleaning</a:t>
            </a:r>
            <a:r>
              <a:rPr lang="en">
                <a:solidFill>
                  <a:schemeClr val="lt1"/>
                </a:solidFill>
                <a:latin typeface="Calibri"/>
                <a:ea typeface="Calibri"/>
                <a:cs typeface="Calibri"/>
                <a:sym typeface="Calibri"/>
              </a:rPr>
              <a:t> and preparing the room as the students come in. When they </a:t>
            </a:r>
            <a:r>
              <a:rPr lang="en">
                <a:solidFill>
                  <a:schemeClr val="lt1"/>
                </a:solidFill>
                <a:latin typeface="Calibri"/>
                <a:ea typeface="Calibri"/>
                <a:cs typeface="Calibri"/>
                <a:sym typeface="Calibri"/>
              </a:rPr>
              <a:t>arrive</a:t>
            </a:r>
            <a:r>
              <a:rPr lang="en">
                <a:solidFill>
                  <a:schemeClr val="lt1"/>
                </a:solidFill>
                <a:latin typeface="Calibri"/>
                <a:ea typeface="Calibri"/>
                <a:cs typeface="Calibri"/>
                <a:sym typeface="Calibri"/>
              </a:rPr>
              <a:t>, quickly remove apron etc. Welcome them to your </a:t>
            </a:r>
            <a:r>
              <a:rPr lang="en">
                <a:solidFill>
                  <a:schemeClr val="lt1"/>
                </a:solidFill>
                <a:latin typeface="Calibri"/>
                <a:ea typeface="Calibri"/>
                <a:cs typeface="Calibri"/>
                <a:sym typeface="Calibri"/>
              </a:rPr>
              <a:t>party</a:t>
            </a:r>
            <a:r>
              <a:rPr lang="en">
                <a:solidFill>
                  <a:schemeClr val="lt1"/>
                </a:solidFill>
                <a:latin typeface="Calibri"/>
                <a:ea typeface="Calibri"/>
                <a:cs typeface="Calibri"/>
                <a:sym typeface="Calibri"/>
              </a:rPr>
              <a:t> and offer them hors d'oeuvres and a drink - those </a:t>
            </a:r>
            <a:r>
              <a:rPr lang="en">
                <a:solidFill>
                  <a:schemeClr val="lt1"/>
                </a:solidFill>
                <a:latin typeface="Calibri"/>
                <a:ea typeface="Calibri"/>
                <a:cs typeface="Calibri"/>
                <a:sym typeface="Calibri"/>
              </a:rPr>
              <a:t>with</a:t>
            </a:r>
            <a:r>
              <a:rPr lang="en">
                <a:solidFill>
                  <a:schemeClr val="lt1"/>
                </a:solidFill>
                <a:latin typeface="Calibri"/>
                <a:ea typeface="Calibri"/>
                <a:cs typeface="Calibri"/>
                <a:sym typeface="Calibri"/>
              </a:rPr>
              <a:t> time and money might make these real, otherwise just use empty glasses / plates (or even mime). Next slide can be used on the board. </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AutoNum type="arabicPeriod"/>
            </a:pPr>
            <a:r>
              <a:rPr lang="en">
                <a:solidFill>
                  <a:schemeClr val="lt1"/>
                </a:solidFill>
                <a:latin typeface="Calibri"/>
                <a:ea typeface="Calibri"/>
                <a:cs typeface="Calibri"/>
                <a:sym typeface="Calibri"/>
              </a:rPr>
              <a:t>Help them begin to form characters through </a:t>
            </a:r>
            <a:r>
              <a:rPr lang="en">
                <a:solidFill>
                  <a:schemeClr val="lt1"/>
                </a:solidFill>
                <a:latin typeface="Calibri"/>
                <a:ea typeface="Calibri"/>
                <a:cs typeface="Calibri"/>
                <a:sym typeface="Calibri"/>
              </a:rPr>
              <a:t>improvisation</a:t>
            </a:r>
            <a:r>
              <a:rPr lang="en">
                <a:solidFill>
                  <a:schemeClr val="lt1"/>
                </a:solidFill>
                <a:latin typeface="Calibri"/>
                <a:ea typeface="Calibri"/>
                <a:cs typeface="Calibri"/>
                <a:sym typeface="Calibri"/>
              </a:rPr>
              <a:t> by asking / offering names, jobs (for the men!) and children etc. Wish them Merry Christmas and comment that you can’t believe that it’s nearly 1973! </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AutoNum type="arabicPeriod"/>
            </a:pPr>
            <a:r>
              <a:rPr lang="en">
                <a:solidFill>
                  <a:schemeClr val="lt1"/>
                </a:solidFill>
                <a:latin typeface="Calibri"/>
                <a:ea typeface="Calibri"/>
                <a:cs typeface="Calibri"/>
                <a:sym typeface="Calibri"/>
              </a:rPr>
              <a:t>Give them the impression that they are all socially above you and you want to impress them. </a:t>
            </a:r>
            <a:endParaRPr>
              <a:solidFill>
                <a:schemeClr val="lt1"/>
              </a:solidFill>
              <a:latin typeface="Calibri"/>
              <a:ea typeface="Calibri"/>
              <a:cs typeface="Calibri"/>
              <a:sym typeface="Calibri"/>
            </a:endParaRPr>
          </a:p>
          <a:p>
            <a:pPr indent="-317500" lvl="0" marL="457200" rtl="0" algn="l">
              <a:spcBef>
                <a:spcPts val="0"/>
              </a:spcBef>
              <a:spcAft>
                <a:spcPts val="0"/>
              </a:spcAft>
              <a:buClr>
                <a:schemeClr val="lt1"/>
              </a:buClr>
              <a:buSzPts val="1400"/>
              <a:buFont typeface="Calibri"/>
              <a:buAutoNum type="arabicPeriod"/>
            </a:pPr>
            <a:r>
              <a:rPr lang="en">
                <a:solidFill>
                  <a:schemeClr val="lt1"/>
                </a:solidFill>
                <a:latin typeface="Calibri"/>
                <a:ea typeface="Calibri"/>
                <a:cs typeface="Calibri"/>
                <a:sym typeface="Calibri"/>
              </a:rPr>
              <a:t>Offer them each a quote (printouts at end of slide show). </a:t>
            </a:r>
            <a:endParaRPr>
              <a:solidFill>
                <a:schemeClr val="lt1"/>
              </a:solidFill>
              <a:latin typeface="Calibri"/>
              <a:ea typeface="Calibri"/>
              <a:cs typeface="Calibri"/>
              <a:sym typeface="Calibri"/>
            </a:endParaRPr>
          </a:p>
        </p:txBody>
      </p:sp>
      <p:sp>
        <p:nvSpPr>
          <p:cNvPr id="121" name="Google Shape;121;p27"/>
          <p:cNvSpPr txBox="1"/>
          <p:nvPr/>
        </p:nvSpPr>
        <p:spPr>
          <a:xfrm>
            <a:off x="6334425" y="120250"/>
            <a:ext cx="2471400" cy="100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Shadows Into Light"/>
                <a:ea typeface="Shadows Into Light"/>
                <a:cs typeface="Shadows Into Light"/>
                <a:sym typeface="Shadows Into Light"/>
                <a:hlinkClick r:id="rId5"/>
              </a:rPr>
              <a:t>Happy Xmas (War Is Over) (Ultimate Mix)</a:t>
            </a:r>
            <a:endParaRPr sz="1800">
              <a:solidFill>
                <a:schemeClr val="lt1"/>
              </a:solidFill>
              <a:latin typeface="Shadows Into Light"/>
              <a:ea typeface="Shadows Into Light"/>
              <a:cs typeface="Shadows Into Light"/>
              <a:sym typeface="Shadows Into Light"/>
            </a:endParaRPr>
          </a:p>
          <a:p>
            <a:pPr indent="0" lvl="0" marL="0" rtl="0" algn="l">
              <a:spcBef>
                <a:spcPts val="0"/>
              </a:spcBef>
              <a:spcAft>
                <a:spcPts val="0"/>
              </a:spcAft>
              <a:buNone/>
            </a:pPr>
            <a:r>
              <a:t/>
            </a:r>
            <a:endParaRPr sz="1800">
              <a:solidFill>
                <a:schemeClr val="lt1"/>
              </a:solidFill>
              <a:latin typeface="Shadows Into Light"/>
              <a:ea typeface="Shadows Into Light"/>
              <a:cs typeface="Shadows Into Light"/>
              <a:sym typeface="Shadows Into Light"/>
            </a:endParaRPr>
          </a:p>
        </p:txBody>
      </p:sp>
      <p:sp>
        <p:nvSpPr>
          <p:cNvPr id="122" name="Google Shape;122;p27"/>
          <p:cNvSpPr txBox="1"/>
          <p:nvPr/>
        </p:nvSpPr>
        <p:spPr>
          <a:xfrm>
            <a:off x="230350" y="181400"/>
            <a:ext cx="2899200" cy="101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Shadows Into Light"/>
                <a:ea typeface="Shadows Into Light"/>
                <a:cs typeface="Shadows Into Light"/>
                <a:sym typeface="Shadows Into Light"/>
                <a:hlinkClick r:id="rId6"/>
              </a:rPr>
              <a:t>A Christmas Medley</a:t>
            </a:r>
            <a:endParaRPr sz="1800">
              <a:solidFill>
                <a:schemeClr val="lt1"/>
              </a:solidFill>
              <a:latin typeface="Shadows Into Light"/>
              <a:ea typeface="Shadows Into Light"/>
              <a:cs typeface="Shadows Into Light"/>
              <a:sym typeface="Shadows Into Light"/>
            </a:endParaRPr>
          </a:p>
          <a:p>
            <a:pPr indent="0" lvl="0" marL="0" rtl="0" algn="l">
              <a:spcBef>
                <a:spcPts val="0"/>
              </a:spcBef>
              <a:spcAft>
                <a:spcPts val="0"/>
              </a:spcAft>
              <a:buNone/>
            </a:pPr>
            <a:r>
              <a:t/>
            </a:r>
            <a:endParaRPr sz="1800">
              <a:solidFill>
                <a:schemeClr val="lt1"/>
              </a:solidFill>
              <a:latin typeface="Shadows Into Light"/>
              <a:ea typeface="Shadows Into Light"/>
              <a:cs typeface="Shadows Into Light"/>
              <a:sym typeface="Shadows Into Light"/>
            </a:endParaRPr>
          </a:p>
        </p:txBody>
      </p:sp>
      <p:pic>
        <p:nvPicPr>
          <p:cNvPr id="123" name="Google Shape;123;p27" title="BUNDLE 1 (1).png"/>
          <p:cNvPicPr preferRelativeResize="0"/>
          <p:nvPr/>
        </p:nvPicPr>
        <p:blipFill rotWithShape="1">
          <a:blip r:embed="rId7">
            <a:alphaModFix/>
          </a:blip>
          <a:srcRect b="54145" l="27797" r="0" t="0"/>
          <a:stretch/>
        </p:blipFill>
        <p:spPr>
          <a:xfrm>
            <a:off x="0" y="3869900"/>
            <a:ext cx="2005350" cy="1273600"/>
          </a:xfrm>
          <a:prstGeom prst="rect">
            <a:avLst/>
          </a:prstGeom>
          <a:noFill/>
          <a:ln>
            <a:noFill/>
          </a:ln>
        </p:spPr>
      </p:pic>
      <p:pic>
        <p:nvPicPr>
          <p:cNvPr id="124" name="Google Shape;124;p27" title="Untitled design (2).png"/>
          <p:cNvPicPr preferRelativeResize="0"/>
          <p:nvPr/>
        </p:nvPicPr>
        <p:blipFill rotWithShape="1">
          <a:blip r:embed="rId8">
            <a:alphaModFix/>
          </a:blip>
          <a:srcRect b="0" l="0" r="51059" t="0"/>
          <a:stretch/>
        </p:blipFill>
        <p:spPr>
          <a:xfrm>
            <a:off x="8037275" y="3257125"/>
            <a:ext cx="1055827" cy="1213499"/>
          </a:xfrm>
          <a:prstGeom prst="rect">
            <a:avLst/>
          </a:prstGeom>
          <a:noFill/>
          <a:ln>
            <a:noFill/>
          </a:ln>
        </p:spPr>
      </p:pic>
      <p:sp>
        <p:nvSpPr>
          <p:cNvPr id="125" name="Google Shape;125;p27"/>
          <p:cNvSpPr txBox="1"/>
          <p:nvPr/>
        </p:nvSpPr>
        <p:spPr>
          <a:xfrm>
            <a:off x="1636300" y="3884000"/>
            <a:ext cx="5964300" cy="12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Calibri"/>
                <a:ea typeface="Calibri"/>
                <a:cs typeface="Calibri"/>
                <a:sym typeface="Calibri"/>
              </a:rPr>
              <a:t>6. They can work in small groups to create a scene at this party and they must find a way to incorporate their quotes into their scene. They can enjoy playing for comedy this time - but must stick to being 30-something adults in the 1970s.</a:t>
            </a:r>
            <a:endParaRPr>
              <a:solidFill>
                <a:schemeClr val="lt1"/>
              </a:solidFill>
              <a:latin typeface="Calibri"/>
              <a:ea typeface="Calibri"/>
              <a:cs typeface="Calibri"/>
              <a:sym typeface="Calibri"/>
            </a:endParaRPr>
          </a:p>
          <a:p>
            <a:pPr indent="0" lvl="0" marL="0" rtl="0" algn="l">
              <a:spcBef>
                <a:spcPts val="0"/>
              </a:spcBef>
              <a:spcAft>
                <a:spcPts val="0"/>
              </a:spcAft>
              <a:buNone/>
            </a:pPr>
            <a:r>
              <a:rPr lang="en">
                <a:solidFill>
                  <a:schemeClr val="lt1"/>
                </a:solidFill>
                <a:latin typeface="Calibri"/>
                <a:ea typeface="Calibri"/>
                <a:cs typeface="Calibri"/>
                <a:sym typeface="Calibri"/>
              </a:rPr>
              <a:t>7. Reflect: what kind of </a:t>
            </a:r>
            <a:r>
              <a:rPr lang="en">
                <a:solidFill>
                  <a:schemeClr val="lt1"/>
                </a:solidFill>
                <a:latin typeface="Calibri"/>
                <a:ea typeface="Calibri"/>
                <a:cs typeface="Calibri"/>
                <a:sym typeface="Calibri"/>
              </a:rPr>
              <a:t>themes and ideas were emerging? What are you curious about? What sense do we get of the world of the play?</a:t>
            </a:r>
            <a:r>
              <a:rPr lang="en">
                <a:solidFill>
                  <a:schemeClr val="lt1"/>
                </a:solidFill>
                <a:latin typeface="Calibri"/>
                <a:ea typeface="Calibri"/>
                <a:cs typeface="Calibri"/>
                <a:sym typeface="Calibri"/>
              </a:rPr>
              <a:t> </a:t>
            </a:r>
            <a:endParaRPr>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8" title="Merry Christmas.pn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9"/>
          <p:cNvSpPr txBox="1"/>
          <p:nvPr/>
        </p:nvSpPr>
        <p:spPr>
          <a:xfrm>
            <a:off x="1077400" y="1194375"/>
            <a:ext cx="7466400" cy="27768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chemeClr val="lt1"/>
              </a:buClr>
              <a:buSzPts val="2600"/>
              <a:buFont typeface="Chelsea Market"/>
              <a:buChar char="●"/>
            </a:pPr>
            <a:r>
              <a:rPr lang="en" sz="2600">
                <a:solidFill>
                  <a:schemeClr val="lt1"/>
                </a:solidFill>
                <a:latin typeface="Chelsea Market"/>
                <a:ea typeface="Chelsea Market"/>
                <a:cs typeface="Chelsea Market"/>
                <a:sym typeface="Chelsea Market"/>
              </a:rPr>
              <a:t>Work in groups of 3-5. </a:t>
            </a:r>
            <a:endParaRPr sz="2600">
              <a:solidFill>
                <a:schemeClr val="lt1"/>
              </a:solidFill>
              <a:latin typeface="Chelsea Market"/>
              <a:ea typeface="Chelsea Market"/>
              <a:cs typeface="Chelsea Market"/>
              <a:sym typeface="Chelsea Market"/>
            </a:endParaRPr>
          </a:p>
          <a:p>
            <a:pPr indent="-393700" lvl="0" marL="457200" rtl="0" algn="l">
              <a:spcBef>
                <a:spcPts val="0"/>
              </a:spcBef>
              <a:spcAft>
                <a:spcPts val="0"/>
              </a:spcAft>
              <a:buClr>
                <a:schemeClr val="lt1"/>
              </a:buClr>
              <a:buSzPts val="2600"/>
              <a:buFont typeface="Chelsea Market"/>
              <a:buChar char="●"/>
            </a:pPr>
            <a:r>
              <a:rPr lang="en" sz="2600">
                <a:solidFill>
                  <a:schemeClr val="lt1"/>
                </a:solidFill>
                <a:latin typeface="Chelsea Market"/>
                <a:ea typeface="Chelsea Market"/>
                <a:cs typeface="Chelsea Market"/>
                <a:sym typeface="Chelsea Market"/>
              </a:rPr>
              <a:t>Create a scene in which you use </a:t>
            </a:r>
            <a:r>
              <a:rPr lang="en" sz="2600" u="sng">
                <a:solidFill>
                  <a:schemeClr val="lt1"/>
                </a:solidFill>
                <a:latin typeface="Chelsea Market"/>
                <a:ea typeface="Chelsea Market"/>
                <a:cs typeface="Chelsea Market"/>
                <a:sym typeface="Chelsea Market"/>
              </a:rPr>
              <a:t>all</a:t>
            </a:r>
            <a:r>
              <a:rPr lang="en" sz="2600">
                <a:solidFill>
                  <a:schemeClr val="lt1"/>
                </a:solidFill>
                <a:latin typeface="Chelsea Market"/>
                <a:ea typeface="Chelsea Market"/>
                <a:cs typeface="Chelsea Market"/>
                <a:sym typeface="Chelsea Market"/>
              </a:rPr>
              <a:t> of your quotes.</a:t>
            </a:r>
            <a:endParaRPr sz="2600">
              <a:solidFill>
                <a:schemeClr val="lt1"/>
              </a:solidFill>
              <a:latin typeface="Chelsea Market"/>
              <a:ea typeface="Chelsea Market"/>
              <a:cs typeface="Chelsea Market"/>
              <a:sym typeface="Chelsea Market"/>
            </a:endParaRPr>
          </a:p>
          <a:p>
            <a:pPr indent="-393700" lvl="0" marL="457200" rtl="0" algn="l">
              <a:spcBef>
                <a:spcPts val="0"/>
              </a:spcBef>
              <a:spcAft>
                <a:spcPts val="0"/>
              </a:spcAft>
              <a:buClr>
                <a:schemeClr val="lt1"/>
              </a:buClr>
              <a:buSzPts val="2600"/>
              <a:buFont typeface="Chelsea Market"/>
              <a:buChar char="●"/>
            </a:pPr>
            <a:r>
              <a:rPr lang="en" sz="2600">
                <a:solidFill>
                  <a:schemeClr val="lt1"/>
                </a:solidFill>
                <a:latin typeface="Chelsea Market"/>
                <a:ea typeface="Chelsea Market"/>
                <a:cs typeface="Chelsea Market"/>
                <a:sym typeface="Chelsea Market"/>
              </a:rPr>
              <a:t>Your scene must be set at a Christmas Party in one of your homes in 1972. </a:t>
            </a:r>
            <a:endParaRPr sz="2600">
              <a:solidFill>
                <a:schemeClr val="lt1"/>
              </a:solidFill>
              <a:latin typeface="Chelsea Market"/>
              <a:ea typeface="Chelsea Market"/>
              <a:cs typeface="Chelsea Market"/>
              <a:sym typeface="Chelsea Market"/>
            </a:endParaRPr>
          </a:p>
          <a:p>
            <a:pPr indent="-393700" lvl="0" marL="457200" rtl="0" algn="l">
              <a:spcBef>
                <a:spcPts val="0"/>
              </a:spcBef>
              <a:spcAft>
                <a:spcPts val="0"/>
              </a:spcAft>
              <a:buClr>
                <a:schemeClr val="lt1"/>
              </a:buClr>
              <a:buSzPts val="2600"/>
              <a:buFont typeface="Chelsea Market"/>
              <a:buChar char="●"/>
            </a:pPr>
            <a:r>
              <a:rPr lang="en" sz="2600">
                <a:solidFill>
                  <a:schemeClr val="lt1"/>
                </a:solidFill>
                <a:latin typeface="Chelsea Market"/>
                <a:ea typeface="Chelsea Market"/>
                <a:cs typeface="Chelsea Market"/>
                <a:sym typeface="Chelsea Market"/>
              </a:rPr>
              <a:t>You must all be middle class adults in your 30s. Some of you may be trying to impress others. You may play for comedy. </a:t>
            </a:r>
            <a:endParaRPr sz="2600">
              <a:solidFill>
                <a:schemeClr val="lt1"/>
              </a:solidFill>
              <a:latin typeface="Chelsea Market"/>
              <a:ea typeface="Chelsea Market"/>
              <a:cs typeface="Chelsea Market"/>
              <a:sym typeface="Chelsea Market"/>
            </a:endParaRPr>
          </a:p>
        </p:txBody>
      </p:sp>
      <p:pic>
        <p:nvPicPr>
          <p:cNvPr id="136" name="Google Shape;136;p29" title="BUNDLE 1 (1).png"/>
          <p:cNvPicPr preferRelativeResize="0"/>
          <p:nvPr/>
        </p:nvPicPr>
        <p:blipFill rotWithShape="1">
          <a:blip r:embed="rId3">
            <a:alphaModFix/>
          </a:blip>
          <a:srcRect b="54145" l="27797" r="0" t="0"/>
          <a:stretch/>
        </p:blipFill>
        <p:spPr>
          <a:xfrm>
            <a:off x="0" y="3869900"/>
            <a:ext cx="2005350" cy="1273600"/>
          </a:xfrm>
          <a:prstGeom prst="rect">
            <a:avLst/>
          </a:prstGeom>
          <a:noFill/>
          <a:ln>
            <a:noFill/>
          </a:ln>
        </p:spPr>
      </p:pic>
      <p:pic>
        <p:nvPicPr>
          <p:cNvPr id="137" name="Google Shape;137;p29" title="Untitled design (2).png"/>
          <p:cNvPicPr preferRelativeResize="0"/>
          <p:nvPr/>
        </p:nvPicPr>
        <p:blipFill rotWithShape="1">
          <a:blip r:embed="rId4">
            <a:alphaModFix/>
          </a:blip>
          <a:srcRect b="0" l="0" r="51059" t="0"/>
          <a:stretch/>
        </p:blipFill>
        <p:spPr>
          <a:xfrm rot="2072959">
            <a:off x="7434725" y="61127"/>
            <a:ext cx="1693302" cy="1946176"/>
          </a:xfrm>
          <a:prstGeom prst="rect">
            <a:avLst/>
          </a:prstGeom>
          <a:noFill/>
          <a:ln>
            <a:noFill/>
          </a:ln>
        </p:spPr>
      </p:pic>
      <p:pic>
        <p:nvPicPr>
          <p:cNvPr id="138" name="Google Shape;138;p29" title="BUNDLE 1 (2).png"/>
          <p:cNvPicPr preferRelativeResize="0"/>
          <p:nvPr/>
        </p:nvPicPr>
        <p:blipFill>
          <a:blip r:embed="rId5">
            <a:alphaModFix/>
          </a:blip>
          <a:stretch>
            <a:fillRect/>
          </a:stretch>
        </p:blipFill>
        <p:spPr>
          <a:xfrm>
            <a:off x="0" y="0"/>
            <a:ext cx="2563225" cy="2563225"/>
          </a:xfrm>
          <a:prstGeom prst="rect">
            <a:avLst/>
          </a:prstGeom>
          <a:noFill/>
          <a:ln>
            <a:noFill/>
          </a:ln>
        </p:spPr>
      </p:pic>
      <p:sp>
        <p:nvSpPr>
          <p:cNvPr id="139" name="Google Shape;139;p29"/>
          <p:cNvSpPr txBox="1"/>
          <p:nvPr/>
        </p:nvSpPr>
        <p:spPr>
          <a:xfrm>
            <a:off x="1793475" y="130025"/>
            <a:ext cx="5379300" cy="8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Chelsea Market"/>
                <a:ea typeface="Chelsea Market"/>
                <a:cs typeface="Chelsea Market"/>
                <a:sym typeface="Chelsea Market"/>
              </a:rPr>
              <a:t>CREATE A SCENE</a:t>
            </a:r>
            <a:endParaRPr b="1" sz="4800">
              <a:solidFill>
                <a:schemeClr val="lt1"/>
              </a:solidFill>
              <a:latin typeface="Chelsea Market"/>
              <a:ea typeface="Chelsea Market"/>
              <a:cs typeface="Chelsea Market"/>
              <a:sym typeface="Chelsea Marke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30" title="BUNDLE 1 (1).png"/>
          <p:cNvPicPr preferRelativeResize="0"/>
          <p:nvPr/>
        </p:nvPicPr>
        <p:blipFill rotWithShape="1">
          <a:blip r:embed="rId3">
            <a:alphaModFix/>
          </a:blip>
          <a:srcRect b="54145" l="27797" r="0" t="0"/>
          <a:stretch/>
        </p:blipFill>
        <p:spPr>
          <a:xfrm>
            <a:off x="0" y="3869900"/>
            <a:ext cx="2005350" cy="1273600"/>
          </a:xfrm>
          <a:prstGeom prst="rect">
            <a:avLst/>
          </a:prstGeom>
          <a:noFill/>
          <a:ln>
            <a:noFill/>
          </a:ln>
        </p:spPr>
      </p:pic>
      <p:pic>
        <p:nvPicPr>
          <p:cNvPr id="145" name="Google Shape;145;p30" title="Untitled design (2).png"/>
          <p:cNvPicPr preferRelativeResize="0"/>
          <p:nvPr/>
        </p:nvPicPr>
        <p:blipFill rotWithShape="1">
          <a:blip r:embed="rId4">
            <a:alphaModFix/>
          </a:blip>
          <a:srcRect b="0" l="0" r="51059" t="0"/>
          <a:stretch/>
        </p:blipFill>
        <p:spPr>
          <a:xfrm rot="2072959">
            <a:off x="7434725" y="61127"/>
            <a:ext cx="1693302" cy="1946176"/>
          </a:xfrm>
          <a:prstGeom prst="rect">
            <a:avLst/>
          </a:prstGeom>
          <a:noFill/>
          <a:ln>
            <a:noFill/>
          </a:ln>
        </p:spPr>
      </p:pic>
      <p:pic>
        <p:nvPicPr>
          <p:cNvPr id="146" name="Google Shape;146;p30" title="BUNDLE 1 (2).png"/>
          <p:cNvPicPr preferRelativeResize="0"/>
          <p:nvPr/>
        </p:nvPicPr>
        <p:blipFill>
          <a:blip r:embed="rId5">
            <a:alphaModFix/>
          </a:blip>
          <a:stretch>
            <a:fillRect/>
          </a:stretch>
        </p:blipFill>
        <p:spPr>
          <a:xfrm>
            <a:off x="0" y="0"/>
            <a:ext cx="2563225" cy="2563225"/>
          </a:xfrm>
          <a:prstGeom prst="rect">
            <a:avLst/>
          </a:prstGeom>
          <a:noFill/>
          <a:ln>
            <a:noFill/>
          </a:ln>
        </p:spPr>
      </p:pic>
      <p:sp>
        <p:nvSpPr>
          <p:cNvPr id="147" name="Google Shape;147;p30"/>
          <p:cNvSpPr txBox="1"/>
          <p:nvPr/>
        </p:nvSpPr>
        <p:spPr>
          <a:xfrm>
            <a:off x="1793475" y="130025"/>
            <a:ext cx="5641200" cy="8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0000"/>
                </a:solidFill>
                <a:latin typeface="Chelsea Market"/>
                <a:ea typeface="Chelsea Market"/>
                <a:cs typeface="Chelsea Market"/>
                <a:sym typeface="Chelsea Market"/>
              </a:rPr>
              <a:t>SHARE &amp; REFLECT</a:t>
            </a:r>
            <a:endParaRPr b="1" sz="4800">
              <a:solidFill>
                <a:srgbClr val="CC0000"/>
              </a:solidFill>
              <a:latin typeface="Chelsea Market"/>
              <a:ea typeface="Chelsea Market"/>
              <a:cs typeface="Chelsea Market"/>
              <a:sym typeface="Chelsea Market"/>
            </a:endParaRPr>
          </a:p>
        </p:txBody>
      </p:sp>
      <p:pic>
        <p:nvPicPr>
          <p:cNvPr id="148" name="Google Shape;148;p30" title="BUNDLE 1 (2).png"/>
          <p:cNvPicPr preferRelativeResize="0"/>
          <p:nvPr/>
        </p:nvPicPr>
        <p:blipFill>
          <a:blip r:embed="rId5">
            <a:alphaModFix/>
          </a:blip>
          <a:stretch>
            <a:fillRect/>
          </a:stretch>
        </p:blipFill>
        <p:spPr>
          <a:xfrm>
            <a:off x="0" y="0"/>
            <a:ext cx="2563225" cy="2563225"/>
          </a:xfrm>
          <a:prstGeom prst="rect">
            <a:avLst/>
          </a:prstGeom>
          <a:noFill/>
          <a:ln>
            <a:noFill/>
          </a:ln>
        </p:spPr>
      </p:pic>
      <p:pic>
        <p:nvPicPr>
          <p:cNvPr id="149" name="Google Shape;149;p30" title="BUNDLE 1 (3).png"/>
          <p:cNvPicPr preferRelativeResize="0"/>
          <p:nvPr/>
        </p:nvPicPr>
        <p:blipFill rotWithShape="1">
          <a:blip r:embed="rId6">
            <a:alphaModFix/>
          </a:blip>
          <a:srcRect b="24230" l="0" r="0" t="0"/>
          <a:stretch/>
        </p:blipFill>
        <p:spPr>
          <a:xfrm flipH="1">
            <a:off x="2875675" y="640525"/>
            <a:ext cx="3844075" cy="2912650"/>
          </a:xfrm>
          <a:prstGeom prst="rect">
            <a:avLst/>
          </a:prstGeom>
          <a:noFill/>
          <a:ln>
            <a:noFill/>
          </a:ln>
        </p:spPr>
      </p:pic>
      <p:sp>
        <p:nvSpPr>
          <p:cNvPr id="150" name="Google Shape;150;p30"/>
          <p:cNvSpPr txBox="1"/>
          <p:nvPr/>
        </p:nvSpPr>
        <p:spPr>
          <a:xfrm>
            <a:off x="3173075" y="1282700"/>
            <a:ext cx="3073800" cy="140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chemeClr val="dk1"/>
                </a:solidFill>
                <a:latin typeface="Chelsea Market"/>
                <a:ea typeface="Chelsea Market"/>
                <a:cs typeface="Chelsea Market"/>
                <a:sym typeface="Chelsea Market"/>
              </a:rPr>
              <a:t>What kind of themes and ideas are emerging?</a:t>
            </a:r>
            <a:endParaRPr sz="2500">
              <a:solidFill>
                <a:schemeClr val="dk1"/>
              </a:solidFill>
              <a:latin typeface="Chelsea Market"/>
              <a:ea typeface="Chelsea Market"/>
              <a:cs typeface="Chelsea Market"/>
              <a:sym typeface="Chelsea Market"/>
            </a:endParaRPr>
          </a:p>
        </p:txBody>
      </p:sp>
      <p:pic>
        <p:nvPicPr>
          <p:cNvPr id="151" name="Google Shape;151;p30" title="BUNDLE 1 (3).png"/>
          <p:cNvPicPr preferRelativeResize="0"/>
          <p:nvPr/>
        </p:nvPicPr>
        <p:blipFill rotWithShape="1">
          <a:blip r:embed="rId6">
            <a:alphaModFix/>
          </a:blip>
          <a:srcRect b="24230" l="0" r="0" t="0"/>
          <a:stretch/>
        </p:blipFill>
        <p:spPr>
          <a:xfrm flipH="1">
            <a:off x="535975" y="2315825"/>
            <a:ext cx="3014900" cy="2284375"/>
          </a:xfrm>
          <a:prstGeom prst="rect">
            <a:avLst/>
          </a:prstGeom>
          <a:noFill/>
          <a:ln>
            <a:noFill/>
          </a:ln>
        </p:spPr>
      </p:pic>
      <p:sp>
        <p:nvSpPr>
          <p:cNvPr id="152" name="Google Shape;152;p30"/>
          <p:cNvSpPr txBox="1"/>
          <p:nvPr/>
        </p:nvSpPr>
        <p:spPr>
          <a:xfrm>
            <a:off x="800975" y="2754963"/>
            <a:ext cx="2372100" cy="140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chemeClr val="dk1"/>
                </a:solidFill>
                <a:latin typeface="Chelsea Market"/>
                <a:ea typeface="Chelsea Market"/>
                <a:cs typeface="Chelsea Market"/>
                <a:sym typeface="Chelsea Market"/>
              </a:rPr>
              <a:t>What are you curious about?</a:t>
            </a:r>
            <a:endParaRPr sz="2500">
              <a:solidFill>
                <a:schemeClr val="dk1"/>
              </a:solidFill>
              <a:latin typeface="Chelsea Market"/>
              <a:ea typeface="Chelsea Market"/>
              <a:cs typeface="Chelsea Market"/>
              <a:sym typeface="Chelsea Market"/>
            </a:endParaRPr>
          </a:p>
        </p:txBody>
      </p:sp>
      <p:pic>
        <p:nvPicPr>
          <p:cNvPr id="153" name="Google Shape;153;p30" title="BUNDLE 1 (3).png"/>
          <p:cNvPicPr preferRelativeResize="0"/>
          <p:nvPr/>
        </p:nvPicPr>
        <p:blipFill rotWithShape="1">
          <a:blip r:embed="rId6">
            <a:alphaModFix/>
          </a:blip>
          <a:srcRect b="24230" l="0" r="0" t="0"/>
          <a:stretch/>
        </p:blipFill>
        <p:spPr>
          <a:xfrm flipH="1">
            <a:off x="5741458" y="2176400"/>
            <a:ext cx="3382943" cy="2563225"/>
          </a:xfrm>
          <a:prstGeom prst="rect">
            <a:avLst/>
          </a:prstGeom>
          <a:noFill/>
          <a:ln>
            <a:noFill/>
          </a:ln>
        </p:spPr>
      </p:pic>
      <p:sp>
        <p:nvSpPr>
          <p:cNvPr id="154" name="Google Shape;154;p30"/>
          <p:cNvSpPr txBox="1"/>
          <p:nvPr/>
        </p:nvSpPr>
        <p:spPr>
          <a:xfrm>
            <a:off x="5950200" y="2563225"/>
            <a:ext cx="2855700" cy="159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Chelsea Market"/>
                <a:ea typeface="Chelsea Market"/>
                <a:cs typeface="Chelsea Market"/>
                <a:sym typeface="Chelsea Market"/>
              </a:rPr>
              <a:t>What </a:t>
            </a:r>
            <a:endParaRPr sz="2400">
              <a:solidFill>
                <a:schemeClr val="dk1"/>
              </a:solidFill>
              <a:latin typeface="Chelsea Market"/>
              <a:ea typeface="Chelsea Market"/>
              <a:cs typeface="Chelsea Market"/>
              <a:sym typeface="Chelsea Market"/>
            </a:endParaRPr>
          </a:p>
          <a:p>
            <a:pPr indent="0" lvl="0" marL="0" rtl="0" algn="ctr">
              <a:spcBef>
                <a:spcPts val="0"/>
              </a:spcBef>
              <a:spcAft>
                <a:spcPts val="0"/>
              </a:spcAft>
              <a:buNone/>
            </a:pPr>
            <a:r>
              <a:rPr lang="en" sz="2400">
                <a:solidFill>
                  <a:schemeClr val="dk1"/>
                </a:solidFill>
                <a:latin typeface="Chelsea Market"/>
                <a:ea typeface="Chelsea Market"/>
                <a:cs typeface="Chelsea Market"/>
                <a:sym typeface="Chelsea Market"/>
              </a:rPr>
              <a:t>sense do we get of the world of the play?</a:t>
            </a:r>
            <a:endParaRPr sz="2400">
              <a:solidFill>
                <a:schemeClr val="dk1"/>
              </a:solidFill>
              <a:latin typeface="Chelsea Market"/>
              <a:ea typeface="Chelsea Market"/>
              <a:cs typeface="Chelsea Market"/>
              <a:sym typeface="Chelsea Market"/>
            </a:endParaRPr>
          </a:p>
        </p:txBody>
      </p:sp>
      <p:pic>
        <p:nvPicPr>
          <p:cNvPr id="155" name="Google Shape;155;p30" title="Merry Christmas (1).png"/>
          <p:cNvPicPr preferRelativeResize="0"/>
          <p:nvPr/>
        </p:nvPicPr>
        <p:blipFill>
          <a:blip r:embed="rId7">
            <a:alphaModFix/>
          </a:blip>
          <a:stretch>
            <a:fillRect/>
          </a:stretch>
        </p:blipFill>
        <p:spPr>
          <a:xfrm>
            <a:off x="2854888" y="3503350"/>
            <a:ext cx="3567475" cy="20066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9" name="Shape 159"/>
        <p:cNvGrpSpPr/>
        <p:nvPr/>
      </p:nvGrpSpPr>
      <p:grpSpPr>
        <a:xfrm>
          <a:off x="0" y="0"/>
          <a:ext cx="0" cy="0"/>
          <a:chOff x="0" y="0"/>
          <a:chExt cx="0" cy="0"/>
        </a:xfrm>
      </p:grpSpPr>
      <p:pic>
        <p:nvPicPr>
          <p:cNvPr id="160" name="Google Shape;160;p31"/>
          <p:cNvPicPr preferRelativeResize="0"/>
          <p:nvPr/>
        </p:nvPicPr>
        <p:blipFill>
          <a:blip r:embed="rId3">
            <a:alphaModFix/>
          </a:blip>
          <a:stretch>
            <a:fillRect/>
          </a:stretch>
        </p:blipFill>
        <p:spPr>
          <a:xfrm rot="-822187">
            <a:off x="-58179" y="183292"/>
            <a:ext cx="2770208" cy="2770190"/>
          </a:xfrm>
          <a:prstGeom prst="rect">
            <a:avLst/>
          </a:prstGeom>
          <a:noFill/>
          <a:ln>
            <a:noFill/>
          </a:ln>
        </p:spPr>
      </p:pic>
      <p:pic>
        <p:nvPicPr>
          <p:cNvPr id="161" name="Google Shape;161;p31"/>
          <p:cNvPicPr preferRelativeResize="0"/>
          <p:nvPr/>
        </p:nvPicPr>
        <p:blipFill>
          <a:blip r:embed="rId4">
            <a:alphaModFix/>
          </a:blip>
          <a:stretch>
            <a:fillRect/>
          </a:stretch>
        </p:blipFill>
        <p:spPr>
          <a:xfrm rot="582897">
            <a:off x="6291879" y="105142"/>
            <a:ext cx="3183867" cy="3183867"/>
          </a:xfrm>
          <a:prstGeom prst="rect">
            <a:avLst/>
          </a:prstGeom>
          <a:noFill/>
          <a:ln>
            <a:noFill/>
          </a:ln>
        </p:spPr>
      </p:pic>
      <p:pic>
        <p:nvPicPr>
          <p:cNvPr id="162" name="Google Shape;162;p31"/>
          <p:cNvPicPr preferRelativeResize="0"/>
          <p:nvPr/>
        </p:nvPicPr>
        <p:blipFill rotWithShape="1">
          <a:blip r:embed="rId5">
            <a:alphaModFix/>
          </a:blip>
          <a:srcRect b="8361" l="50937" r="0" t="73248"/>
          <a:stretch/>
        </p:blipFill>
        <p:spPr>
          <a:xfrm>
            <a:off x="3449563" y="4302075"/>
            <a:ext cx="2244875" cy="841425"/>
          </a:xfrm>
          <a:prstGeom prst="rect">
            <a:avLst/>
          </a:prstGeom>
          <a:noFill/>
          <a:ln>
            <a:noFill/>
          </a:ln>
        </p:spPr>
      </p:pic>
      <p:pic>
        <p:nvPicPr>
          <p:cNvPr id="163" name="Google Shape;163;p31"/>
          <p:cNvPicPr preferRelativeResize="0"/>
          <p:nvPr/>
        </p:nvPicPr>
        <p:blipFill rotWithShape="1">
          <a:blip r:embed="rId5">
            <a:alphaModFix/>
          </a:blip>
          <a:srcRect b="47647" l="66124" r="0" t="16301"/>
          <a:stretch/>
        </p:blipFill>
        <p:spPr>
          <a:xfrm>
            <a:off x="7530700" y="3242175"/>
            <a:ext cx="1613300" cy="1463775"/>
          </a:xfrm>
          <a:prstGeom prst="rect">
            <a:avLst/>
          </a:prstGeom>
          <a:noFill/>
          <a:ln>
            <a:noFill/>
          </a:ln>
        </p:spPr>
      </p:pic>
      <p:pic>
        <p:nvPicPr>
          <p:cNvPr id="164" name="Google Shape;164;p31"/>
          <p:cNvPicPr preferRelativeResize="0"/>
          <p:nvPr/>
        </p:nvPicPr>
        <p:blipFill rotWithShape="1">
          <a:blip r:embed="rId5">
            <a:alphaModFix/>
          </a:blip>
          <a:srcRect b="0" l="0" r="53938" t="40062"/>
          <a:stretch/>
        </p:blipFill>
        <p:spPr>
          <a:xfrm>
            <a:off x="0" y="3305000"/>
            <a:ext cx="1412900" cy="1838500"/>
          </a:xfrm>
          <a:prstGeom prst="rect">
            <a:avLst/>
          </a:prstGeom>
          <a:noFill/>
          <a:ln>
            <a:noFill/>
          </a:ln>
        </p:spPr>
      </p:pic>
      <p:pic>
        <p:nvPicPr>
          <p:cNvPr id="165" name="Google Shape;165;p31"/>
          <p:cNvPicPr preferRelativeResize="0"/>
          <p:nvPr/>
        </p:nvPicPr>
        <p:blipFill>
          <a:blip r:embed="rId6">
            <a:alphaModFix/>
          </a:blip>
          <a:stretch>
            <a:fillRect/>
          </a:stretch>
        </p:blipFill>
        <p:spPr>
          <a:xfrm>
            <a:off x="1310350" y="3304988"/>
            <a:ext cx="1838500" cy="1838500"/>
          </a:xfrm>
          <a:prstGeom prst="rect">
            <a:avLst/>
          </a:prstGeom>
          <a:noFill/>
          <a:ln>
            <a:noFill/>
          </a:ln>
        </p:spPr>
      </p:pic>
      <p:sp>
        <p:nvSpPr>
          <p:cNvPr id="166" name="Google Shape;166;p31"/>
          <p:cNvSpPr txBox="1"/>
          <p:nvPr>
            <p:ph idx="1" type="body"/>
          </p:nvPr>
        </p:nvSpPr>
        <p:spPr>
          <a:xfrm>
            <a:off x="2743925" y="1251125"/>
            <a:ext cx="3536100" cy="28029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rgbClr val="9E9E9E"/>
                </a:solidFill>
              </a:rPr>
              <a:t>You will be working closely with this script for the next few months so get it organised, so you can access what you need easily, and you can easily see who is in a scene. </a:t>
            </a:r>
            <a:endParaRPr b="1" sz="1900">
              <a:solidFill>
                <a:srgbClr val="9E9E9E"/>
              </a:solidFill>
            </a:endParaRPr>
          </a:p>
          <a:p>
            <a:pPr indent="0" lvl="0" marL="0" rtl="0" algn="ctr">
              <a:spcBef>
                <a:spcPts val="1200"/>
              </a:spcBef>
              <a:spcAft>
                <a:spcPts val="1200"/>
              </a:spcAft>
              <a:buNone/>
            </a:pPr>
            <a:r>
              <a:rPr b="1" lang="en" sz="1900">
                <a:solidFill>
                  <a:srgbClr val="9E9E9E"/>
                </a:solidFill>
              </a:rPr>
              <a:t>The script is two scenes. We’ve broken those down into seven units for our learning.  </a:t>
            </a:r>
            <a:r>
              <a:rPr b="1" lang="en" sz="2000">
                <a:solidFill>
                  <a:srgbClr val="9E9E9E"/>
                </a:solidFill>
              </a:rPr>
              <a:t> </a:t>
            </a:r>
            <a:endParaRPr b="1" sz="2000">
              <a:solidFill>
                <a:srgbClr val="9E9E9E"/>
              </a:solidFill>
            </a:endParaRPr>
          </a:p>
        </p:txBody>
      </p:sp>
      <p:pic>
        <p:nvPicPr>
          <p:cNvPr id="167" name="Google Shape;167;p31"/>
          <p:cNvPicPr preferRelativeResize="0"/>
          <p:nvPr/>
        </p:nvPicPr>
        <p:blipFill rotWithShape="1">
          <a:blip r:embed="rId5">
            <a:alphaModFix/>
          </a:blip>
          <a:srcRect b="60939" l="0" r="70625" t="12310"/>
          <a:stretch/>
        </p:blipFill>
        <p:spPr>
          <a:xfrm flipH="1" rot="-8099997">
            <a:off x="5791145" y="3633088"/>
            <a:ext cx="1982662" cy="1805521"/>
          </a:xfrm>
          <a:prstGeom prst="rect">
            <a:avLst/>
          </a:prstGeom>
          <a:noFill/>
          <a:ln>
            <a:noFill/>
          </a:ln>
        </p:spPr>
      </p:pic>
      <p:sp>
        <p:nvSpPr>
          <p:cNvPr id="168" name="Google Shape;168;p31"/>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169" name="Google Shape;169;p31"/>
          <p:cNvPicPr preferRelativeResize="0"/>
          <p:nvPr/>
        </p:nvPicPr>
        <p:blipFill rotWithShape="1">
          <a:blip r:embed="rId7">
            <a:alphaModFix/>
          </a:blip>
          <a:srcRect b="31602" l="7333" r="9235" t="36332"/>
          <a:stretch/>
        </p:blipFill>
        <p:spPr>
          <a:xfrm>
            <a:off x="7479975" y="4409491"/>
            <a:ext cx="1717050" cy="659871"/>
          </a:xfrm>
          <a:prstGeom prst="rect">
            <a:avLst/>
          </a:prstGeom>
          <a:noFill/>
          <a:ln>
            <a:noFill/>
          </a:ln>
        </p:spPr>
      </p:pic>
      <p:sp>
        <p:nvSpPr>
          <p:cNvPr id="170" name="Google Shape;170;p31"/>
          <p:cNvSpPr txBox="1"/>
          <p:nvPr/>
        </p:nvSpPr>
        <p:spPr>
          <a:xfrm>
            <a:off x="1420925" y="73750"/>
            <a:ext cx="6182100" cy="7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Chelsea Market"/>
                <a:ea typeface="Chelsea Market"/>
                <a:cs typeface="Chelsea Market"/>
                <a:sym typeface="Chelsea Market"/>
              </a:rPr>
              <a:t>PREPARING YOUR SCRIPT</a:t>
            </a:r>
            <a:endParaRPr sz="3000">
              <a:solidFill>
                <a:schemeClr val="lt1"/>
              </a:solidFill>
              <a:latin typeface="Chelsea Market"/>
              <a:ea typeface="Chelsea Market"/>
              <a:cs typeface="Chelsea Market"/>
              <a:sym typeface="Chelsea Market"/>
            </a:endParaRPr>
          </a:p>
        </p:txBody>
      </p:sp>
      <p:pic>
        <p:nvPicPr>
          <p:cNvPr id="171" name="Google Shape;171;p31" title="BUNDLE 1 (2).png"/>
          <p:cNvPicPr preferRelativeResize="0"/>
          <p:nvPr/>
        </p:nvPicPr>
        <p:blipFill>
          <a:blip r:embed="rId8">
            <a:alphaModFix/>
          </a:blip>
          <a:stretch>
            <a:fillRect/>
          </a:stretch>
        </p:blipFill>
        <p:spPr>
          <a:xfrm>
            <a:off x="0" y="0"/>
            <a:ext cx="1717050" cy="1717050"/>
          </a:xfrm>
          <a:prstGeom prst="rect">
            <a:avLst/>
          </a:prstGeom>
          <a:noFill/>
          <a:ln>
            <a:noFill/>
          </a:ln>
        </p:spPr>
      </p:pic>
      <p:pic>
        <p:nvPicPr>
          <p:cNvPr id="172" name="Google Shape;172;p31" title="Merry Christmas (1).png"/>
          <p:cNvPicPr preferRelativeResize="0"/>
          <p:nvPr/>
        </p:nvPicPr>
        <p:blipFill>
          <a:blip r:embed="rId9">
            <a:alphaModFix/>
          </a:blip>
          <a:stretch>
            <a:fillRect/>
          </a:stretch>
        </p:blipFill>
        <p:spPr>
          <a:xfrm>
            <a:off x="3000725" y="184250"/>
            <a:ext cx="2885198" cy="16229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6" name="Shape 176"/>
        <p:cNvGrpSpPr/>
        <p:nvPr/>
      </p:nvGrpSpPr>
      <p:grpSpPr>
        <a:xfrm>
          <a:off x="0" y="0"/>
          <a:ext cx="0" cy="0"/>
          <a:chOff x="0" y="0"/>
          <a:chExt cx="0" cy="0"/>
        </a:xfrm>
      </p:grpSpPr>
      <p:pic>
        <p:nvPicPr>
          <p:cNvPr id="177" name="Google Shape;177;p32"/>
          <p:cNvPicPr preferRelativeResize="0"/>
          <p:nvPr/>
        </p:nvPicPr>
        <p:blipFill>
          <a:blip r:embed="rId3">
            <a:alphaModFix/>
          </a:blip>
          <a:stretch>
            <a:fillRect/>
          </a:stretch>
        </p:blipFill>
        <p:spPr>
          <a:xfrm rot="-822187">
            <a:off x="-58179" y="183292"/>
            <a:ext cx="2770208" cy="2770190"/>
          </a:xfrm>
          <a:prstGeom prst="rect">
            <a:avLst/>
          </a:prstGeom>
          <a:noFill/>
          <a:ln>
            <a:noFill/>
          </a:ln>
        </p:spPr>
      </p:pic>
      <p:pic>
        <p:nvPicPr>
          <p:cNvPr id="178" name="Google Shape;178;p32"/>
          <p:cNvPicPr preferRelativeResize="0"/>
          <p:nvPr/>
        </p:nvPicPr>
        <p:blipFill>
          <a:blip r:embed="rId4">
            <a:alphaModFix/>
          </a:blip>
          <a:stretch>
            <a:fillRect/>
          </a:stretch>
        </p:blipFill>
        <p:spPr>
          <a:xfrm rot="582897">
            <a:off x="6291879" y="105142"/>
            <a:ext cx="3183867" cy="3183867"/>
          </a:xfrm>
          <a:prstGeom prst="rect">
            <a:avLst/>
          </a:prstGeom>
          <a:noFill/>
          <a:ln>
            <a:noFill/>
          </a:ln>
        </p:spPr>
      </p:pic>
      <p:pic>
        <p:nvPicPr>
          <p:cNvPr id="179" name="Google Shape;179;p32"/>
          <p:cNvPicPr preferRelativeResize="0"/>
          <p:nvPr/>
        </p:nvPicPr>
        <p:blipFill rotWithShape="1">
          <a:blip r:embed="rId5">
            <a:alphaModFix/>
          </a:blip>
          <a:srcRect b="8361" l="50937" r="0" t="73248"/>
          <a:stretch/>
        </p:blipFill>
        <p:spPr>
          <a:xfrm>
            <a:off x="3449563" y="4302075"/>
            <a:ext cx="2244875" cy="841425"/>
          </a:xfrm>
          <a:prstGeom prst="rect">
            <a:avLst/>
          </a:prstGeom>
          <a:noFill/>
          <a:ln>
            <a:noFill/>
          </a:ln>
        </p:spPr>
      </p:pic>
      <p:pic>
        <p:nvPicPr>
          <p:cNvPr id="180" name="Google Shape;180;p32"/>
          <p:cNvPicPr preferRelativeResize="0"/>
          <p:nvPr/>
        </p:nvPicPr>
        <p:blipFill rotWithShape="1">
          <a:blip r:embed="rId5">
            <a:alphaModFix/>
          </a:blip>
          <a:srcRect b="47647" l="66124" r="0" t="16301"/>
          <a:stretch/>
        </p:blipFill>
        <p:spPr>
          <a:xfrm>
            <a:off x="7530700" y="3242175"/>
            <a:ext cx="1613300" cy="1463775"/>
          </a:xfrm>
          <a:prstGeom prst="rect">
            <a:avLst/>
          </a:prstGeom>
          <a:noFill/>
          <a:ln>
            <a:noFill/>
          </a:ln>
        </p:spPr>
      </p:pic>
      <p:pic>
        <p:nvPicPr>
          <p:cNvPr id="181" name="Google Shape;181;p32"/>
          <p:cNvPicPr preferRelativeResize="0"/>
          <p:nvPr/>
        </p:nvPicPr>
        <p:blipFill rotWithShape="1">
          <a:blip r:embed="rId5">
            <a:alphaModFix/>
          </a:blip>
          <a:srcRect b="0" l="0" r="53938" t="40062"/>
          <a:stretch/>
        </p:blipFill>
        <p:spPr>
          <a:xfrm>
            <a:off x="0" y="3305000"/>
            <a:ext cx="1412900" cy="1838500"/>
          </a:xfrm>
          <a:prstGeom prst="rect">
            <a:avLst/>
          </a:prstGeom>
          <a:noFill/>
          <a:ln>
            <a:noFill/>
          </a:ln>
        </p:spPr>
      </p:pic>
      <p:pic>
        <p:nvPicPr>
          <p:cNvPr id="182" name="Google Shape;182;p32"/>
          <p:cNvPicPr preferRelativeResize="0"/>
          <p:nvPr/>
        </p:nvPicPr>
        <p:blipFill>
          <a:blip r:embed="rId6">
            <a:alphaModFix/>
          </a:blip>
          <a:stretch>
            <a:fillRect/>
          </a:stretch>
        </p:blipFill>
        <p:spPr>
          <a:xfrm>
            <a:off x="1310350" y="3304988"/>
            <a:ext cx="1838500" cy="1838500"/>
          </a:xfrm>
          <a:prstGeom prst="rect">
            <a:avLst/>
          </a:prstGeom>
          <a:noFill/>
          <a:ln>
            <a:noFill/>
          </a:ln>
        </p:spPr>
      </p:pic>
      <p:pic>
        <p:nvPicPr>
          <p:cNvPr id="183" name="Google Shape;183;p32"/>
          <p:cNvPicPr preferRelativeResize="0"/>
          <p:nvPr/>
        </p:nvPicPr>
        <p:blipFill rotWithShape="1">
          <a:blip r:embed="rId5">
            <a:alphaModFix/>
          </a:blip>
          <a:srcRect b="60939" l="0" r="70625" t="12310"/>
          <a:stretch/>
        </p:blipFill>
        <p:spPr>
          <a:xfrm flipH="1" rot="-8099997">
            <a:off x="5791145" y="3633088"/>
            <a:ext cx="1982662" cy="1805521"/>
          </a:xfrm>
          <a:prstGeom prst="rect">
            <a:avLst/>
          </a:prstGeom>
          <a:noFill/>
          <a:ln>
            <a:noFill/>
          </a:ln>
        </p:spPr>
      </p:pic>
      <p:sp>
        <p:nvSpPr>
          <p:cNvPr id="184" name="Google Shape;184;p32"/>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pic>
        <p:nvPicPr>
          <p:cNvPr id="185" name="Google Shape;185;p32"/>
          <p:cNvPicPr preferRelativeResize="0"/>
          <p:nvPr/>
        </p:nvPicPr>
        <p:blipFill rotWithShape="1">
          <a:blip r:embed="rId7">
            <a:alphaModFix/>
          </a:blip>
          <a:srcRect b="31602" l="7333" r="9235" t="36332"/>
          <a:stretch/>
        </p:blipFill>
        <p:spPr>
          <a:xfrm>
            <a:off x="7479975" y="4409491"/>
            <a:ext cx="1717050" cy="659871"/>
          </a:xfrm>
          <a:prstGeom prst="rect">
            <a:avLst/>
          </a:prstGeom>
          <a:noFill/>
          <a:ln>
            <a:noFill/>
          </a:ln>
        </p:spPr>
      </p:pic>
      <p:sp>
        <p:nvSpPr>
          <p:cNvPr id="186" name="Google Shape;186;p32"/>
          <p:cNvSpPr txBox="1"/>
          <p:nvPr/>
        </p:nvSpPr>
        <p:spPr>
          <a:xfrm>
            <a:off x="1420925" y="73750"/>
            <a:ext cx="6182100" cy="7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Chelsea Market"/>
                <a:ea typeface="Chelsea Market"/>
                <a:cs typeface="Chelsea Market"/>
                <a:sym typeface="Chelsea Market"/>
              </a:rPr>
              <a:t>PREPARING YOUR SCRIPT</a:t>
            </a:r>
            <a:endParaRPr sz="3000">
              <a:solidFill>
                <a:schemeClr val="lt1"/>
              </a:solidFill>
              <a:latin typeface="Chelsea Market"/>
              <a:ea typeface="Chelsea Market"/>
              <a:cs typeface="Chelsea Market"/>
              <a:sym typeface="Chelsea Market"/>
            </a:endParaRPr>
          </a:p>
        </p:txBody>
      </p:sp>
      <p:sp>
        <p:nvSpPr>
          <p:cNvPr id="187" name="Google Shape;187;p32"/>
          <p:cNvSpPr txBox="1"/>
          <p:nvPr>
            <p:ph idx="1" type="body"/>
          </p:nvPr>
        </p:nvSpPr>
        <p:spPr>
          <a:xfrm>
            <a:off x="2897088" y="1056600"/>
            <a:ext cx="3299100" cy="34869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Clr>
                <a:schemeClr val="dk1"/>
              </a:buClr>
              <a:buSzPts val="1100"/>
              <a:buFont typeface="Arial"/>
              <a:buNone/>
            </a:pPr>
            <a:r>
              <a:rPr b="1" lang="en" sz="1691"/>
              <a:t>Choosing a colour for each character and highlighting your whole script allows you to see who is in each scene and makes reading in class (or to yourself) and experimenting with scenes much easier. It also allows you to see how prominent a character is. </a:t>
            </a:r>
            <a:endParaRPr b="1" sz="1691"/>
          </a:p>
          <a:p>
            <a:pPr indent="0" lvl="0" marL="0" rtl="0" algn="ctr">
              <a:spcBef>
                <a:spcPts val="1600"/>
              </a:spcBef>
              <a:spcAft>
                <a:spcPts val="1200"/>
              </a:spcAft>
              <a:buNone/>
            </a:pPr>
            <a:r>
              <a:rPr b="1" lang="en" sz="1691"/>
              <a:t>Adding tabs to mark each section makes finding your place easy and helps organise the script in your head.</a:t>
            </a:r>
            <a:r>
              <a:rPr lang="en" sz="1691"/>
              <a:t>  </a:t>
            </a:r>
            <a:r>
              <a:rPr lang="en">
                <a:latin typeface="Shadows Into Light"/>
                <a:ea typeface="Shadows Into Light"/>
                <a:cs typeface="Shadows Into Light"/>
                <a:sym typeface="Shadows Into Light"/>
              </a:rPr>
              <a:t> </a:t>
            </a:r>
            <a:endParaRPr>
              <a:latin typeface="Shadows Into Light"/>
              <a:ea typeface="Shadows Into Light"/>
              <a:cs typeface="Shadows Into Light"/>
              <a:sym typeface="Shadows Into Light"/>
            </a:endParaRPr>
          </a:p>
        </p:txBody>
      </p:sp>
      <p:pic>
        <p:nvPicPr>
          <p:cNvPr id="188" name="Google Shape;188;p32"/>
          <p:cNvPicPr preferRelativeResize="0"/>
          <p:nvPr/>
        </p:nvPicPr>
        <p:blipFill rotWithShape="1">
          <a:blip r:embed="rId8">
            <a:alphaModFix/>
          </a:blip>
          <a:srcRect b="66139" l="51756" r="0" t="0"/>
          <a:stretch/>
        </p:blipFill>
        <p:spPr>
          <a:xfrm rot="-10440784">
            <a:off x="2264003" y="1104182"/>
            <a:ext cx="939919" cy="523864"/>
          </a:xfrm>
          <a:prstGeom prst="rect">
            <a:avLst/>
          </a:prstGeom>
          <a:noFill/>
          <a:ln>
            <a:noFill/>
          </a:ln>
        </p:spPr>
      </p:pic>
      <p:pic>
        <p:nvPicPr>
          <p:cNvPr id="189" name="Google Shape;189;p32"/>
          <p:cNvPicPr preferRelativeResize="0"/>
          <p:nvPr/>
        </p:nvPicPr>
        <p:blipFill rotWithShape="1">
          <a:blip r:embed="rId8">
            <a:alphaModFix/>
          </a:blip>
          <a:srcRect b="66139" l="51756" r="0" t="0"/>
          <a:stretch/>
        </p:blipFill>
        <p:spPr>
          <a:xfrm rot="-466476">
            <a:off x="5861754" y="1058482"/>
            <a:ext cx="939919" cy="523864"/>
          </a:xfrm>
          <a:prstGeom prst="rect">
            <a:avLst/>
          </a:prstGeom>
          <a:noFill/>
          <a:ln>
            <a:noFill/>
          </a:ln>
        </p:spPr>
      </p:pic>
      <p:pic>
        <p:nvPicPr>
          <p:cNvPr id="190" name="Google Shape;190;p32" title="BUNDLE 1 (2).png"/>
          <p:cNvPicPr preferRelativeResize="0"/>
          <p:nvPr/>
        </p:nvPicPr>
        <p:blipFill>
          <a:blip r:embed="rId9">
            <a:alphaModFix/>
          </a:blip>
          <a:stretch>
            <a:fillRect/>
          </a:stretch>
        </p:blipFill>
        <p:spPr>
          <a:xfrm>
            <a:off x="0" y="0"/>
            <a:ext cx="1838500" cy="1838500"/>
          </a:xfrm>
          <a:prstGeom prst="rect">
            <a:avLst/>
          </a:prstGeom>
          <a:noFill/>
          <a:ln>
            <a:noFill/>
          </a:ln>
        </p:spPr>
      </p:pic>
      <p:pic>
        <p:nvPicPr>
          <p:cNvPr id="191" name="Google Shape;191;p32" title="Merry Christmas (1).png"/>
          <p:cNvPicPr preferRelativeResize="0"/>
          <p:nvPr/>
        </p:nvPicPr>
        <p:blipFill>
          <a:blip r:embed="rId10">
            <a:alphaModFix/>
          </a:blip>
          <a:stretch>
            <a:fillRect/>
          </a:stretch>
        </p:blipFill>
        <p:spPr>
          <a:xfrm>
            <a:off x="3388675" y="277575"/>
            <a:ext cx="2185123" cy="12291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3"/>
          <p:cNvSpPr/>
          <p:nvPr/>
        </p:nvSpPr>
        <p:spPr>
          <a:xfrm>
            <a:off x="7550550" y="4425600"/>
            <a:ext cx="1593600" cy="7179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3"/>
          <p:cNvSpPr txBox="1"/>
          <p:nvPr/>
        </p:nvSpPr>
        <p:spPr>
          <a:xfrm>
            <a:off x="193325" y="1494700"/>
            <a:ext cx="2331300" cy="164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lt1"/>
                </a:solidFill>
                <a:latin typeface="Shadows Into Light"/>
                <a:ea typeface="Shadows Into Light"/>
                <a:cs typeface="Shadows Into Light"/>
                <a:sym typeface="Shadows Into Light"/>
              </a:rPr>
              <a:t>I</a:t>
            </a:r>
            <a:r>
              <a:rPr b="1" lang="en" sz="1600">
                <a:solidFill>
                  <a:schemeClr val="lt1"/>
                </a:solidFill>
                <a:latin typeface="Shadows Into Light"/>
                <a:ea typeface="Shadows Into Light"/>
                <a:cs typeface="Shadows Into Light"/>
                <a:sym typeface="Shadows Into Light"/>
              </a:rPr>
              <a:t>n drama analysis, directors and designers often break down the script into units. This makes it easier to analyse what is going on. </a:t>
            </a:r>
            <a:endParaRPr b="1" sz="1600">
              <a:solidFill>
                <a:schemeClr val="lt1"/>
              </a:solidFill>
              <a:latin typeface="Shadows Into Light"/>
              <a:ea typeface="Shadows Into Light"/>
              <a:cs typeface="Shadows Into Light"/>
              <a:sym typeface="Shadows Into Light"/>
            </a:endParaRPr>
          </a:p>
          <a:p>
            <a:pPr indent="0" lvl="0" marL="0" rtl="0" algn="ctr">
              <a:spcBef>
                <a:spcPts val="0"/>
              </a:spcBef>
              <a:spcAft>
                <a:spcPts val="0"/>
              </a:spcAft>
              <a:buNone/>
            </a:pPr>
            <a:r>
              <a:t/>
            </a:r>
            <a:endParaRPr sz="1600">
              <a:solidFill>
                <a:schemeClr val="lt1"/>
              </a:solidFill>
              <a:latin typeface="Shadows Into Light"/>
              <a:ea typeface="Shadows Into Light"/>
              <a:cs typeface="Shadows Into Light"/>
              <a:sym typeface="Shadows Into Light"/>
            </a:endParaRPr>
          </a:p>
        </p:txBody>
      </p:sp>
      <p:sp>
        <p:nvSpPr>
          <p:cNvPr id="198" name="Google Shape;198;p33"/>
          <p:cNvSpPr txBox="1"/>
          <p:nvPr/>
        </p:nvSpPr>
        <p:spPr>
          <a:xfrm rot="-399">
            <a:off x="6500325" y="1406697"/>
            <a:ext cx="2585700" cy="15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lt1"/>
                </a:solidFill>
                <a:latin typeface="Shadows Into Light"/>
                <a:ea typeface="Shadows Into Light"/>
                <a:cs typeface="Shadows Into Light"/>
                <a:sym typeface="Shadows Into Light"/>
              </a:rPr>
              <a:t>We like to give each unit a name to help us remember it and to be able to talk about it with our class / company. We try to choose names that are simple and easy reminders of events. </a:t>
            </a:r>
            <a:endParaRPr b="1" sz="1300">
              <a:solidFill>
                <a:schemeClr val="lt1"/>
              </a:solidFill>
            </a:endParaRPr>
          </a:p>
        </p:txBody>
      </p:sp>
      <p:sp>
        <p:nvSpPr>
          <p:cNvPr id="199" name="Google Shape;199;p33"/>
          <p:cNvSpPr txBox="1"/>
          <p:nvPr/>
        </p:nvSpPr>
        <p:spPr>
          <a:xfrm rot="-292">
            <a:off x="2808675" y="1094996"/>
            <a:ext cx="3531900" cy="18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Shadows Into Light"/>
                <a:ea typeface="Shadows Into Light"/>
                <a:cs typeface="Shadows Into Light"/>
                <a:sym typeface="Shadows Into Light"/>
              </a:rPr>
              <a:t>Different directors/designers use different ways to decide where a unit starts and ends. Often an entrance or exit of a character is useful as it means characters’ intentions change. Each play is unique as is each decision about how to do this.</a:t>
            </a:r>
            <a:r>
              <a:rPr b="1" lang="en" sz="1600">
                <a:solidFill>
                  <a:srgbClr val="FBB1C3"/>
                </a:solidFill>
                <a:latin typeface="Shadows Into Light"/>
                <a:ea typeface="Shadows Into Light"/>
                <a:cs typeface="Shadows Into Light"/>
                <a:sym typeface="Shadows Into Light"/>
              </a:rPr>
              <a:t> </a:t>
            </a:r>
            <a:endParaRPr b="1">
              <a:solidFill>
                <a:srgbClr val="FBB1C3"/>
              </a:solidFill>
            </a:endParaRPr>
          </a:p>
        </p:txBody>
      </p:sp>
      <p:sp>
        <p:nvSpPr>
          <p:cNvPr id="200" name="Google Shape;200;p33"/>
          <p:cNvSpPr txBox="1"/>
          <p:nvPr/>
        </p:nvSpPr>
        <p:spPr>
          <a:xfrm>
            <a:off x="7530700" y="4876025"/>
            <a:ext cx="1562400" cy="259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Calibri"/>
                <a:ea typeface="Calibri"/>
                <a:cs typeface="Calibri"/>
                <a:sym typeface="Calibri"/>
              </a:rPr>
              <a:t>© Jane Fisher</a:t>
            </a:r>
            <a:endParaRPr sz="1000">
              <a:solidFill>
                <a:schemeClr val="lt1"/>
              </a:solidFill>
              <a:latin typeface="Calibri"/>
              <a:ea typeface="Calibri"/>
              <a:cs typeface="Calibri"/>
              <a:sym typeface="Calibri"/>
            </a:endParaRPr>
          </a:p>
        </p:txBody>
      </p:sp>
      <p:graphicFrame>
        <p:nvGraphicFramePr>
          <p:cNvPr id="201" name="Google Shape;201;p33"/>
          <p:cNvGraphicFramePr/>
          <p:nvPr/>
        </p:nvGraphicFramePr>
        <p:xfrm>
          <a:off x="153313" y="2952138"/>
          <a:ext cx="3000000" cy="3000000"/>
        </p:xfrm>
        <a:graphic>
          <a:graphicData uri="http://schemas.openxmlformats.org/drawingml/2006/table">
            <a:tbl>
              <a:tblPr>
                <a:noFill/>
                <a:tableStyleId>{3120449B-435E-43A8-9015-07C7AD152830}</a:tableStyleId>
              </a:tblPr>
              <a:tblGrid>
                <a:gridCol w="726100"/>
                <a:gridCol w="1158750"/>
                <a:gridCol w="1158750"/>
                <a:gridCol w="1158750"/>
                <a:gridCol w="1158750"/>
                <a:gridCol w="1158750"/>
                <a:gridCol w="1158750"/>
                <a:gridCol w="1158750"/>
              </a:tblGrid>
              <a:tr h="454475">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UNIT </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FF0000"/>
                          </a:solidFill>
                          <a:latin typeface="Calibri"/>
                          <a:ea typeface="Calibri"/>
                          <a:cs typeface="Calibri"/>
                          <a:sym typeface="Calibri"/>
                        </a:rPr>
                        <a:t>1</a:t>
                      </a:r>
                      <a:endParaRPr sz="1700">
                        <a:solidFill>
                          <a:srgbClr val="FF00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FF9900"/>
                          </a:solidFill>
                          <a:latin typeface="Calibri"/>
                          <a:ea typeface="Calibri"/>
                          <a:cs typeface="Calibri"/>
                          <a:sym typeface="Calibri"/>
                        </a:rPr>
                        <a:t>2</a:t>
                      </a:r>
                      <a:endParaRPr sz="1700">
                        <a:solidFill>
                          <a:srgbClr val="FF99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FFFF00"/>
                          </a:solidFill>
                          <a:latin typeface="Calibri"/>
                          <a:ea typeface="Calibri"/>
                          <a:cs typeface="Calibri"/>
                          <a:sym typeface="Calibri"/>
                        </a:rPr>
                        <a:t>3</a:t>
                      </a:r>
                      <a:endParaRPr sz="1700">
                        <a:solidFill>
                          <a:srgbClr val="FFFF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00FF00"/>
                          </a:solidFill>
                          <a:latin typeface="Calibri"/>
                          <a:ea typeface="Calibri"/>
                          <a:cs typeface="Calibri"/>
                          <a:sym typeface="Calibri"/>
                        </a:rPr>
                        <a:t>4</a:t>
                      </a:r>
                      <a:endParaRPr sz="1700">
                        <a:solidFill>
                          <a:srgbClr val="00FF00"/>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00FFFF"/>
                          </a:solidFill>
                          <a:latin typeface="Calibri"/>
                          <a:ea typeface="Calibri"/>
                          <a:cs typeface="Calibri"/>
                          <a:sym typeface="Calibri"/>
                        </a:rPr>
                        <a:t>5</a:t>
                      </a:r>
                      <a:endParaRPr sz="1700">
                        <a:solidFill>
                          <a:srgbClr val="00FFFF"/>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4A86E8"/>
                          </a:solidFill>
                          <a:latin typeface="Calibri"/>
                          <a:ea typeface="Calibri"/>
                          <a:cs typeface="Calibri"/>
                          <a:sym typeface="Calibri"/>
                        </a:rPr>
                        <a:t>6</a:t>
                      </a:r>
                      <a:endParaRPr sz="1700">
                        <a:solidFill>
                          <a:srgbClr val="4A86E8"/>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700">
                          <a:solidFill>
                            <a:srgbClr val="9900FF"/>
                          </a:solidFill>
                          <a:latin typeface="Calibri"/>
                          <a:ea typeface="Calibri"/>
                          <a:cs typeface="Calibri"/>
                          <a:sym typeface="Calibri"/>
                        </a:rPr>
                        <a:t>7</a:t>
                      </a:r>
                      <a:endParaRPr sz="1700">
                        <a:solidFill>
                          <a:srgbClr val="9900FF"/>
                        </a:solidFill>
                        <a:latin typeface="Calibri"/>
                        <a:ea typeface="Calibri"/>
                        <a:cs typeface="Calibri"/>
                        <a:sym typeface="Calibri"/>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44650">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PAGES</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0000"/>
                          </a:solidFill>
                        </a:rPr>
                        <a:t>18 - 20</a:t>
                      </a:r>
                      <a:endParaRPr>
                        <a:solidFill>
                          <a:srgbClr val="FF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9900"/>
                          </a:solidFill>
                        </a:rPr>
                        <a:t>20</a:t>
                      </a:r>
                      <a:r>
                        <a:rPr lang="en">
                          <a:solidFill>
                            <a:srgbClr val="FF9900"/>
                          </a:solidFill>
                        </a:rPr>
                        <a:t> - 23</a:t>
                      </a:r>
                      <a:endParaRPr>
                        <a:solidFill>
                          <a:srgbClr val="FF99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FF00"/>
                          </a:solidFill>
                        </a:rPr>
                        <a:t>23</a:t>
                      </a:r>
                      <a:r>
                        <a:rPr lang="en">
                          <a:solidFill>
                            <a:srgbClr val="FFFF00"/>
                          </a:solidFill>
                        </a:rPr>
                        <a:t> - 25</a:t>
                      </a:r>
                      <a:endParaRPr>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00FF00"/>
                          </a:solidFill>
                        </a:rPr>
                        <a:t>25 - 26</a:t>
                      </a:r>
                      <a:endParaRPr>
                        <a:solidFill>
                          <a:srgbClr val="00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00FFFF"/>
                          </a:solidFill>
                        </a:rPr>
                        <a:t>26 - 27</a:t>
                      </a:r>
                      <a:endParaRPr>
                        <a:solidFill>
                          <a:srgbClr val="00FF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4A86E8"/>
                          </a:solidFill>
                        </a:rPr>
                        <a:t>27 - 28</a:t>
                      </a:r>
                      <a:endParaRPr>
                        <a:solidFill>
                          <a:srgbClr val="4A86E8"/>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9900FF"/>
                          </a:solidFill>
                        </a:rPr>
                        <a:t>28 -29</a:t>
                      </a:r>
                      <a:endParaRPr>
                        <a:solidFill>
                          <a:srgbClr val="9900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44650">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LINES</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0000"/>
                          </a:solidFill>
                        </a:rPr>
                        <a:t>1 - 131</a:t>
                      </a:r>
                      <a:endParaRPr>
                        <a:solidFill>
                          <a:srgbClr val="FF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9900"/>
                          </a:solidFill>
                        </a:rPr>
                        <a:t>132</a:t>
                      </a:r>
                      <a:r>
                        <a:rPr lang="en">
                          <a:solidFill>
                            <a:srgbClr val="FF9900"/>
                          </a:solidFill>
                        </a:rPr>
                        <a:t> - 253</a:t>
                      </a:r>
                      <a:endParaRPr>
                        <a:solidFill>
                          <a:srgbClr val="FF99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FFFF00"/>
                          </a:solidFill>
                        </a:rPr>
                        <a:t>254 - 354</a:t>
                      </a:r>
                      <a:endParaRPr>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00FF00"/>
                          </a:solidFill>
                        </a:rPr>
                        <a:t>355 - 424</a:t>
                      </a:r>
                      <a:endParaRPr>
                        <a:solidFill>
                          <a:srgbClr val="00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00FFFF"/>
                          </a:solidFill>
                        </a:rPr>
                        <a:t>425</a:t>
                      </a:r>
                      <a:r>
                        <a:rPr lang="en">
                          <a:solidFill>
                            <a:srgbClr val="00FFFF"/>
                          </a:solidFill>
                        </a:rPr>
                        <a:t> - 463</a:t>
                      </a:r>
                      <a:endParaRPr>
                        <a:solidFill>
                          <a:srgbClr val="00FF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4A86E8"/>
                          </a:solidFill>
                        </a:rPr>
                        <a:t>464 - 525</a:t>
                      </a:r>
                      <a:endParaRPr>
                        <a:solidFill>
                          <a:srgbClr val="4A86E8"/>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a:solidFill>
                            <a:srgbClr val="9900FF"/>
                          </a:solidFill>
                        </a:rPr>
                        <a:t>525 - 569</a:t>
                      </a:r>
                      <a:endParaRPr>
                        <a:solidFill>
                          <a:srgbClr val="9900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20100">
                <a:tc>
                  <a:txBody>
                    <a:bodyPr/>
                    <a:lstStyle/>
                    <a:p>
                      <a:pPr indent="0" lvl="0" marL="0" rtl="0" algn="l">
                        <a:spcBef>
                          <a:spcPts val="0"/>
                        </a:spcBef>
                        <a:spcAft>
                          <a:spcPts val="0"/>
                        </a:spcAft>
                        <a:buNone/>
                      </a:pPr>
                      <a:r>
                        <a:rPr lang="en" sz="1600">
                          <a:solidFill>
                            <a:srgbClr val="FFFFFF"/>
                          </a:solidFill>
                          <a:latin typeface="Calibri"/>
                          <a:ea typeface="Calibri"/>
                          <a:cs typeface="Calibri"/>
                          <a:sym typeface="Calibri"/>
                        </a:rPr>
                        <a:t>NAME</a:t>
                      </a:r>
                      <a:endParaRPr sz="1600">
                        <a:solidFill>
                          <a:srgbClr val="FFFFFF"/>
                        </a:solidFill>
                        <a:latin typeface="Calibri"/>
                        <a:ea typeface="Calibri"/>
                        <a:cs typeface="Calibri"/>
                        <a:sym typeface="Calibri"/>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FF0000"/>
                          </a:solidFill>
                        </a:rPr>
                        <a:t>GETTING READY</a:t>
                      </a:r>
                      <a:endParaRPr sz="1200">
                        <a:solidFill>
                          <a:srgbClr val="FF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FF9900"/>
                          </a:solidFill>
                        </a:rPr>
                        <a:t>FIRST GUESTS</a:t>
                      </a:r>
                      <a:endParaRPr sz="1200">
                        <a:solidFill>
                          <a:srgbClr val="FF99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FFFF00"/>
                          </a:solidFill>
                        </a:rPr>
                        <a:t>INSPECTING THE KITCHEN</a:t>
                      </a:r>
                      <a:endParaRPr sz="1200">
                        <a:solidFill>
                          <a:srgbClr val="FF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00FF00"/>
                          </a:solidFill>
                        </a:rPr>
                        <a:t>SHELVES</a:t>
                      </a:r>
                      <a:endParaRPr sz="1200">
                        <a:solidFill>
                          <a:srgbClr val="00FF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00FFFF"/>
                          </a:solidFill>
                        </a:rPr>
                        <a:t>RONALD &amp; MARION</a:t>
                      </a:r>
                      <a:endParaRPr sz="1200">
                        <a:solidFill>
                          <a:srgbClr val="00FF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4A86E8"/>
                          </a:solidFill>
                        </a:rPr>
                        <a:t>BEVERAGES</a:t>
                      </a:r>
                      <a:endParaRPr sz="1200">
                        <a:solidFill>
                          <a:srgbClr val="4A86E8"/>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9900FF"/>
                          </a:solidFill>
                        </a:rPr>
                        <a:t>A MAD WORLD</a:t>
                      </a:r>
                      <a:endParaRPr sz="1200">
                        <a:solidFill>
                          <a:srgbClr val="9900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202" name="Google Shape;202;p33"/>
          <p:cNvSpPr txBox="1"/>
          <p:nvPr/>
        </p:nvSpPr>
        <p:spPr>
          <a:xfrm>
            <a:off x="1483575" y="82475"/>
            <a:ext cx="6182100" cy="7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Chelsea Market"/>
                <a:ea typeface="Chelsea Market"/>
                <a:cs typeface="Chelsea Market"/>
                <a:sym typeface="Chelsea Market"/>
              </a:rPr>
              <a:t>PREPARING YOUR SCRIPT</a:t>
            </a:r>
            <a:endParaRPr sz="3000">
              <a:solidFill>
                <a:schemeClr val="lt1"/>
              </a:solidFill>
              <a:latin typeface="Chelsea Market"/>
              <a:ea typeface="Chelsea Market"/>
              <a:cs typeface="Chelsea Market"/>
              <a:sym typeface="Chelsea Market"/>
            </a:endParaRPr>
          </a:p>
        </p:txBody>
      </p:sp>
      <p:pic>
        <p:nvPicPr>
          <p:cNvPr id="203" name="Google Shape;203;p33" title="BUNDLE 1 (2).png"/>
          <p:cNvPicPr preferRelativeResize="0"/>
          <p:nvPr/>
        </p:nvPicPr>
        <p:blipFill>
          <a:blip r:embed="rId3">
            <a:alphaModFix/>
          </a:blip>
          <a:stretch>
            <a:fillRect/>
          </a:stretch>
        </p:blipFill>
        <p:spPr>
          <a:xfrm>
            <a:off x="63225" y="32013"/>
            <a:ext cx="1717050" cy="1717050"/>
          </a:xfrm>
          <a:prstGeom prst="rect">
            <a:avLst/>
          </a:prstGeom>
          <a:noFill/>
          <a:ln>
            <a:noFill/>
          </a:ln>
        </p:spPr>
      </p:pic>
      <p:pic>
        <p:nvPicPr>
          <p:cNvPr id="204" name="Google Shape;204;p33" title="BUNDLE 1 (2).png"/>
          <p:cNvPicPr preferRelativeResize="0"/>
          <p:nvPr/>
        </p:nvPicPr>
        <p:blipFill>
          <a:blip r:embed="rId3">
            <a:alphaModFix/>
          </a:blip>
          <a:stretch>
            <a:fillRect/>
          </a:stretch>
        </p:blipFill>
        <p:spPr>
          <a:xfrm flipH="1">
            <a:off x="7368975" y="32013"/>
            <a:ext cx="1717050" cy="1717050"/>
          </a:xfrm>
          <a:prstGeom prst="rect">
            <a:avLst/>
          </a:prstGeom>
          <a:noFill/>
          <a:ln>
            <a:noFill/>
          </a:ln>
        </p:spPr>
      </p:pic>
      <p:pic>
        <p:nvPicPr>
          <p:cNvPr id="205" name="Google Shape;205;p33"/>
          <p:cNvPicPr preferRelativeResize="0"/>
          <p:nvPr/>
        </p:nvPicPr>
        <p:blipFill>
          <a:blip r:embed="rId4">
            <a:alphaModFix/>
          </a:blip>
          <a:stretch>
            <a:fillRect/>
          </a:stretch>
        </p:blipFill>
        <p:spPr>
          <a:xfrm flipH="1" rot="10800000">
            <a:off x="879425" y="5"/>
            <a:ext cx="1171725" cy="1171725"/>
          </a:xfrm>
          <a:prstGeom prst="rect">
            <a:avLst/>
          </a:prstGeom>
          <a:noFill/>
          <a:ln>
            <a:noFill/>
          </a:ln>
        </p:spPr>
      </p:pic>
      <p:pic>
        <p:nvPicPr>
          <p:cNvPr id="206" name="Google Shape;206;p33"/>
          <p:cNvPicPr preferRelativeResize="0"/>
          <p:nvPr/>
        </p:nvPicPr>
        <p:blipFill>
          <a:blip r:embed="rId4">
            <a:alphaModFix/>
          </a:blip>
          <a:stretch>
            <a:fillRect/>
          </a:stretch>
        </p:blipFill>
        <p:spPr>
          <a:xfrm rot="10800000">
            <a:off x="6952525" y="5"/>
            <a:ext cx="1171725" cy="1171725"/>
          </a:xfrm>
          <a:prstGeom prst="rect">
            <a:avLst/>
          </a:prstGeom>
          <a:noFill/>
          <a:ln>
            <a:noFill/>
          </a:ln>
        </p:spPr>
      </p:pic>
      <p:pic>
        <p:nvPicPr>
          <p:cNvPr id="207" name="Google Shape;207;p33" title="Merry Christmas (1).png"/>
          <p:cNvPicPr preferRelativeResize="0"/>
          <p:nvPr/>
        </p:nvPicPr>
        <p:blipFill>
          <a:blip r:embed="rId5">
            <a:alphaModFix/>
          </a:blip>
          <a:stretch>
            <a:fillRect/>
          </a:stretch>
        </p:blipFill>
        <p:spPr>
          <a:xfrm>
            <a:off x="3388675" y="277575"/>
            <a:ext cx="2185123" cy="12291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