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Shadows Into Light"/>
      <p:regular r:id="rId29"/>
    </p:embeddedFont>
    <p:embeddedFont>
      <p:font typeface="Caveat Brush"/>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66C687D-0D75-4106-836C-A49F05141BCE}">
  <a:tblStyle styleId="{266C687D-0D75-4106-836C-A49F05141BC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ShadowsIntoLight-regular.fntdata"/><Relationship Id="rId7" Type="http://schemas.openxmlformats.org/officeDocument/2006/relationships/notesMaster" Target="notesMasters/notesMaster1.xml"/><Relationship Id="rId8" Type="http://schemas.openxmlformats.org/officeDocument/2006/relationships/slide" Target="slides/slide1.xml"/><Relationship Id="rId30" Type="http://schemas.openxmlformats.org/officeDocument/2006/relationships/font" Target="fonts/CaveatBrush-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0d362a7dc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0d362a7dc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7b0ad566b7_2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7b0ad566b7_2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0e351fbce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0e351fbce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0e351fbce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0e351fbce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0e351fbce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0e351fbce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8e0d42823d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8e0d42823d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a7bb58c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ea7bb58c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ea7bb58c8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ea7bb58c8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ea7bb58c8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ea7bb58c8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ea7bb58c8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ea7bb58c8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7b0ad566b7_2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7b0ad566b7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7b0ad566b7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7b0ad566b7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7b0ad566b7_2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7b0ad566b7_2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eefb2824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eefb2824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7b0ad566b7_2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7b0ad566b7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0d362a7dc5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0d362a7dc5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0d362a7dc5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0d362a7dc5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0d362a7dc5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0d362a7dc5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0d362a7dc5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0d362a7dc5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0d362a7dc5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0d362a7dc5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d362a7dc5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d362a7dc5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8" name="Google Shape;58;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 name="Google Shape;65;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6" name="Google Shape;6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 name="Google Shape;69;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0" name="Google Shape;70;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1" name="Google Shape;7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 name="Google Shape;7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7" name="Google Shape;77;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8" name="Google Shape;7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1" name="Google Shape;81;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5" name="Google Shape;85;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7" name="Google Shape;87;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0" name="Google Shape;9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3" name="Google Shape;93;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49782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Caveat Brush"/>
              <a:buNone/>
              <a:defRPr sz="2800">
                <a:solidFill>
                  <a:schemeClr val="lt1"/>
                </a:solidFill>
                <a:latin typeface="Caveat Brush"/>
                <a:ea typeface="Caveat Brush"/>
                <a:cs typeface="Caveat Brush"/>
                <a:sym typeface="Caveat Bru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Shadows Into Light"/>
              <a:buChar char="●"/>
              <a:defRPr sz="1800">
                <a:solidFill>
                  <a:schemeClr val="lt1"/>
                </a:solidFill>
                <a:latin typeface="Shadows Into Light"/>
                <a:ea typeface="Shadows Into Light"/>
                <a:cs typeface="Shadows Into Light"/>
                <a:sym typeface="Shadows Into Light"/>
              </a:defRPr>
            </a:lvl1pPr>
            <a:lvl2pPr indent="-317500" lvl="1" marL="914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2pPr>
            <a:lvl3pPr indent="-317500" lvl="2" marL="13716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3pPr>
            <a:lvl4pPr indent="-317500" lvl="3" marL="18288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4pPr>
            <a:lvl5pPr indent="-317500" lvl="4" marL="22860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5pPr>
            <a:lvl6pPr indent="-317500" lvl="5" marL="27432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6pPr>
            <a:lvl7pPr indent="-317500" lvl="6" marL="3200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7pPr>
            <a:lvl8pPr indent="-317500" lvl="7" marL="36576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8pPr>
            <a:lvl9pPr indent="-317500" lvl="8" marL="41148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a:off x="8035900" y="4870375"/>
            <a:ext cx="1219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Calibri"/>
                <a:ea typeface="Calibri"/>
                <a:cs typeface="Calibri"/>
                <a:sym typeface="Calibri"/>
              </a:rPr>
              <a:t>© Jane Fisher </a:t>
            </a:r>
            <a:endParaRPr sz="1000">
              <a:solidFill>
                <a:schemeClr val="lt1"/>
              </a:solidFill>
              <a:latin typeface="Calibri"/>
              <a:ea typeface="Calibri"/>
              <a:cs typeface="Calibri"/>
              <a:sym typeface="Calibri"/>
            </a:endParaRPr>
          </a:p>
        </p:txBody>
      </p:sp>
      <p:pic>
        <p:nvPicPr>
          <p:cNvPr id="10" name="Google Shape;10;p1"/>
          <p:cNvPicPr preferRelativeResize="0"/>
          <p:nvPr/>
        </p:nvPicPr>
        <p:blipFill rotWithShape="1">
          <a:blip r:embed="rId1">
            <a:alphaModFix/>
          </a:blip>
          <a:srcRect b="31903" l="7208" r="8680" t="38236"/>
          <a:stretch/>
        </p:blipFill>
        <p:spPr>
          <a:xfrm>
            <a:off x="7530881" y="4448925"/>
            <a:ext cx="1613119" cy="572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4" name="Google Shape;54;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55" name="Google Shape;5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1.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19.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12.png"/><Relationship Id="rId7" Type="http://schemas.openxmlformats.org/officeDocument/2006/relationships/image" Target="../media/image26.png"/><Relationship Id="rId8"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1.png"/><Relationship Id="rId5" Type="http://schemas.openxmlformats.org/officeDocument/2006/relationships/hyperlink" Target="https://docs.google.com/spreadsheets/d/13hB91YPEShdQ9HYx9NBOtdzCPMAO6l9y/edit?usp=sharing&amp;ouid=117641421271150720380&amp;rtpof=true&amp;sd=true" TargetMode="External"/><Relationship Id="rId6" Type="http://schemas.openxmlformats.org/officeDocument/2006/relationships/image" Target="../media/image26.png"/><Relationship Id="rId7"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www.the-understudy.org" TargetMode="External"/><Relationship Id="rId4" Type="http://schemas.openxmlformats.org/officeDocument/2006/relationships/hyperlink" Target="https://www.the-understudy.org/igcsedramapre-release" TargetMode="External"/><Relationship Id="rId5" Type="http://schemas.openxmlformats.org/officeDocument/2006/relationships/image" Target="../media/image24.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www.youtube.com/watch?v=xNN7iTA57jM&amp;ab_channel=TheGuildofAmbience" TargetMode="External"/><Relationship Id="rId4" Type="http://schemas.openxmlformats.org/officeDocument/2006/relationships/hyperlink" Target="https://www.youtube.com/watch?v=1rXI72Kr6tw&amp;list=PL2CB33B3C703310BF&amp;index=3&amp;ab_channel=ArturGebi" TargetMode="External"/><Relationship Id="rId5" Type="http://schemas.openxmlformats.org/officeDocument/2006/relationships/hyperlink" Target="https://www.youtube.com/watch?v=7UvesKl8_W8&amp;list=PLA725CE1D802078E3&amp;ab_channel=EricBoulang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2" name="Google Shape;102;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3" name="Google Shape;103;p2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04" name="Google Shape;104;p25"/>
          <p:cNvPicPr preferRelativeResize="0"/>
          <p:nvPr/>
        </p:nvPicPr>
        <p:blipFill>
          <a:blip r:embed="rId4">
            <a:alphaModFix/>
          </a:blip>
          <a:stretch>
            <a:fillRect/>
          </a:stretch>
        </p:blipFill>
        <p:spPr>
          <a:xfrm>
            <a:off x="0" y="381000"/>
            <a:ext cx="4762500" cy="4762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34"/>
          <p:cNvPicPr preferRelativeResize="0"/>
          <p:nvPr/>
        </p:nvPicPr>
        <p:blipFill>
          <a:blip r:embed="rId3">
            <a:alphaModFix/>
          </a:blip>
          <a:stretch>
            <a:fillRect/>
          </a:stretch>
        </p:blipFill>
        <p:spPr>
          <a:xfrm>
            <a:off x="-43825" y="-40350"/>
            <a:ext cx="9144000" cy="5143500"/>
          </a:xfrm>
          <a:prstGeom prst="rect">
            <a:avLst/>
          </a:prstGeom>
          <a:noFill/>
          <a:ln>
            <a:noFill/>
          </a:ln>
        </p:spPr>
      </p:pic>
      <p:sp>
        <p:nvSpPr>
          <p:cNvPr id="154" name="Google Shape;154;p34"/>
          <p:cNvSpPr/>
          <p:nvPr/>
        </p:nvSpPr>
        <p:spPr>
          <a:xfrm>
            <a:off x="7595675" y="4439150"/>
            <a:ext cx="1504500" cy="556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sp>
        <p:nvSpPr>
          <p:cNvPr id="155" name="Google Shape;155;p34"/>
          <p:cNvSpPr txBox="1"/>
          <p:nvPr/>
        </p:nvSpPr>
        <p:spPr>
          <a:xfrm>
            <a:off x="991300" y="1286025"/>
            <a:ext cx="7291200" cy="354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800">
                <a:solidFill>
                  <a:schemeClr val="lt1"/>
                </a:solidFill>
                <a:latin typeface="Caveat Brush"/>
                <a:ea typeface="Caveat Brush"/>
                <a:cs typeface="Caveat Brush"/>
                <a:sym typeface="Caveat Brush"/>
              </a:rPr>
              <a:t>In groups of 3-5, create a piece of drama based on what you’ve seen so far. You don’t need to </a:t>
            </a:r>
            <a:r>
              <a:rPr lang="en" sz="3800">
                <a:solidFill>
                  <a:schemeClr val="lt1"/>
                </a:solidFill>
                <a:latin typeface="Caveat Brush"/>
                <a:ea typeface="Caveat Brush"/>
                <a:cs typeface="Caveat Brush"/>
                <a:sym typeface="Caveat Brush"/>
              </a:rPr>
              <a:t>incorporate</a:t>
            </a:r>
            <a:r>
              <a:rPr lang="en" sz="3800">
                <a:solidFill>
                  <a:schemeClr val="lt1"/>
                </a:solidFill>
                <a:latin typeface="Caveat Brush"/>
                <a:ea typeface="Caveat Brush"/>
                <a:cs typeface="Caveat Brush"/>
                <a:sym typeface="Caveat Brush"/>
              </a:rPr>
              <a:t> </a:t>
            </a:r>
            <a:r>
              <a:rPr lang="en" sz="3800">
                <a:solidFill>
                  <a:schemeClr val="lt1"/>
                </a:solidFill>
                <a:latin typeface="Caveat Brush"/>
                <a:ea typeface="Caveat Brush"/>
                <a:cs typeface="Caveat Brush"/>
                <a:sym typeface="Caveat Brush"/>
              </a:rPr>
              <a:t>everything</a:t>
            </a:r>
            <a:r>
              <a:rPr lang="en" sz="3800">
                <a:solidFill>
                  <a:schemeClr val="lt1"/>
                </a:solidFill>
                <a:latin typeface="Caveat Brush"/>
                <a:ea typeface="Caveat Brush"/>
                <a:cs typeface="Caveat Brush"/>
                <a:sym typeface="Caveat Brush"/>
              </a:rPr>
              <a:t>. Your piece can be realistic or stylised. It can be a scene or physical theatre or a mix. Text or no text. You can add music. </a:t>
            </a:r>
            <a:r>
              <a:rPr lang="en" sz="3900">
                <a:solidFill>
                  <a:schemeClr val="lt1"/>
                </a:solidFill>
                <a:latin typeface="Caveat Brush"/>
                <a:ea typeface="Caveat Brush"/>
                <a:cs typeface="Caveat Brush"/>
                <a:sym typeface="Caveat Brush"/>
              </a:rPr>
              <a:t> </a:t>
            </a:r>
            <a:endParaRPr sz="3900">
              <a:solidFill>
                <a:schemeClr val="lt1"/>
              </a:solidFill>
              <a:latin typeface="Caveat Brush"/>
              <a:ea typeface="Caveat Brush"/>
              <a:cs typeface="Caveat Brush"/>
              <a:sym typeface="Caveat Brush"/>
            </a:endParaRPr>
          </a:p>
        </p:txBody>
      </p:sp>
      <p:pic>
        <p:nvPicPr>
          <p:cNvPr id="156" name="Google Shape;156;p34"/>
          <p:cNvPicPr preferRelativeResize="0"/>
          <p:nvPr/>
        </p:nvPicPr>
        <p:blipFill rotWithShape="1">
          <a:blip r:embed="rId4">
            <a:alphaModFix/>
          </a:blip>
          <a:srcRect b="28698" l="63053" r="0" t="0"/>
          <a:stretch/>
        </p:blipFill>
        <p:spPr>
          <a:xfrm>
            <a:off x="7191774" y="867400"/>
            <a:ext cx="1761024" cy="1911681"/>
          </a:xfrm>
          <a:prstGeom prst="rect">
            <a:avLst/>
          </a:prstGeom>
          <a:noFill/>
          <a:ln>
            <a:noFill/>
          </a:ln>
        </p:spPr>
      </p:pic>
      <p:pic>
        <p:nvPicPr>
          <p:cNvPr id="157" name="Google Shape;157;p34"/>
          <p:cNvPicPr preferRelativeResize="0"/>
          <p:nvPr/>
        </p:nvPicPr>
        <p:blipFill rotWithShape="1">
          <a:blip r:embed="rId4">
            <a:alphaModFix/>
          </a:blip>
          <a:srcRect b="28698" l="63053" r="0" t="0"/>
          <a:stretch/>
        </p:blipFill>
        <p:spPr>
          <a:xfrm rot="10800000">
            <a:off x="213274" y="3083975"/>
            <a:ext cx="1761024" cy="1911681"/>
          </a:xfrm>
          <a:prstGeom prst="rect">
            <a:avLst/>
          </a:prstGeom>
          <a:noFill/>
          <a:ln>
            <a:noFill/>
          </a:ln>
        </p:spPr>
      </p:pic>
      <p:pic>
        <p:nvPicPr>
          <p:cNvPr id="158" name="Google Shape;158;p34"/>
          <p:cNvPicPr preferRelativeResize="0"/>
          <p:nvPr/>
        </p:nvPicPr>
        <p:blipFill rotWithShape="1">
          <a:blip r:embed="rId4">
            <a:alphaModFix/>
          </a:blip>
          <a:srcRect b="28698" l="63053" r="0" t="0"/>
          <a:stretch/>
        </p:blipFill>
        <p:spPr>
          <a:xfrm rot="5400000">
            <a:off x="6990199" y="3266800"/>
            <a:ext cx="1761024" cy="1911681"/>
          </a:xfrm>
          <a:prstGeom prst="rect">
            <a:avLst/>
          </a:prstGeom>
          <a:noFill/>
          <a:ln>
            <a:noFill/>
          </a:ln>
        </p:spPr>
      </p:pic>
      <p:pic>
        <p:nvPicPr>
          <p:cNvPr id="159" name="Google Shape;159;p34"/>
          <p:cNvPicPr preferRelativeResize="0"/>
          <p:nvPr/>
        </p:nvPicPr>
        <p:blipFill rotWithShape="1">
          <a:blip r:embed="rId4">
            <a:alphaModFix/>
          </a:blip>
          <a:srcRect b="28698" l="63053" r="0" t="0"/>
          <a:stretch/>
        </p:blipFill>
        <p:spPr>
          <a:xfrm rot="-5400000">
            <a:off x="387624" y="735400"/>
            <a:ext cx="1761024" cy="19116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0" y="0"/>
            <a:ext cx="9143993"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36"/>
          <p:cNvPicPr preferRelativeResize="0"/>
          <p:nvPr/>
        </p:nvPicPr>
        <p:blipFill>
          <a:blip r:embed="rId3">
            <a:alphaModFix/>
          </a:blip>
          <a:stretch>
            <a:fillRect/>
          </a:stretch>
        </p:blipFill>
        <p:spPr>
          <a:xfrm>
            <a:off x="0" y="0"/>
            <a:ext cx="9144000" cy="51435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0" y="0"/>
            <a:ext cx="9144000" cy="51435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80" name="Google Shape;180;p38"/>
          <p:cNvPicPr preferRelativeResize="0"/>
          <p:nvPr/>
        </p:nvPicPr>
        <p:blipFill rotWithShape="1">
          <a:blip r:embed="rId4">
            <a:alphaModFix/>
          </a:blip>
          <a:srcRect b="55219" l="74562" r="0" t="0"/>
          <a:stretch/>
        </p:blipFill>
        <p:spPr>
          <a:xfrm>
            <a:off x="7237725" y="0"/>
            <a:ext cx="1906277" cy="1887700"/>
          </a:xfrm>
          <a:prstGeom prst="rect">
            <a:avLst/>
          </a:prstGeom>
          <a:noFill/>
          <a:ln>
            <a:noFill/>
          </a:ln>
        </p:spPr>
      </p:pic>
      <p:sp>
        <p:nvSpPr>
          <p:cNvPr id="181" name="Google Shape;181;p38"/>
          <p:cNvSpPr/>
          <p:nvPr/>
        </p:nvSpPr>
        <p:spPr>
          <a:xfrm>
            <a:off x="7595675" y="4439150"/>
            <a:ext cx="1504500" cy="556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sp>
        <p:nvSpPr>
          <p:cNvPr id="182" name="Google Shape;182;p38"/>
          <p:cNvSpPr txBox="1"/>
          <p:nvPr/>
        </p:nvSpPr>
        <p:spPr>
          <a:xfrm>
            <a:off x="991300" y="1286025"/>
            <a:ext cx="7291200" cy="354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chemeClr val="lt1"/>
                </a:solidFill>
                <a:latin typeface="Caveat Brush"/>
                <a:ea typeface="Caveat Brush"/>
                <a:cs typeface="Caveat Brush"/>
                <a:sym typeface="Caveat Brush"/>
              </a:rPr>
              <a:t>Share your work. </a:t>
            </a:r>
            <a:endParaRPr sz="3400">
              <a:solidFill>
                <a:schemeClr val="lt1"/>
              </a:solidFill>
              <a:latin typeface="Caveat Brush"/>
              <a:ea typeface="Caveat Brush"/>
              <a:cs typeface="Caveat Brush"/>
              <a:sym typeface="Caveat Brush"/>
            </a:endParaRPr>
          </a:p>
          <a:p>
            <a:pPr indent="0" lvl="0" marL="0" rtl="0" algn="ctr">
              <a:spcBef>
                <a:spcPts val="0"/>
              </a:spcBef>
              <a:spcAft>
                <a:spcPts val="0"/>
              </a:spcAft>
              <a:buNone/>
            </a:pPr>
            <a:r>
              <a:t/>
            </a:r>
            <a:endParaRPr sz="3100">
              <a:solidFill>
                <a:schemeClr val="lt1"/>
              </a:solidFill>
              <a:latin typeface="Caveat Brush"/>
              <a:ea typeface="Caveat Brush"/>
              <a:cs typeface="Caveat Brush"/>
              <a:sym typeface="Caveat Brush"/>
            </a:endParaRPr>
          </a:p>
          <a:p>
            <a:pPr indent="0" lvl="0" marL="0" rtl="0" algn="ctr">
              <a:spcBef>
                <a:spcPts val="0"/>
              </a:spcBef>
              <a:spcAft>
                <a:spcPts val="0"/>
              </a:spcAft>
              <a:buNone/>
            </a:pPr>
            <a:r>
              <a:t/>
            </a:r>
            <a:endParaRPr sz="3100">
              <a:solidFill>
                <a:schemeClr val="lt1"/>
              </a:solidFill>
              <a:latin typeface="Caveat Brush"/>
              <a:ea typeface="Caveat Brush"/>
              <a:cs typeface="Caveat Brush"/>
              <a:sym typeface="Caveat Brush"/>
            </a:endParaRPr>
          </a:p>
          <a:p>
            <a:pPr indent="0" lvl="0" marL="0" rtl="0" algn="ctr">
              <a:spcBef>
                <a:spcPts val="0"/>
              </a:spcBef>
              <a:spcAft>
                <a:spcPts val="0"/>
              </a:spcAft>
              <a:buNone/>
            </a:pPr>
            <a:r>
              <a:rPr lang="en" sz="3100">
                <a:solidFill>
                  <a:schemeClr val="lt1"/>
                </a:solidFill>
                <a:latin typeface="Caveat Brush"/>
                <a:ea typeface="Caveat Brush"/>
                <a:cs typeface="Caveat Brush"/>
                <a:sym typeface="Caveat Brush"/>
              </a:rPr>
              <a:t>What have you become curious about? </a:t>
            </a:r>
            <a:r>
              <a:rPr lang="en" sz="3100">
                <a:solidFill>
                  <a:schemeClr val="lt1"/>
                </a:solidFill>
                <a:latin typeface="Caveat Brush"/>
                <a:ea typeface="Caveat Brush"/>
                <a:cs typeface="Caveat Brush"/>
                <a:sym typeface="Caveat Brush"/>
              </a:rPr>
              <a:t> </a:t>
            </a:r>
            <a:endParaRPr sz="3100">
              <a:solidFill>
                <a:schemeClr val="lt1"/>
              </a:solidFill>
              <a:latin typeface="Caveat Brush"/>
              <a:ea typeface="Caveat Brush"/>
              <a:cs typeface="Caveat Brush"/>
              <a:sym typeface="Caveat Brush"/>
            </a:endParaRPr>
          </a:p>
          <a:p>
            <a:pPr indent="0" lvl="0" marL="0" rtl="0" algn="ctr">
              <a:spcBef>
                <a:spcPts val="0"/>
              </a:spcBef>
              <a:spcAft>
                <a:spcPts val="0"/>
              </a:spcAft>
              <a:buNone/>
            </a:pPr>
            <a:r>
              <a:rPr lang="en" sz="3100">
                <a:solidFill>
                  <a:schemeClr val="lt1"/>
                </a:solidFill>
                <a:latin typeface="Caveat Brush"/>
                <a:ea typeface="Caveat Brush"/>
                <a:cs typeface="Caveat Brush"/>
                <a:sym typeface="Caveat Brush"/>
              </a:rPr>
              <a:t>What sense do you get of the world of this play based on today’s stimuli for exploration?</a:t>
            </a:r>
            <a:endParaRPr sz="3100">
              <a:solidFill>
                <a:schemeClr val="lt1"/>
              </a:solidFill>
              <a:latin typeface="Caveat Brush"/>
              <a:ea typeface="Caveat Brush"/>
              <a:cs typeface="Caveat Brush"/>
              <a:sym typeface="Caveat Brush"/>
            </a:endParaRPr>
          </a:p>
        </p:txBody>
      </p:sp>
      <p:pic>
        <p:nvPicPr>
          <p:cNvPr id="183" name="Google Shape;183;p38"/>
          <p:cNvPicPr preferRelativeResize="0"/>
          <p:nvPr/>
        </p:nvPicPr>
        <p:blipFill rotWithShape="1">
          <a:blip r:embed="rId4">
            <a:alphaModFix/>
          </a:blip>
          <a:srcRect b="55219" l="74562" r="0" t="0"/>
          <a:stretch/>
        </p:blipFill>
        <p:spPr>
          <a:xfrm flipH="1">
            <a:off x="0" y="0"/>
            <a:ext cx="1995552" cy="1976100"/>
          </a:xfrm>
          <a:prstGeom prst="rect">
            <a:avLst/>
          </a:prstGeom>
          <a:noFill/>
          <a:ln>
            <a:noFill/>
          </a:ln>
        </p:spPr>
      </p:pic>
      <p:pic>
        <p:nvPicPr>
          <p:cNvPr id="184" name="Google Shape;184;p38"/>
          <p:cNvPicPr preferRelativeResize="0"/>
          <p:nvPr/>
        </p:nvPicPr>
        <p:blipFill rotWithShape="1">
          <a:blip r:embed="rId5">
            <a:alphaModFix/>
          </a:blip>
          <a:srcRect b="33058" l="57306" r="0" t="41378"/>
          <a:stretch/>
        </p:blipFill>
        <p:spPr>
          <a:xfrm rot="-785940">
            <a:off x="116500" y="2356187"/>
            <a:ext cx="2980802" cy="10039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8" name="Shape 188"/>
        <p:cNvGrpSpPr/>
        <p:nvPr/>
      </p:nvGrpSpPr>
      <p:grpSpPr>
        <a:xfrm>
          <a:off x="0" y="0"/>
          <a:ext cx="0" cy="0"/>
          <a:chOff x="0" y="0"/>
          <a:chExt cx="0" cy="0"/>
        </a:xfrm>
      </p:grpSpPr>
      <p:pic>
        <p:nvPicPr>
          <p:cNvPr id="189" name="Google Shape;189;p39"/>
          <p:cNvPicPr preferRelativeResize="0"/>
          <p:nvPr/>
        </p:nvPicPr>
        <p:blipFill>
          <a:blip r:embed="rId3">
            <a:alphaModFix/>
          </a:blip>
          <a:stretch>
            <a:fillRect/>
          </a:stretch>
        </p:blipFill>
        <p:spPr>
          <a:xfrm>
            <a:off x="13" y="0"/>
            <a:ext cx="9144000" cy="5143500"/>
          </a:xfrm>
          <a:prstGeom prst="rect">
            <a:avLst/>
          </a:prstGeom>
          <a:noFill/>
          <a:ln>
            <a:noFill/>
          </a:ln>
        </p:spPr>
      </p:pic>
      <p:pic>
        <p:nvPicPr>
          <p:cNvPr id="190" name="Google Shape;190;p39"/>
          <p:cNvPicPr preferRelativeResize="0"/>
          <p:nvPr/>
        </p:nvPicPr>
        <p:blipFill>
          <a:blip r:embed="rId4">
            <a:alphaModFix/>
          </a:blip>
          <a:stretch>
            <a:fillRect/>
          </a:stretch>
        </p:blipFill>
        <p:spPr>
          <a:xfrm rot="-822187">
            <a:off x="-58179" y="183292"/>
            <a:ext cx="2770208" cy="2770190"/>
          </a:xfrm>
          <a:prstGeom prst="rect">
            <a:avLst/>
          </a:prstGeom>
          <a:noFill/>
          <a:ln>
            <a:noFill/>
          </a:ln>
        </p:spPr>
      </p:pic>
      <p:pic>
        <p:nvPicPr>
          <p:cNvPr id="191" name="Google Shape;191;p39"/>
          <p:cNvPicPr preferRelativeResize="0"/>
          <p:nvPr/>
        </p:nvPicPr>
        <p:blipFill>
          <a:blip r:embed="rId5">
            <a:alphaModFix/>
          </a:blip>
          <a:stretch>
            <a:fillRect/>
          </a:stretch>
        </p:blipFill>
        <p:spPr>
          <a:xfrm rot="582897">
            <a:off x="6291879" y="105142"/>
            <a:ext cx="3183867" cy="3183867"/>
          </a:xfrm>
          <a:prstGeom prst="rect">
            <a:avLst/>
          </a:prstGeom>
          <a:noFill/>
          <a:ln>
            <a:noFill/>
          </a:ln>
        </p:spPr>
      </p:pic>
      <p:pic>
        <p:nvPicPr>
          <p:cNvPr id="192" name="Google Shape;192;p39"/>
          <p:cNvPicPr preferRelativeResize="0"/>
          <p:nvPr/>
        </p:nvPicPr>
        <p:blipFill rotWithShape="1">
          <a:blip r:embed="rId6">
            <a:alphaModFix/>
          </a:blip>
          <a:srcRect b="8361" l="50937" r="0" t="73248"/>
          <a:stretch/>
        </p:blipFill>
        <p:spPr>
          <a:xfrm>
            <a:off x="3449563" y="4302075"/>
            <a:ext cx="2244875" cy="841425"/>
          </a:xfrm>
          <a:prstGeom prst="rect">
            <a:avLst/>
          </a:prstGeom>
          <a:noFill/>
          <a:ln>
            <a:noFill/>
          </a:ln>
        </p:spPr>
      </p:pic>
      <p:pic>
        <p:nvPicPr>
          <p:cNvPr id="193" name="Google Shape;193;p39"/>
          <p:cNvPicPr preferRelativeResize="0"/>
          <p:nvPr/>
        </p:nvPicPr>
        <p:blipFill rotWithShape="1">
          <a:blip r:embed="rId6">
            <a:alphaModFix/>
          </a:blip>
          <a:srcRect b="47647" l="66124" r="0" t="16301"/>
          <a:stretch/>
        </p:blipFill>
        <p:spPr>
          <a:xfrm>
            <a:off x="7530700" y="3242175"/>
            <a:ext cx="1613300" cy="1463775"/>
          </a:xfrm>
          <a:prstGeom prst="rect">
            <a:avLst/>
          </a:prstGeom>
          <a:noFill/>
          <a:ln>
            <a:noFill/>
          </a:ln>
        </p:spPr>
      </p:pic>
      <p:pic>
        <p:nvPicPr>
          <p:cNvPr id="194" name="Google Shape;194;p39"/>
          <p:cNvPicPr preferRelativeResize="0"/>
          <p:nvPr/>
        </p:nvPicPr>
        <p:blipFill rotWithShape="1">
          <a:blip r:embed="rId6">
            <a:alphaModFix/>
          </a:blip>
          <a:srcRect b="0" l="0" r="53938" t="40062"/>
          <a:stretch/>
        </p:blipFill>
        <p:spPr>
          <a:xfrm>
            <a:off x="0" y="3305000"/>
            <a:ext cx="1412900" cy="1838500"/>
          </a:xfrm>
          <a:prstGeom prst="rect">
            <a:avLst/>
          </a:prstGeom>
          <a:noFill/>
          <a:ln>
            <a:noFill/>
          </a:ln>
        </p:spPr>
      </p:pic>
      <p:pic>
        <p:nvPicPr>
          <p:cNvPr id="195" name="Google Shape;195;p39"/>
          <p:cNvPicPr preferRelativeResize="0"/>
          <p:nvPr/>
        </p:nvPicPr>
        <p:blipFill>
          <a:blip r:embed="rId7">
            <a:alphaModFix/>
          </a:blip>
          <a:stretch>
            <a:fillRect/>
          </a:stretch>
        </p:blipFill>
        <p:spPr>
          <a:xfrm>
            <a:off x="1310350" y="3304988"/>
            <a:ext cx="1838500" cy="1838500"/>
          </a:xfrm>
          <a:prstGeom prst="rect">
            <a:avLst/>
          </a:prstGeom>
          <a:noFill/>
          <a:ln>
            <a:noFill/>
          </a:ln>
        </p:spPr>
      </p:pic>
      <p:sp>
        <p:nvSpPr>
          <p:cNvPr id="196" name="Google Shape;196;p39"/>
          <p:cNvSpPr txBox="1"/>
          <p:nvPr>
            <p:ph idx="1" type="body"/>
          </p:nvPr>
        </p:nvSpPr>
        <p:spPr>
          <a:xfrm>
            <a:off x="2743925" y="1251125"/>
            <a:ext cx="3536100" cy="28029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en" sz="1900"/>
              <a:t>You will be working closely with this script for the next few months so get it organised, so you can access what you need easily, and you can easily see who is in a scene. </a:t>
            </a:r>
            <a:endParaRPr b="1" sz="1900"/>
          </a:p>
          <a:p>
            <a:pPr indent="0" lvl="0" marL="0" rtl="0" algn="ctr">
              <a:spcBef>
                <a:spcPts val="1200"/>
              </a:spcBef>
              <a:spcAft>
                <a:spcPts val="1200"/>
              </a:spcAft>
              <a:buNone/>
            </a:pPr>
            <a:r>
              <a:rPr b="1" lang="en" sz="1900"/>
              <a:t>The extract has no labelled scene divisions so we’ve broken it into 5 units. </a:t>
            </a:r>
            <a:r>
              <a:rPr b="1" lang="en" sz="2000">
                <a:solidFill>
                  <a:schemeClr val="accent1"/>
                </a:solidFill>
              </a:rPr>
              <a:t> </a:t>
            </a:r>
            <a:endParaRPr b="1" sz="2000">
              <a:solidFill>
                <a:schemeClr val="accent1"/>
              </a:solidFill>
            </a:endParaRPr>
          </a:p>
        </p:txBody>
      </p:sp>
      <p:pic>
        <p:nvPicPr>
          <p:cNvPr id="197" name="Google Shape;197;p39"/>
          <p:cNvPicPr preferRelativeResize="0"/>
          <p:nvPr/>
        </p:nvPicPr>
        <p:blipFill rotWithShape="1">
          <a:blip r:embed="rId6">
            <a:alphaModFix/>
          </a:blip>
          <a:srcRect b="60939" l="0" r="70625" t="12310"/>
          <a:stretch/>
        </p:blipFill>
        <p:spPr>
          <a:xfrm flipH="1" rot="-8099997">
            <a:off x="5791145" y="3633088"/>
            <a:ext cx="1982662" cy="1805521"/>
          </a:xfrm>
          <a:prstGeom prst="rect">
            <a:avLst/>
          </a:prstGeom>
          <a:noFill/>
          <a:ln>
            <a:noFill/>
          </a:ln>
        </p:spPr>
      </p:pic>
      <p:sp>
        <p:nvSpPr>
          <p:cNvPr id="198" name="Google Shape;198;p39"/>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199" name="Google Shape;199;p39"/>
          <p:cNvPicPr preferRelativeResize="0"/>
          <p:nvPr/>
        </p:nvPicPr>
        <p:blipFill rotWithShape="1">
          <a:blip r:embed="rId8">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40"/>
          <p:cNvPicPr preferRelativeResize="0"/>
          <p:nvPr/>
        </p:nvPicPr>
        <p:blipFill>
          <a:blip r:embed="rId3">
            <a:alphaModFix/>
          </a:blip>
          <a:stretch>
            <a:fillRect/>
          </a:stretch>
        </p:blipFill>
        <p:spPr>
          <a:xfrm>
            <a:off x="53025" y="0"/>
            <a:ext cx="9144000" cy="5143500"/>
          </a:xfrm>
          <a:prstGeom prst="rect">
            <a:avLst/>
          </a:prstGeom>
          <a:noFill/>
          <a:ln>
            <a:noFill/>
          </a:ln>
        </p:spPr>
      </p:pic>
      <p:pic>
        <p:nvPicPr>
          <p:cNvPr id="205" name="Google Shape;205;p40"/>
          <p:cNvPicPr preferRelativeResize="0"/>
          <p:nvPr/>
        </p:nvPicPr>
        <p:blipFill>
          <a:blip r:embed="rId4">
            <a:alphaModFix/>
          </a:blip>
          <a:stretch>
            <a:fillRect/>
          </a:stretch>
        </p:blipFill>
        <p:spPr>
          <a:xfrm rot="-822193">
            <a:off x="-130118" y="330495"/>
            <a:ext cx="3014535" cy="3014535"/>
          </a:xfrm>
          <a:prstGeom prst="rect">
            <a:avLst/>
          </a:prstGeom>
          <a:noFill/>
          <a:ln>
            <a:noFill/>
          </a:ln>
        </p:spPr>
      </p:pic>
      <p:pic>
        <p:nvPicPr>
          <p:cNvPr id="206" name="Google Shape;206;p40"/>
          <p:cNvPicPr preferRelativeResize="0"/>
          <p:nvPr/>
        </p:nvPicPr>
        <p:blipFill>
          <a:blip r:embed="rId5">
            <a:alphaModFix/>
          </a:blip>
          <a:stretch>
            <a:fillRect/>
          </a:stretch>
        </p:blipFill>
        <p:spPr>
          <a:xfrm rot="582897">
            <a:off x="6265704" y="311767"/>
            <a:ext cx="3183867" cy="3183867"/>
          </a:xfrm>
          <a:prstGeom prst="rect">
            <a:avLst/>
          </a:prstGeom>
          <a:noFill/>
          <a:ln>
            <a:noFill/>
          </a:ln>
        </p:spPr>
      </p:pic>
      <p:pic>
        <p:nvPicPr>
          <p:cNvPr id="207" name="Google Shape;207;p40"/>
          <p:cNvPicPr preferRelativeResize="0"/>
          <p:nvPr/>
        </p:nvPicPr>
        <p:blipFill rotWithShape="1">
          <a:blip r:embed="rId6">
            <a:alphaModFix/>
          </a:blip>
          <a:srcRect b="6751" l="50937" r="0" t="73249"/>
          <a:stretch/>
        </p:blipFill>
        <p:spPr>
          <a:xfrm>
            <a:off x="3313350" y="4117375"/>
            <a:ext cx="2517300" cy="1026125"/>
          </a:xfrm>
          <a:prstGeom prst="rect">
            <a:avLst/>
          </a:prstGeom>
          <a:noFill/>
          <a:ln>
            <a:noFill/>
          </a:ln>
        </p:spPr>
      </p:pic>
      <p:pic>
        <p:nvPicPr>
          <p:cNvPr id="208" name="Google Shape;208;p40"/>
          <p:cNvPicPr preferRelativeResize="0"/>
          <p:nvPr/>
        </p:nvPicPr>
        <p:blipFill rotWithShape="1">
          <a:blip r:embed="rId6">
            <a:alphaModFix/>
          </a:blip>
          <a:srcRect b="0" l="0" r="53938" t="40062"/>
          <a:stretch/>
        </p:blipFill>
        <p:spPr>
          <a:xfrm>
            <a:off x="0" y="3044235"/>
            <a:ext cx="1613300" cy="2099265"/>
          </a:xfrm>
          <a:prstGeom prst="rect">
            <a:avLst/>
          </a:prstGeom>
          <a:noFill/>
          <a:ln>
            <a:noFill/>
          </a:ln>
        </p:spPr>
      </p:pic>
      <p:pic>
        <p:nvPicPr>
          <p:cNvPr id="209" name="Google Shape;209;p40"/>
          <p:cNvPicPr preferRelativeResize="0"/>
          <p:nvPr/>
        </p:nvPicPr>
        <p:blipFill rotWithShape="1">
          <a:blip r:embed="rId6">
            <a:alphaModFix/>
          </a:blip>
          <a:srcRect b="47647" l="66124" r="0" t="16301"/>
          <a:stretch/>
        </p:blipFill>
        <p:spPr>
          <a:xfrm>
            <a:off x="7382075" y="3044213"/>
            <a:ext cx="1613300" cy="1463775"/>
          </a:xfrm>
          <a:prstGeom prst="rect">
            <a:avLst/>
          </a:prstGeom>
          <a:noFill/>
          <a:ln>
            <a:noFill/>
          </a:ln>
        </p:spPr>
      </p:pic>
      <p:pic>
        <p:nvPicPr>
          <p:cNvPr id="210" name="Google Shape;210;p40"/>
          <p:cNvPicPr preferRelativeResize="0"/>
          <p:nvPr/>
        </p:nvPicPr>
        <p:blipFill rotWithShape="1">
          <a:blip r:embed="rId6">
            <a:alphaModFix/>
          </a:blip>
          <a:srcRect b="60939" l="0" r="70625" t="12310"/>
          <a:stretch/>
        </p:blipFill>
        <p:spPr>
          <a:xfrm flipH="1" rot="-7277308">
            <a:off x="5931287" y="3656933"/>
            <a:ext cx="1727977" cy="1573585"/>
          </a:xfrm>
          <a:prstGeom prst="rect">
            <a:avLst/>
          </a:prstGeom>
          <a:noFill/>
          <a:ln>
            <a:noFill/>
          </a:ln>
        </p:spPr>
      </p:pic>
      <p:pic>
        <p:nvPicPr>
          <p:cNvPr id="211" name="Google Shape;211;p40"/>
          <p:cNvPicPr preferRelativeResize="0"/>
          <p:nvPr/>
        </p:nvPicPr>
        <p:blipFill rotWithShape="1">
          <a:blip r:embed="rId7">
            <a:alphaModFix/>
          </a:blip>
          <a:srcRect b="66139" l="51756" r="0" t="0"/>
          <a:stretch/>
        </p:blipFill>
        <p:spPr>
          <a:xfrm rot="-466476">
            <a:off x="5861754" y="1058482"/>
            <a:ext cx="939919" cy="523864"/>
          </a:xfrm>
          <a:prstGeom prst="rect">
            <a:avLst/>
          </a:prstGeom>
          <a:noFill/>
          <a:ln>
            <a:noFill/>
          </a:ln>
        </p:spPr>
      </p:pic>
      <p:pic>
        <p:nvPicPr>
          <p:cNvPr id="212" name="Google Shape;212;p40"/>
          <p:cNvPicPr preferRelativeResize="0"/>
          <p:nvPr/>
        </p:nvPicPr>
        <p:blipFill>
          <a:blip r:embed="rId8">
            <a:alphaModFix/>
          </a:blip>
          <a:stretch>
            <a:fillRect/>
          </a:stretch>
        </p:blipFill>
        <p:spPr>
          <a:xfrm>
            <a:off x="1474850" y="3486100"/>
            <a:ext cx="1649175" cy="1649175"/>
          </a:xfrm>
          <a:prstGeom prst="rect">
            <a:avLst/>
          </a:prstGeom>
          <a:noFill/>
          <a:ln>
            <a:noFill/>
          </a:ln>
        </p:spPr>
      </p:pic>
      <p:sp>
        <p:nvSpPr>
          <p:cNvPr id="213" name="Google Shape;213;p40"/>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sp>
        <p:nvSpPr>
          <p:cNvPr id="214" name="Google Shape;214;p40"/>
          <p:cNvSpPr txBox="1"/>
          <p:nvPr>
            <p:ph idx="1" type="body"/>
          </p:nvPr>
        </p:nvSpPr>
        <p:spPr>
          <a:xfrm>
            <a:off x="2922438" y="1056600"/>
            <a:ext cx="3299100" cy="3486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sz="1691">
                <a:solidFill>
                  <a:schemeClr val="dk1"/>
                </a:solidFill>
              </a:rPr>
              <a:t>Choosing a colour for each character and highlighting your whole script allows you to see who is in each scene and makes reading in class (or to yourself) and experimenting with scenes much easier. It also allows you to see how prominent a character is. </a:t>
            </a:r>
            <a:endParaRPr b="1" sz="1691">
              <a:solidFill>
                <a:schemeClr val="dk1"/>
              </a:solidFill>
            </a:endParaRPr>
          </a:p>
          <a:p>
            <a:pPr indent="0" lvl="0" marL="0" rtl="0" algn="ctr">
              <a:spcBef>
                <a:spcPts val="1600"/>
              </a:spcBef>
              <a:spcAft>
                <a:spcPts val="1200"/>
              </a:spcAft>
              <a:buNone/>
            </a:pPr>
            <a:r>
              <a:rPr b="1" lang="en" sz="1691">
                <a:solidFill>
                  <a:schemeClr val="dk1"/>
                </a:solidFill>
              </a:rPr>
              <a:t>Adding tabs to mark each section makes finding your place easy and helps organise the script in your head.</a:t>
            </a:r>
            <a:r>
              <a:rPr lang="en" sz="1691">
                <a:solidFill>
                  <a:schemeClr val="dk1"/>
                </a:solidFill>
              </a:rPr>
              <a:t>  </a:t>
            </a:r>
            <a:r>
              <a:rPr lang="en">
                <a:solidFill>
                  <a:schemeClr val="dk1"/>
                </a:solidFill>
                <a:latin typeface="Shadows Into Light"/>
                <a:ea typeface="Shadows Into Light"/>
                <a:cs typeface="Shadows Into Light"/>
                <a:sym typeface="Shadows Into Light"/>
              </a:rPr>
              <a:t> </a:t>
            </a:r>
            <a:endParaRPr>
              <a:solidFill>
                <a:schemeClr val="dk1"/>
              </a:solidFill>
              <a:latin typeface="Shadows Into Light"/>
              <a:ea typeface="Shadows Into Light"/>
              <a:cs typeface="Shadows Into Light"/>
              <a:sym typeface="Shadows Into Light"/>
            </a:endParaRPr>
          </a:p>
        </p:txBody>
      </p:sp>
      <p:sp>
        <p:nvSpPr>
          <p:cNvPr id="215" name="Google Shape;215;p40"/>
          <p:cNvSpPr txBox="1"/>
          <p:nvPr>
            <p:ph idx="1" type="body"/>
          </p:nvPr>
        </p:nvSpPr>
        <p:spPr>
          <a:xfrm>
            <a:off x="2897088" y="1056600"/>
            <a:ext cx="3299100" cy="3486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sz="1691"/>
              <a:t>Choosing a colour for each character and highlighting your whole script allows you to see who is in each scene and makes reading in class (or to yourself) and experimenting with scenes much easier. It also allows you to see how prominent a character is. </a:t>
            </a:r>
            <a:endParaRPr b="1" sz="1691"/>
          </a:p>
          <a:p>
            <a:pPr indent="0" lvl="0" marL="0" rtl="0" algn="ctr">
              <a:spcBef>
                <a:spcPts val="1600"/>
              </a:spcBef>
              <a:spcAft>
                <a:spcPts val="1200"/>
              </a:spcAft>
              <a:buNone/>
            </a:pPr>
            <a:r>
              <a:rPr b="1" lang="en" sz="1691"/>
              <a:t>Adding tabs to mark each section makes finding your place easy and helps organise the script in your head.</a:t>
            </a:r>
            <a:r>
              <a:rPr lang="en" sz="1691"/>
              <a:t> </a:t>
            </a:r>
            <a:r>
              <a:rPr lang="en" sz="1691">
                <a:solidFill>
                  <a:srgbClr val="FFFFFF"/>
                </a:solidFill>
              </a:rPr>
              <a:t> </a:t>
            </a:r>
            <a:r>
              <a:rPr lang="en">
                <a:solidFill>
                  <a:srgbClr val="FFFFFF"/>
                </a:solidFill>
                <a:latin typeface="Shadows Into Light"/>
                <a:ea typeface="Shadows Into Light"/>
                <a:cs typeface="Shadows Into Light"/>
                <a:sym typeface="Shadows Into Light"/>
              </a:rPr>
              <a:t> </a:t>
            </a:r>
            <a:endParaRPr>
              <a:solidFill>
                <a:srgbClr val="FFFFFF"/>
              </a:solidFill>
              <a:latin typeface="Shadows Into Light"/>
              <a:ea typeface="Shadows Into Light"/>
              <a:cs typeface="Shadows Into Light"/>
              <a:sym typeface="Shadows Into Light"/>
            </a:endParaRPr>
          </a:p>
        </p:txBody>
      </p:sp>
      <p:pic>
        <p:nvPicPr>
          <p:cNvPr id="216" name="Google Shape;216;p40"/>
          <p:cNvPicPr preferRelativeResize="0"/>
          <p:nvPr/>
        </p:nvPicPr>
        <p:blipFill rotWithShape="1">
          <a:blip r:embed="rId9">
            <a:alphaModFix/>
          </a:blip>
          <a:srcRect b="31602" l="7333" r="9235" t="36332"/>
          <a:stretch/>
        </p:blipFill>
        <p:spPr>
          <a:xfrm>
            <a:off x="7479975" y="4409491"/>
            <a:ext cx="1717050" cy="659871"/>
          </a:xfrm>
          <a:prstGeom prst="rect">
            <a:avLst/>
          </a:prstGeom>
          <a:noFill/>
          <a:ln>
            <a:noFill/>
          </a:ln>
        </p:spPr>
      </p:pic>
      <p:pic>
        <p:nvPicPr>
          <p:cNvPr id="217" name="Google Shape;217;p40"/>
          <p:cNvPicPr preferRelativeResize="0"/>
          <p:nvPr/>
        </p:nvPicPr>
        <p:blipFill rotWithShape="1">
          <a:blip r:embed="rId7">
            <a:alphaModFix/>
          </a:blip>
          <a:srcRect b="66139" l="51756" r="0" t="0"/>
          <a:stretch/>
        </p:blipFill>
        <p:spPr>
          <a:xfrm rot="-10440784">
            <a:off x="2264003" y="1104182"/>
            <a:ext cx="939919" cy="5238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3" name="Google Shape;223;p41"/>
          <p:cNvSpPr/>
          <p:nvPr/>
        </p:nvSpPr>
        <p:spPr>
          <a:xfrm>
            <a:off x="7550550" y="4425600"/>
            <a:ext cx="1593600" cy="717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1"/>
          <p:cNvSpPr txBox="1"/>
          <p:nvPr/>
        </p:nvSpPr>
        <p:spPr>
          <a:xfrm>
            <a:off x="193325" y="1494700"/>
            <a:ext cx="2331300" cy="16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Shadows Into Light"/>
                <a:ea typeface="Shadows Into Light"/>
                <a:cs typeface="Shadows Into Light"/>
                <a:sym typeface="Shadows Into Light"/>
              </a:rPr>
              <a:t>I</a:t>
            </a:r>
            <a:r>
              <a:rPr b="1" lang="en" sz="1600">
                <a:solidFill>
                  <a:schemeClr val="lt1"/>
                </a:solidFill>
                <a:latin typeface="Shadows Into Light"/>
                <a:ea typeface="Shadows Into Light"/>
                <a:cs typeface="Shadows Into Light"/>
                <a:sym typeface="Shadows Into Light"/>
              </a:rPr>
              <a:t>n drama analysis, directors and designers often break down the script into units. This makes it easier to analyse what is going on. </a:t>
            </a:r>
            <a:endParaRPr b="1" sz="1600">
              <a:solidFill>
                <a:schemeClr val="lt1"/>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600">
              <a:solidFill>
                <a:schemeClr val="lt1"/>
              </a:solidFill>
              <a:latin typeface="Shadows Into Light"/>
              <a:ea typeface="Shadows Into Light"/>
              <a:cs typeface="Shadows Into Light"/>
              <a:sym typeface="Shadows Into Light"/>
            </a:endParaRPr>
          </a:p>
        </p:txBody>
      </p:sp>
      <p:sp>
        <p:nvSpPr>
          <p:cNvPr id="225" name="Google Shape;225;p41"/>
          <p:cNvSpPr txBox="1"/>
          <p:nvPr/>
        </p:nvSpPr>
        <p:spPr>
          <a:xfrm rot="-399">
            <a:off x="6558325" y="1494847"/>
            <a:ext cx="2585700" cy="15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Shadows Into Light"/>
                <a:ea typeface="Shadows Into Light"/>
                <a:cs typeface="Shadows Into Light"/>
                <a:sym typeface="Shadows Into Light"/>
              </a:rPr>
              <a:t>We like to give each unit a name to help us remember it and to be able to talk about it with our class / company. We try to choose names that are simple and easy reminders of events. </a:t>
            </a:r>
            <a:endParaRPr b="1" sz="1300">
              <a:solidFill>
                <a:schemeClr val="lt1"/>
              </a:solidFill>
            </a:endParaRPr>
          </a:p>
        </p:txBody>
      </p:sp>
      <p:pic>
        <p:nvPicPr>
          <p:cNvPr id="226" name="Google Shape;226;p41"/>
          <p:cNvPicPr preferRelativeResize="0"/>
          <p:nvPr/>
        </p:nvPicPr>
        <p:blipFill rotWithShape="1">
          <a:blip r:embed="rId4">
            <a:alphaModFix/>
          </a:blip>
          <a:srcRect b="60939" l="0" r="70625" t="12310"/>
          <a:stretch/>
        </p:blipFill>
        <p:spPr>
          <a:xfrm flipH="1" rot="-6046803">
            <a:off x="7284774" y="97828"/>
            <a:ext cx="1727978" cy="1585419"/>
          </a:xfrm>
          <a:prstGeom prst="rect">
            <a:avLst/>
          </a:prstGeom>
          <a:noFill/>
          <a:ln>
            <a:noFill/>
          </a:ln>
        </p:spPr>
      </p:pic>
      <p:pic>
        <p:nvPicPr>
          <p:cNvPr id="227" name="Google Shape;227;p41"/>
          <p:cNvPicPr preferRelativeResize="0"/>
          <p:nvPr/>
        </p:nvPicPr>
        <p:blipFill rotWithShape="1">
          <a:blip r:embed="rId4">
            <a:alphaModFix/>
          </a:blip>
          <a:srcRect b="60939" l="0" r="70625" t="12310"/>
          <a:stretch/>
        </p:blipFill>
        <p:spPr>
          <a:xfrm flipH="1" rot="10635904">
            <a:off x="176262" y="103745"/>
            <a:ext cx="1727978" cy="1573585"/>
          </a:xfrm>
          <a:prstGeom prst="rect">
            <a:avLst/>
          </a:prstGeom>
          <a:noFill/>
          <a:ln>
            <a:noFill/>
          </a:ln>
        </p:spPr>
      </p:pic>
      <p:sp>
        <p:nvSpPr>
          <p:cNvPr id="228" name="Google Shape;228;p41"/>
          <p:cNvSpPr txBox="1"/>
          <p:nvPr/>
        </p:nvSpPr>
        <p:spPr>
          <a:xfrm rot="-292">
            <a:off x="2768737" y="1494846"/>
            <a:ext cx="3531900" cy="18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Shadows Into Light"/>
                <a:ea typeface="Shadows Into Light"/>
                <a:cs typeface="Shadows Into Light"/>
                <a:sym typeface="Shadows Into Light"/>
              </a:rPr>
              <a:t>Different directors/designers use different ways to decide where a unit starts and ends. Often an entrance or exit of a character is useful as it means, </a:t>
            </a:r>
            <a:r>
              <a:rPr b="1" lang="en" sz="1600">
                <a:solidFill>
                  <a:schemeClr val="dk2"/>
                </a:solidFill>
                <a:latin typeface="Shadows Into Light"/>
                <a:ea typeface="Shadows Into Light"/>
                <a:cs typeface="Shadows Into Light"/>
                <a:sym typeface="Shadows Into Light"/>
              </a:rPr>
              <a:t>characters</a:t>
            </a:r>
            <a:r>
              <a:rPr b="1" lang="en" sz="1600">
                <a:solidFill>
                  <a:schemeClr val="dk2"/>
                </a:solidFill>
                <a:latin typeface="Shadows Into Light"/>
                <a:ea typeface="Shadows Into Light"/>
                <a:cs typeface="Shadows Into Light"/>
                <a:sym typeface="Shadows Into Light"/>
              </a:rPr>
              <a:t> intentions </a:t>
            </a:r>
            <a:r>
              <a:rPr b="1" lang="en" sz="1600">
                <a:solidFill>
                  <a:schemeClr val="dk2"/>
                </a:solidFill>
                <a:latin typeface="Shadows Into Light"/>
                <a:ea typeface="Shadows Into Light"/>
                <a:cs typeface="Shadows Into Light"/>
                <a:sym typeface="Shadows Into Light"/>
              </a:rPr>
              <a:t>change</a:t>
            </a:r>
            <a:r>
              <a:rPr b="1" lang="en" sz="1600">
                <a:solidFill>
                  <a:schemeClr val="dk2"/>
                </a:solidFill>
                <a:latin typeface="Shadows Into Light"/>
                <a:ea typeface="Shadows Into Light"/>
                <a:cs typeface="Shadows Into Light"/>
                <a:sym typeface="Shadows Into Light"/>
              </a:rPr>
              <a:t>. Each play is unique as is each decision about how to do this. </a:t>
            </a:r>
            <a:endParaRPr b="1">
              <a:solidFill>
                <a:schemeClr val="dk2"/>
              </a:solidFill>
            </a:endParaRPr>
          </a:p>
        </p:txBody>
      </p:sp>
      <p:sp>
        <p:nvSpPr>
          <p:cNvPr id="229" name="Google Shape;229;p41"/>
          <p:cNvSpPr txBox="1"/>
          <p:nvPr/>
        </p:nvSpPr>
        <p:spPr>
          <a:xfrm rot="-292">
            <a:off x="2775512" y="1494846"/>
            <a:ext cx="3531900" cy="18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Shadows Into Light"/>
                <a:ea typeface="Shadows Into Light"/>
                <a:cs typeface="Shadows Into Light"/>
                <a:sym typeface="Shadows Into Light"/>
              </a:rPr>
              <a:t>Different directors/designers use different ways to decide where a unit starts and ends. Often an entrance or exit of a character is useful as it means characters’ intentions change. Each play is unique as is each decision about how to do this. </a:t>
            </a:r>
            <a:endParaRPr b="1">
              <a:solidFill>
                <a:schemeClr val="lt1"/>
              </a:solidFill>
            </a:endParaRPr>
          </a:p>
        </p:txBody>
      </p:sp>
      <p:sp>
        <p:nvSpPr>
          <p:cNvPr id="230" name="Google Shape;230;p41"/>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graphicFrame>
        <p:nvGraphicFramePr>
          <p:cNvPr id="231" name="Google Shape;231;p41"/>
          <p:cNvGraphicFramePr/>
          <p:nvPr/>
        </p:nvGraphicFramePr>
        <p:xfrm>
          <a:off x="117513" y="3077563"/>
          <a:ext cx="3000000" cy="3000000"/>
        </p:xfrm>
        <a:graphic>
          <a:graphicData uri="http://schemas.openxmlformats.org/drawingml/2006/table">
            <a:tbl>
              <a:tblPr>
                <a:noFill/>
                <a:tableStyleId>{266C687D-0D75-4106-836C-A49F05141BCE}</a:tableStyleId>
              </a:tblPr>
              <a:tblGrid>
                <a:gridCol w="743525"/>
                <a:gridCol w="1638425"/>
                <a:gridCol w="1638425"/>
                <a:gridCol w="1638425"/>
                <a:gridCol w="1638425"/>
                <a:gridCol w="1611725"/>
              </a:tblGrid>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UNIT </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rgbClr val="FFFF00"/>
                          </a:solidFill>
                          <a:latin typeface="Calibri"/>
                          <a:ea typeface="Calibri"/>
                          <a:cs typeface="Calibri"/>
                          <a:sym typeface="Calibri"/>
                        </a:rPr>
                        <a:t>1</a:t>
                      </a:r>
                      <a:endParaRPr sz="2000">
                        <a:solidFill>
                          <a:srgbClr val="FFFF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rgbClr val="00FF00"/>
                          </a:solidFill>
                          <a:latin typeface="Calibri"/>
                          <a:ea typeface="Calibri"/>
                          <a:cs typeface="Calibri"/>
                          <a:sym typeface="Calibri"/>
                        </a:rPr>
                        <a:t>2</a:t>
                      </a:r>
                      <a:endParaRPr sz="2000">
                        <a:solidFill>
                          <a:srgbClr val="00FF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rgbClr val="00FFFF"/>
                          </a:solidFill>
                          <a:latin typeface="Calibri"/>
                          <a:ea typeface="Calibri"/>
                          <a:cs typeface="Calibri"/>
                          <a:sym typeface="Calibri"/>
                        </a:rPr>
                        <a:t>3</a:t>
                      </a:r>
                      <a:endParaRPr sz="2000">
                        <a:solidFill>
                          <a:srgbClr val="00FFF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rgbClr val="4A86E8"/>
                          </a:solidFill>
                          <a:latin typeface="Calibri"/>
                          <a:ea typeface="Calibri"/>
                          <a:cs typeface="Calibri"/>
                          <a:sym typeface="Calibri"/>
                        </a:rPr>
                        <a:t>4</a:t>
                      </a:r>
                      <a:endParaRPr sz="2000">
                        <a:solidFill>
                          <a:srgbClr val="4A86E8"/>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rgbClr val="9900FF"/>
                          </a:solidFill>
                          <a:latin typeface="Calibri"/>
                          <a:ea typeface="Calibri"/>
                          <a:cs typeface="Calibri"/>
                          <a:sym typeface="Calibri"/>
                        </a:rPr>
                        <a:t>5</a:t>
                      </a:r>
                      <a:endParaRPr sz="2000">
                        <a:solidFill>
                          <a:srgbClr val="9900F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PAGES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FFF00"/>
                          </a:solidFill>
                        </a:rPr>
                        <a:t>15-16</a:t>
                      </a:r>
                      <a:endParaRPr sz="17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00FF00"/>
                          </a:solidFill>
                        </a:rPr>
                        <a:t>16-19</a:t>
                      </a:r>
                      <a:endParaRPr sz="1700">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00FFFF"/>
                          </a:solidFill>
                        </a:rPr>
                        <a:t>19-20</a:t>
                      </a:r>
                      <a:endParaRPr sz="1700">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4A86E8"/>
                          </a:solidFill>
                        </a:rPr>
                        <a:t>21-22</a:t>
                      </a:r>
                      <a:endParaRPr sz="1700">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9900FF"/>
                          </a:solidFill>
                        </a:rPr>
                        <a:t>22-23</a:t>
                      </a:r>
                      <a:endParaRPr sz="1700">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LINES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FFF00"/>
                          </a:solidFill>
                        </a:rPr>
                        <a:t>1-78</a:t>
                      </a:r>
                      <a:endParaRPr sz="17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00FF00"/>
                          </a:solidFill>
                        </a:rPr>
                        <a:t>79-221</a:t>
                      </a:r>
                      <a:endParaRPr sz="1700">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00FFFF"/>
                          </a:solidFill>
                        </a:rPr>
                        <a:t>222-282</a:t>
                      </a:r>
                      <a:endParaRPr sz="1700">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4A86E8"/>
                          </a:solidFill>
                        </a:rPr>
                        <a:t>283-343</a:t>
                      </a:r>
                      <a:endParaRPr sz="1700">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9900FF"/>
                          </a:solidFill>
                        </a:rPr>
                        <a:t>344-420</a:t>
                      </a:r>
                      <a:endParaRPr sz="1700">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NAME</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rgbClr val="FFFF00"/>
                          </a:solidFill>
                        </a:rPr>
                        <a:t>ROBIN HOOD</a:t>
                      </a:r>
                      <a:endParaRPr sz="15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rgbClr val="00FF00"/>
                          </a:solidFill>
                        </a:rPr>
                        <a:t>FRIENDSHIP &amp; THIEVERY</a:t>
                      </a:r>
                      <a:endParaRPr sz="1500">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rgbClr val="00FFFF"/>
                          </a:solidFill>
                        </a:rPr>
                        <a:t>THE LEGEND</a:t>
                      </a:r>
                      <a:endParaRPr sz="1500">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rgbClr val="4A86E8"/>
                          </a:solidFill>
                        </a:rPr>
                        <a:t>THE KING OF THE FOREST</a:t>
                      </a:r>
                      <a:endParaRPr sz="1500">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rgbClr val="9900FF"/>
                          </a:solidFill>
                        </a:rPr>
                        <a:t>THE SHERIFF'S BIRTHDAY</a:t>
                      </a:r>
                      <a:endParaRPr sz="1500">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7" name="Google Shape;237;p42"/>
          <p:cNvSpPr txBox="1"/>
          <p:nvPr/>
        </p:nvSpPr>
        <p:spPr>
          <a:xfrm>
            <a:off x="130425" y="3173275"/>
            <a:ext cx="8839200" cy="135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B7B7B7"/>
                </a:solidFill>
                <a:latin typeface="Caveat Brush"/>
                <a:ea typeface="Caveat Brush"/>
                <a:cs typeface="Caveat Brush"/>
                <a:sym typeface="Caveat Brush"/>
              </a:rPr>
              <a:t>You can complete </a:t>
            </a:r>
            <a:r>
              <a:rPr lang="en" sz="2000">
                <a:solidFill>
                  <a:srgbClr val="B7B7B7"/>
                </a:solidFill>
                <a:latin typeface="Caveat Brush"/>
                <a:ea typeface="Caveat Brush"/>
                <a:cs typeface="Caveat Brush"/>
                <a:sym typeface="Caveat Brush"/>
              </a:rPr>
              <a:t>this</a:t>
            </a:r>
            <a:r>
              <a:rPr lang="en" sz="2000">
                <a:solidFill>
                  <a:srgbClr val="B7B7B7"/>
                </a:solidFill>
                <a:latin typeface="Caveat Brush"/>
                <a:ea typeface="Caveat Brush"/>
                <a:cs typeface="Caveat Brush"/>
                <a:sym typeface="Caveat Brush"/>
              </a:rPr>
              <a:t> document as a class or as individuals. You get deeper understanding and more attention to detail if you each do your own but you share ideas (and workload) if you do it together. Or you could each do your own then share and create a central document. It helps enormously with noticing details and understanding design requirements. </a:t>
            </a:r>
            <a:endParaRPr sz="2000">
              <a:solidFill>
                <a:srgbClr val="B7B7B7"/>
              </a:solidFill>
              <a:latin typeface="Caveat Brush"/>
              <a:ea typeface="Caveat Brush"/>
              <a:cs typeface="Caveat Brush"/>
              <a:sym typeface="Caveat Brush"/>
            </a:endParaRPr>
          </a:p>
        </p:txBody>
      </p:sp>
      <p:sp>
        <p:nvSpPr>
          <p:cNvPr id="238" name="Google Shape;238;p42"/>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39" name="Google Shape;239;p42"/>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sp>
        <p:nvSpPr>
          <p:cNvPr id="240" name="Google Shape;240;p42"/>
          <p:cNvSpPr txBox="1"/>
          <p:nvPr/>
        </p:nvSpPr>
        <p:spPr>
          <a:xfrm>
            <a:off x="4182800" y="4505625"/>
            <a:ext cx="3156600" cy="6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Calibri"/>
                <a:ea typeface="Calibri"/>
                <a:cs typeface="Calibri"/>
                <a:sym typeface="Calibri"/>
                <a:hlinkClick r:id="rId5"/>
              </a:rPr>
              <a:t>THE ADVENTURES OF ROBIN HOOD UNITS - BLANK.xlsx</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p:txBody>
      </p:sp>
      <p:sp>
        <p:nvSpPr>
          <p:cNvPr id="241" name="Google Shape;241;p42"/>
          <p:cNvSpPr txBox="1"/>
          <p:nvPr/>
        </p:nvSpPr>
        <p:spPr>
          <a:xfrm>
            <a:off x="43475" y="4548175"/>
            <a:ext cx="3900000" cy="2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Shadows Into Light"/>
                <a:ea typeface="Shadows Into Light"/>
                <a:cs typeface="Shadows Into Light"/>
                <a:sym typeface="Shadows Into Light"/>
              </a:rPr>
              <a:t>Here’s a blank template with just the first one done as an example</a:t>
            </a:r>
            <a:endParaRPr sz="1100">
              <a:solidFill>
                <a:schemeClr val="lt1"/>
              </a:solidFill>
              <a:latin typeface="Shadows Into Light"/>
              <a:ea typeface="Shadows Into Light"/>
              <a:cs typeface="Shadows Into Light"/>
              <a:sym typeface="Shadows Into Light"/>
            </a:endParaRPr>
          </a:p>
        </p:txBody>
      </p:sp>
      <p:pic>
        <p:nvPicPr>
          <p:cNvPr id="242" name="Google Shape;242;p42"/>
          <p:cNvPicPr preferRelativeResize="0"/>
          <p:nvPr/>
        </p:nvPicPr>
        <p:blipFill rotWithShape="1">
          <a:blip r:embed="rId6">
            <a:alphaModFix/>
          </a:blip>
          <a:srcRect b="66139" l="51756" r="0" t="0"/>
          <a:stretch/>
        </p:blipFill>
        <p:spPr>
          <a:xfrm rot="-28">
            <a:off x="3640638" y="4505619"/>
            <a:ext cx="618279" cy="344594"/>
          </a:xfrm>
          <a:prstGeom prst="rect">
            <a:avLst/>
          </a:prstGeom>
          <a:noFill/>
          <a:ln>
            <a:noFill/>
          </a:ln>
        </p:spPr>
      </p:pic>
      <p:sp>
        <p:nvSpPr>
          <p:cNvPr id="243" name="Google Shape;243;p42"/>
          <p:cNvSpPr txBox="1"/>
          <p:nvPr/>
        </p:nvSpPr>
        <p:spPr>
          <a:xfrm>
            <a:off x="7932750" y="2922325"/>
            <a:ext cx="122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hadows Into Light"/>
              <a:ea typeface="Shadows Into Light"/>
              <a:cs typeface="Shadows Into Light"/>
              <a:sym typeface="Shadows Into Light"/>
            </a:endParaRPr>
          </a:p>
        </p:txBody>
      </p:sp>
      <p:pic>
        <p:nvPicPr>
          <p:cNvPr id="244" name="Google Shape;244;p42"/>
          <p:cNvPicPr preferRelativeResize="0"/>
          <p:nvPr/>
        </p:nvPicPr>
        <p:blipFill>
          <a:blip r:embed="rId7">
            <a:alphaModFix/>
          </a:blip>
          <a:stretch>
            <a:fillRect/>
          </a:stretch>
        </p:blipFill>
        <p:spPr>
          <a:xfrm>
            <a:off x="300988" y="1401299"/>
            <a:ext cx="8542024" cy="1680875"/>
          </a:xfrm>
          <a:prstGeom prst="rect">
            <a:avLst/>
          </a:prstGeom>
          <a:noFill/>
          <a:ln cap="flat" cmpd="sng" w="38100">
            <a:solidFill>
              <a:srgbClr val="00FFFF"/>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3"/>
          <p:cNvPicPr preferRelativeResize="0"/>
          <p:nvPr/>
        </p:nvPicPr>
        <p:blipFill rotWithShape="1">
          <a:blip r:embed="rId3">
            <a:alphaModFix/>
          </a:blip>
          <a:srcRect b="38290" l="0" r="0" t="0"/>
          <a:stretch/>
        </p:blipFill>
        <p:spPr>
          <a:xfrm>
            <a:off x="0" y="0"/>
            <a:ext cx="9144000" cy="3173926"/>
          </a:xfrm>
          <a:prstGeom prst="rect">
            <a:avLst/>
          </a:prstGeom>
          <a:noFill/>
          <a:ln>
            <a:noFill/>
          </a:ln>
        </p:spPr>
      </p:pic>
      <p:sp>
        <p:nvSpPr>
          <p:cNvPr id="250" name="Google Shape;250;p43"/>
          <p:cNvSpPr txBox="1"/>
          <p:nvPr>
            <p:ph idx="1" type="body"/>
          </p:nvPr>
        </p:nvSpPr>
        <p:spPr>
          <a:xfrm>
            <a:off x="355200" y="1784450"/>
            <a:ext cx="8520600" cy="310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You can now read the</a:t>
            </a:r>
            <a:r>
              <a:rPr b="1" lang="en"/>
              <a:t> script together and stop to complete your uniting document and begin a </a:t>
            </a:r>
            <a:r>
              <a:rPr b="1" lang="en"/>
              <a:t>character study, so that when you come to do your second read and practical explorations, you know the characters and the plot of the whole extract and can draw on that knowledge in your activities and explorations of staging them.</a:t>
            </a:r>
            <a:r>
              <a:rPr lang="en"/>
              <a:t> </a:t>
            </a:r>
            <a:r>
              <a:rPr b="1" lang="en"/>
              <a:t>You can keep character notes on the second tab of the uniting sheets or you can keep notes in your script. See next slide.  </a:t>
            </a:r>
            <a:endParaRPr b="1"/>
          </a:p>
        </p:txBody>
      </p:sp>
      <p:sp>
        <p:nvSpPr>
          <p:cNvPr id="251" name="Google Shape;251;p43"/>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52" name="Google Shape;252;p43"/>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pic>
        <p:nvPicPr>
          <p:cNvPr id="253" name="Google Shape;253;p43"/>
          <p:cNvPicPr preferRelativeResize="0"/>
          <p:nvPr/>
        </p:nvPicPr>
        <p:blipFill>
          <a:blip r:embed="rId5">
            <a:alphaModFix/>
          </a:blip>
          <a:stretch>
            <a:fillRect/>
          </a:stretch>
        </p:blipFill>
        <p:spPr>
          <a:xfrm>
            <a:off x="355200" y="3526050"/>
            <a:ext cx="6947327" cy="1480850"/>
          </a:xfrm>
          <a:prstGeom prst="rect">
            <a:avLst/>
          </a:prstGeom>
          <a:noFill/>
          <a:ln cap="flat" cmpd="sng" w="38100">
            <a:solidFill>
              <a:srgbClr val="00FFFF"/>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6"/>
          <p:cNvSpPr txBox="1"/>
          <p:nvPr/>
        </p:nvSpPr>
        <p:spPr>
          <a:xfrm>
            <a:off x="7530700" y="4395675"/>
            <a:ext cx="1562400" cy="7398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110" name="Google Shape;110;p26"/>
          <p:cNvPicPr preferRelativeResize="0"/>
          <p:nvPr/>
        </p:nvPicPr>
        <p:blipFill rotWithShape="1">
          <a:blip r:embed="rId3">
            <a:alphaModFix/>
          </a:blip>
          <a:srcRect b="0" l="65664" r="0" t="40870"/>
          <a:stretch/>
        </p:blipFill>
        <p:spPr>
          <a:xfrm>
            <a:off x="6341800" y="2421025"/>
            <a:ext cx="2802202" cy="2714450"/>
          </a:xfrm>
          <a:prstGeom prst="rect">
            <a:avLst/>
          </a:prstGeom>
          <a:noFill/>
          <a:ln>
            <a:noFill/>
          </a:ln>
        </p:spPr>
      </p:pic>
      <p:sp>
        <p:nvSpPr>
          <p:cNvPr id="111" name="Google Shape;111;p26"/>
          <p:cNvSpPr txBox="1"/>
          <p:nvPr>
            <p:ph idx="1" type="subTitle"/>
          </p:nvPr>
        </p:nvSpPr>
        <p:spPr>
          <a:xfrm>
            <a:off x="142150" y="126075"/>
            <a:ext cx="8520600" cy="467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60">
                <a:latin typeface="Caveat Brush"/>
                <a:ea typeface="Caveat Brush"/>
                <a:cs typeface="Caveat Brush"/>
                <a:sym typeface="Caveat Brush"/>
              </a:rPr>
              <a:t>Dear Teachers,</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This is our freebie resource to introduce the second extracts of the Pre-Release Material for June 2025. </a:t>
            </a:r>
            <a:r>
              <a:rPr lang="en" sz="1260">
                <a:latin typeface="Caveat Brush"/>
                <a:ea typeface="Caveat Brush"/>
                <a:cs typeface="Caveat Brush"/>
                <a:sym typeface="Caveat Brush"/>
              </a:rPr>
              <a:t>We are trying a few new things this year. As I taught with our pre-release resources for the </a:t>
            </a:r>
            <a:r>
              <a:rPr lang="en" sz="1260">
                <a:latin typeface="Caveat Brush"/>
                <a:ea typeface="Caveat Brush"/>
                <a:cs typeface="Caveat Brush"/>
                <a:sym typeface="Caveat Brush"/>
              </a:rPr>
              <a:t>first</a:t>
            </a:r>
            <a:r>
              <a:rPr lang="en" sz="1260">
                <a:latin typeface="Caveat Brush"/>
                <a:ea typeface="Caveat Brush"/>
                <a:cs typeface="Caveat Brush"/>
                <a:sym typeface="Caveat Brush"/>
              </a:rPr>
              <a:t> time in the </a:t>
            </a:r>
            <a:r>
              <a:rPr lang="en" sz="1260">
                <a:latin typeface="Caveat Brush"/>
                <a:ea typeface="Caveat Brush"/>
                <a:cs typeface="Caveat Brush"/>
                <a:sym typeface="Caveat Brush"/>
              </a:rPr>
              <a:t>previous</a:t>
            </a:r>
            <a:r>
              <a:rPr lang="en" sz="1260">
                <a:latin typeface="Caveat Brush"/>
                <a:ea typeface="Caveat Brush"/>
                <a:cs typeface="Caveat Brush"/>
                <a:sym typeface="Caveat Brush"/>
              </a:rPr>
              <a:t> batch, I’ve identified ways I could make them more user-friendly and easier to navigate.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One thing we have introduced is a first read before the main practical exploration. This will mean that </a:t>
            </a:r>
            <a:r>
              <a:rPr lang="en" sz="1260">
                <a:latin typeface="Caveat Brush"/>
                <a:ea typeface="Caveat Brush"/>
                <a:cs typeface="Caveat Brush"/>
                <a:sym typeface="Caveat Brush"/>
              </a:rPr>
              <a:t>students</a:t>
            </a:r>
            <a:r>
              <a:rPr lang="en" sz="1260">
                <a:latin typeface="Caveat Brush"/>
                <a:ea typeface="Caveat Brush"/>
                <a:cs typeface="Caveat Brush"/>
                <a:sym typeface="Caveat Brush"/>
              </a:rPr>
              <a:t> have read the extract at least twice and will give them time to ‘digest’ the plot and characters, before coming to their practical work and written work. It will mean that when they do the </a:t>
            </a:r>
            <a:r>
              <a:rPr lang="en" sz="1260">
                <a:latin typeface="Caveat Brush"/>
                <a:ea typeface="Caveat Brush"/>
                <a:cs typeface="Caveat Brush"/>
                <a:sym typeface="Caveat Brush"/>
              </a:rPr>
              <a:t>practical</a:t>
            </a:r>
            <a:r>
              <a:rPr lang="en" sz="1260">
                <a:latin typeface="Caveat Brush"/>
                <a:ea typeface="Caveat Brush"/>
                <a:cs typeface="Caveat Brush"/>
                <a:sym typeface="Caveat Brush"/>
              </a:rPr>
              <a:t> work, they can draw on their knowledge of how the </a:t>
            </a:r>
            <a:r>
              <a:rPr lang="en" sz="1260">
                <a:latin typeface="Caveat Brush"/>
                <a:ea typeface="Caveat Brush"/>
                <a:cs typeface="Caveat Brush"/>
                <a:sym typeface="Caveat Brush"/>
              </a:rPr>
              <a:t>characters</a:t>
            </a:r>
            <a:r>
              <a:rPr lang="en" sz="1260">
                <a:latin typeface="Caveat Brush"/>
                <a:ea typeface="Caveat Brush"/>
                <a:cs typeface="Caveat Brush"/>
                <a:sym typeface="Caveat Brush"/>
              </a:rPr>
              <a:t> behave in the whole extract in order to shape their ideas. It worked really well for us on Extract 1, so if you haven’t tried it, maybe try this time. The play is short enough to be read in one quick sitting and then the context explorations will make so much more sense to them.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There is some </a:t>
            </a:r>
            <a:r>
              <a:rPr lang="en" sz="1260">
                <a:latin typeface="Caveat Brush"/>
                <a:ea typeface="Caveat Brush"/>
                <a:cs typeface="Caveat Brush"/>
                <a:sym typeface="Caveat Brush"/>
              </a:rPr>
              <a:t>guidance</a:t>
            </a:r>
            <a:r>
              <a:rPr lang="en" sz="1260">
                <a:latin typeface="Caveat Brush"/>
                <a:ea typeface="Caveat Brush"/>
                <a:cs typeface="Caveat Brush"/>
                <a:sym typeface="Caveat Brush"/>
              </a:rPr>
              <a:t> on the next slide for introducing the play using these slides. Then  there are slides for various activities leading up to a first read and a few simple </a:t>
            </a:r>
            <a:r>
              <a:rPr lang="en" sz="1260">
                <a:latin typeface="Caveat Brush"/>
                <a:ea typeface="Caveat Brush"/>
                <a:cs typeface="Caveat Brush"/>
                <a:sym typeface="Caveat Brush"/>
              </a:rPr>
              <a:t>activities</a:t>
            </a:r>
            <a:r>
              <a:rPr lang="en" sz="1260">
                <a:latin typeface="Caveat Brush"/>
                <a:ea typeface="Caveat Brush"/>
                <a:cs typeface="Caveat Brush"/>
                <a:sym typeface="Caveat Brush"/>
              </a:rPr>
              <a:t> to help organise information. We find that students </a:t>
            </a:r>
            <a:r>
              <a:rPr lang="en" sz="1260">
                <a:latin typeface="Caveat Brush"/>
                <a:ea typeface="Caveat Brush"/>
                <a:cs typeface="Caveat Brush"/>
                <a:sym typeface="Caveat Brush"/>
              </a:rPr>
              <a:t>respond</a:t>
            </a:r>
            <a:r>
              <a:rPr lang="en" sz="1260">
                <a:latin typeface="Caveat Brush"/>
                <a:ea typeface="Caveat Brush"/>
                <a:cs typeface="Caveat Brush"/>
                <a:sym typeface="Caveat Brush"/>
              </a:rPr>
              <a:t> very well to having this kind of help with setting up their scripts and being </a:t>
            </a:r>
            <a:r>
              <a:rPr lang="en" sz="1260">
                <a:latin typeface="Caveat Brush"/>
                <a:ea typeface="Caveat Brush"/>
                <a:cs typeface="Caveat Brush"/>
                <a:sym typeface="Caveat Brush"/>
              </a:rPr>
              <a:t>o</a:t>
            </a:r>
            <a:r>
              <a:rPr lang="en" sz="1260">
                <a:latin typeface="Caveat Brush"/>
                <a:ea typeface="Caveat Brush"/>
                <a:cs typeface="Caveat Brush"/>
                <a:sym typeface="Caveat Brush"/>
              </a:rPr>
              <a:t>rganised - especially those who might usually be the kind to lose scripts, </a:t>
            </a:r>
            <a:r>
              <a:rPr lang="en" sz="1260">
                <a:latin typeface="Caveat Brush"/>
                <a:ea typeface="Caveat Brush"/>
                <a:cs typeface="Caveat Brush"/>
                <a:sym typeface="Caveat Brush"/>
              </a:rPr>
              <a:t>k</a:t>
            </a:r>
            <a:r>
              <a:rPr lang="en" sz="1260">
                <a:latin typeface="Caveat Brush"/>
                <a:ea typeface="Caveat Brush"/>
                <a:cs typeface="Caveat Brush"/>
                <a:sym typeface="Caveat Brush"/>
              </a:rPr>
              <a:t>eep half-hearted notes. This is a great opportunity to teach </a:t>
            </a:r>
            <a:r>
              <a:rPr lang="en" sz="1260">
                <a:latin typeface="Caveat Brush"/>
                <a:ea typeface="Caveat Brush"/>
                <a:cs typeface="Caveat Brush"/>
                <a:sym typeface="Caveat Brush"/>
              </a:rPr>
              <a:t>skills</a:t>
            </a:r>
            <a:r>
              <a:rPr lang="en" sz="1260">
                <a:latin typeface="Caveat Brush"/>
                <a:ea typeface="Caveat Brush"/>
                <a:cs typeface="Caveat Brush"/>
                <a:sym typeface="Caveat Brush"/>
              </a:rPr>
              <a:t> of analysis and organisation of ideas. The fact that the extracts are only a few pages long means they can keep on top of it and feel successful.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301625" lvl="0" marL="457200" rtl="0" algn="l">
              <a:lnSpc>
                <a:spcPct val="115000"/>
              </a:lnSpc>
              <a:spcBef>
                <a:spcPts val="0"/>
              </a:spcBef>
              <a:spcAft>
                <a:spcPts val="0"/>
              </a:spcAft>
              <a:buClr>
                <a:schemeClr val="lt1"/>
              </a:buClr>
              <a:buSzPts val="1150"/>
              <a:buFont typeface="Caveat Brush"/>
              <a:buChar char="●"/>
            </a:pPr>
            <a:r>
              <a:rPr lang="en" sz="1150">
                <a:latin typeface="Caveat Brush"/>
                <a:ea typeface="Caveat Brush"/>
                <a:cs typeface="Caveat Brush"/>
                <a:sym typeface="Caveat Brush"/>
              </a:rPr>
              <a:t>Free Intro Materials: 3 Nov 2024</a:t>
            </a:r>
            <a:endParaRPr sz="1150">
              <a:latin typeface="Caveat Brush"/>
              <a:ea typeface="Caveat Brush"/>
              <a:cs typeface="Caveat Brush"/>
              <a:sym typeface="Caveat Brush"/>
            </a:endParaRPr>
          </a:p>
          <a:p>
            <a:pPr indent="-301625" lvl="0" marL="457200" rtl="0" algn="l">
              <a:lnSpc>
                <a:spcPct val="115000"/>
              </a:lnSpc>
              <a:spcBef>
                <a:spcPts val="0"/>
              </a:spcBef>
              <a:spcAft>
                <a:spcPts val="0"/>
              </a:spcAft>
              <a:buClr>
                <a:schemeClr val="lt1"/>
              </a:buClr>
              <a:buSzPts val="1150"/>
              <a:buFont typeface="Caveat Brush"/>
              <a:buChar char="●"/>
            </a:pPr>
            <a:r>
              <a:rPr lang="en" sz="1150">
                <a:latin typeface="Caveat Brush"/>
                <a:ea typeface="Caveat Brush"/>
                <a:cs typeface="Caveat Brush"/>
                <a:sym typeface="Caveat Brush"/>
              </a:rPr>
              <a:t>Teaching Pack 1 (Play 2 / Section B): 10 Nov </a:t>
            </a:r>
            <a:endParaRPr sz="1150">
              <a:latin typeface="Caveat Brush"/>
              <a:ea typeface="Caveat Brush"/>
              <a:cs typeface="Caveat Brush"/>
              <a:sym typeface="Caveat Brush"/>
            </a:endParaRPr>
          </a:p>
          <a:p>
            <a:pPr indent="-301625" lvl="0" marL="457200" rtl="0" algn="l">
              <a:lnSpc>
                <a:spcPct val="115000"/>
              </a:lnSpc>
              <a:spcBef>
                <a:spcPts val="0"/>
              </a:spcBef>
              <a:spcAft>
                <a:spcPts val="0"/>
              </a:spcAft>
              <a:buClr>
                <a:schemeClr val="lt1"/>
              </a:buClr>
              <a:buSzPts val="1150"/>
              <a:buFont typeface="Caveat Brush"/>
              <a:buChar char="●"/>
            </a:pPr>
            <a:r>
              <a:rPr lang="en" sz="1150">
                <a:latin typeface="Caveat Brush"/>
                <a:ea typeface="Caveat Brush"/>
                <a:cs typeface="Caveat Brush"/>
                <a:sym typeface="Caveat Brush"/>
              </a:rPr>
              <a:t>Teaching Pack 2 (Play 2 / Section B): 24 Nov </a:t>
            </a:r>
            <a:endParaRPr sz="1150">
              <a:latin typeface="Caveat Brush"/>
              <a:ea typeface="Caveat Brush"/>
              <a:cs typeface="Caveat Brush"/>
              <a:sym typeface="Caveat Brush"/>
            </a:endParaRPr>
          </a:p>
          <a:p>
            <a:pPr indent="-301625" lvl="0" marL="457200" rtl="0" algn="l">
              <a:lnSpc>
                <a:spcPct val="115000"/>
              </a:lnSpc>
              <a:spcBef>
                <a:spcPts val="0"/>
              </a:spcBef>
              <a:spcAft>
                <a:spcPts val="0"/>
              </a:spcAft>
              <a:buClr>
                <a:schemeClr val="lt1"/>
              </a:buClr>
              <a:buSzPts val="1150"/>
              <a:buFont typeface="Caveat Brush"/>
              <a:buChar char="●"/>
            </a:pPr>
            <a:r>
              <a:rPr lang="en" sz="1150">
                <a:latin typeface="Caveat Brush"/>
                <a:ea typeface="Caveat Brush"/>
                <a:cs typeface="Caveat Brush"/>
                <a:sym typeface="Caveat Brush"/>
              </a:rPr>
              <a:t>Exam Pack (Play 2 / Section B): 08 Dec </a:t>
            </a:r>
            <a:endParaRPr sz="850">
              <a:latin typeface="Caveat Brush"/>
              <a:ea typeface="Caveat Brush"/>
              <a:cs typeface="Caveat Brush"/>
              <a:sym typeface="Caveat Brush"/>
            </a:endParaRPr>
          </a:p>
          <a:p>
            <a:pPr indent="0" lvl="0" marL="0" rtl="0" algn="l">
              <a:lnSpc>
                <a:spcPct val="115000"/>
              </a:lnSpc>
              <a:spcBef>
                <a:spcPts val="600"/>
              </a:spcBef>
              <a:spcAft>
                <a:spcPts val="0"/>
              </a:spcAft>
              <a:buNone/>
            </a:pPr>
            <a:r>
              <a:rPr lang="en" sz="1260">
                <a:latin typeface="Caveat Brush"/>
                <a:ea typeface="Caveat Brush"/>
                <a:cs typeface="Caveat Brush"/>
                <a:sym typeface="Caveat Brush"/>
              </a:rPr>
              <a:t>Kind regards,</a:t>
            </a:r>
            <a:endParaRPr sz="1260">
              <a:latin typeface="Caveat Brush"/>
              <a:ea typeface="Caveat Brush"/>
              <a:cs typeface="Caveat Brush"/>
              <a:sym typeface="Caveat Brush"/>
            </a:endParaRPr>
          </a:p>
          <a:p>
            <a:pPr indent="0" lvl="0" marL="0" rtl="0" algn="l">
              <a:spcBef>
                <a:spcPts val="600"/>
              </a:spcBef>
              <a:spcAft>
                <a:spcPts val="0"/>
              </a:spcAft>
              <a:buNone/>
            </a:pPr>
            <a:r>
              <a:rPr lang="en" sz="1260">
                <a:latin typeface="Caveat Brush"/>
                <a:ea typeface="Caveat Brush"/>
                <a:cs typeface="Caveat Brush"/>
                <a:sym typeface="Caveat Brush"/>
              </a:rPr>
              <a:t>Jane </a:t>
            </a:r>
            <a:endParaRPr sz="1260">
              <a:latin typeface="Caveat Brush"/>
              <a:ea typeface="Caveat Brush"/>
              <a:cs typeface="Caveat Brush"/>
              <a:sym typeface="Caveat Brush"/>
            </a:endParaRPr>
          </a:p>
          <a:p>
            <a:pPr indent="0" lvl="0" marL="0" rtl="0" algn="l">
              <a:spcBef>
                <a:spcPts val="0"/>
              </a:spcBef>
              <a:spcAft>
                <a:spcPts val="0"/>
              </a:spcAft>
              <a:buNone/>
            </a:pPr>
            <a:r>
              <a:t/>
            </a:r>
            <a:endParaRPr sz="1700">
              <a:latin typeface="Caveat Brush"/>
              <a:ea typeface="Caveat Brush"/>
              <a:cs typeface="Caveat Brush"/>
              <a:sym typeface="Caveat Brush"/>
            </a:endParaRPr>
          </a:p>
          <a:p>
            <a:pPr indent="0" lvl="0" marL="457200" rtl="0" algn="l">
              <a:spcBef>
                <a:spcPts val="0"/>
              </a:spcBef>
              <a:spcAft>
                <a:spcPts val="0"/>
              </a:spcAft>
              <a:buNone/>
            </a:pPr>
            <a:r>
              <a:t/>
            </a:r>
            <a:endParaRPr sz="1700">
              <a:latin typeface="Caveat Brush"/>
              <a:ea typeface="Caveat Brush"/>
              <a:cs typeface="Caveat Brush"/>
              <a:sym typeface="Caveat Brush"/>
            </a:endParaRPr>
          </a:p>
        </p:txBody>
      </p:sp>
      <p:pic>
        <p:nvPicPr>
          <p:cNvPr id="112" name="Google Shape;112;p26"/>
          <p:cNvPicPr preferRelativeResize="0"/>
          <p:nvPr/>
        </p:nvPicPr>
        <p:blipFill rotWithShape="1">
          <a:blip r:embed="rId4">
            <a:alphaModFix/>
          </a:blip>
          <a:srcRect b="31602" l="7333" r="9235" t="36332"/>
          <a:stretch/>
        </p:blipFill>
        <p:spPr>
          <a:xfrm>
            <a:off x="7636675" y="31102"/>
            <a:ext cx="1424950" cy="547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44"/>
          <p:cNvPicPr preferRelativeResize="0"/>
          <p:nvPr/>
        </p:nvPicPr>
        <p:blipFill rotWithShape="1">
          <a:blip r:embed="rId3">
            <a:alphaModFix/>
          </a:blip>
          <a:srcRect b="38290" l="0" r="0" t="0"/>
          <a:stretch/>
        </p:blipFill>
        <p:spPr>
          <a:xfrm>
            <a:off x="0" y="0"/>
            <a:ext cx="9144000" cy="3173926"/>
          </a:xfrm>
          <a:prstGeom prst="rect">
            <a:avLst/>
          </a:prstGeom>
          <a:noFill/>
          <a:ln>
            <a:noFill/>
          </a:ln>
        </p:spPr>
      </p:pic>
      <p:sp>
        <p:nvSpPr>
          <p:cNvPr id="259" name="Google Shape;259;p44"/>
          <p:cNvSpPr txBox="1"/>
          <p:nvPr>
            <p:ph idx="1" type="body"/>
          </p:nvPr>
        </p:nvSpPr>
        <p:spPr>
          <a:xfrm>
            <a:off x="143475" y="769575"/>
            <a:ext cx="2191200" cy="4121100"/>
          </a:xfrm>
          <a:prstGeom prst="rect">
            <a:avLst/>
          </a:prstGeom>
          <a:ln cap="flat" cmpd="sng" w="28575">
            <a:solidFill>
              <a:srgbClr val="FFE599"/>
            </a:solidFill>
            <a:prstDash val="solid"/>
            <a:round/>
            <a:headEnd len="sm" w="sm" type="none"/>
            <a:tailEnd len="sm" w="sm" type="none"/>
          </a:ln>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en"/>
              <a:t>TIPS FOR SCRIPTS &amp; NOTES</a:t>
            </a:r>
            <a:endParaRPr b="1"/>
          </a:p>
          <a:p>
            <a:pPr indent="0" lvl="0" marL="0" rtl="0" algn="l">
              <a:spcBef>
                <a:spcPts val="1200"/>
              </a:spcBef>
              <a:spcAft>
                <a:spcPts val="0"/>
              </a:spcAft>
              <a:buNone/>
            </a:pPr>
            <a:r>
              <a:rPr b="1" lang="en"/>
              <a:t>We print our script with a blank page next to each page for notes, diagrams for staging etc. We keep all notes in pencil so we can keep </a:t>
            </a:r>
            <a:r>
              <a:rPr b="1" lang="en"/>
              <a:t>changing</a:t>
            </a:r>
            <a:r>
              <a:rPr b="1" lang="en"/>
              <a:t> them as we go on. On the front inside cover we use post-it notes to keep character notes. We can keep adding to these if needed. </a:t>
            </a:r>
            <a:endParaRPr b="1"/>
          </a:p>
          <a:p>
            <a:pPr indent="0" lvl="0" marL="0" rtl="0" algn="l">
              <a:spcBef>
                <a:spcPts val="1200"/>
              </a:spcBef>
              <a:spcAft>
                <a:spcPts val="1200"/>
              </a:spcAft>
              <a:buNone/>
            </a:pPr>
            <a:r>
              <a:t/>
            </a:r>
            <a:endParaRPr b="1"/>
          </a:p>
        </p:txBody>
      </p:sp>
      <p:pic>
        <p:nvPicPr>
          <p:cNvPr id="260" name="Google Shape;260;p44"/>
          <p:cNvPicPr preferRelativeResize="0"/>
          <p:nvPr/>
        </p:nvPicPr>
        <p:blipFill>
          <a:blip r:embed="rId4">
            <a:alphaModFix/>
          </a:blip>
          <a:stretch>
            <a:fillRect/>
          </a:stretch>
        </p:blipFill>
        <p:spPr>
          <a:xfrm rot="310501">
            <a:off x="2446528" y="1778864"/>
            <a:ext cx="3906872" cy="2984323"/>
          </a:xfrm>
          <a:prstGeom prst="rect">
            <a:avLst/>
          </a:prstGeom>
          <a:noFill/>
          <a:ln cap="flat" cmpd="sng" w="28575">
            <a:solidFill>
              <a:srgbClr val="00FFFF"/>
            </a:solidFill>
            <a:prstDash val="solid"/>
            <a:round/>
            <a:headEnd len="sm" w="sm" type="none"/>
            <a:tailEnd len="sm" w="sm" type="none"/>
          </a:ln>
        </p:spPr>
      </p:pic>
      <p:pic>
        <p:nvPicPr>
          <p:cNvPr id="261" name="Google Shape;261;p44"/>
          <p:cNvPicPr preferRelativeResize="0"/>
          <p:nvPr/>
        </p:nvPicPr>
        <p:blipFill>
          <a:blip r:embed="rId5">
            <a:alphaModFix/>
          </a:blip>
          <a:stretch>
            <a:fillRect/>
          </a:stretch>
        </p:blipFill>
        <p:spPr>
          <a:xfrm rot="592589">
            <a:off x="6336791" y="601014"/>
            <a:ext cx="2465843" cy="3371121"/>
          </a:xfrm>
          <a:prstGeom prst="rect">
            <a:avLst/>
          </a:prstGeom>
          <a:noFill/>
          <a:ln cap="flat" cmpd="sng" w="28575">
            <a:solidFill>
              <a:srgbClr val="4A86E8"/>
            </a:solidFill>
            <a:prstDash val="solid"/>
            <a:round/>
            <a:headEnd len="sm" w="sm" type="none"/>
            <a:tailEnd len="sm" w="sm" type="none"/>
          </a:ln>
        </p:spPr>
      </p:pic>
      <p:sp>
        <p:nvSpPr>
          <p:cNvPr id="262" name="Google Shape;262;p44"/>
          <p:cNvSpPr txBox="1"/>
          <p:nvPr/>
        </p:nvSpPr>
        <p:spPr>
          <a:xfrm rot="628876">
            <a:off x="6421905" y="3913097"/>
            <a:ext cx="1899799" cy="49114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Character Notes</a:t>
            </a:r>
            <a:endParaRPr b="1" sz="2000">
              <a:solidFill>
                <a:schemeClr val="lt1"/>
              </a:solidFill>
              <a:latin typeface="Shadows Into Light"/>
              <a:ea typeface="Shadows Into Light"/>
              <a:cs typeface="Shadows Into Light"/>
              <a:sym typeface="Shadows Into Light"/>
            </a:endParaRPr>
          </a:p>
        </p:txBody>
      </p:sp>
      <p:sp>
        <p:nvSpPr>
          <p:cNvPr id="263" name="Google Shape;263;p44"/>
          <p:cNvSpPr txBox="1"/>
          <p:nvPr/>
        </p:nvSpPr>
        <p:spPr>
          <a:xfrm rot="188913">
            <a:off x="2281893" y="4679362"/>
            <a:ext cx="3353662" cy="4912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Blank page for notes</a:t>
            </a:r>
            <a:endParaRPr b="1" sz="2000">
              <a:solidFill>
                <a:schemeClr val="lt1"/>
              </a:solidFill>
              <a:latin typeface="Shadows Into Light"/>
              <a:ea typeface="Shadows Into Light"/>
              <a:cs typeface="Shadows Into Light"/>
              <a:sym typeface="Shadows Into Light"/>
            </a:endParaRPr>
          </a:p>
        </p:txBody>
      </p:sp>
      <p:sp>
        <p:nvSpPr>
          <p:cNvPr id="264" name="Google Shape;264;p44"/>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65" name="Google Shape;265;p44"/>
          <p:cNvPicPr preferRelativeResize="0"/>
          <p:nvPr/>
        </p:nvPicPr>
        <p:blipFill rotWithShape="1">
          <a:blip r:embed="rId6">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9" name="Shape 269"/>
        <p:cNvGrpSpPr/>
        <p:nvPr/>
      </p:nvGrpSpPr>
      <p:grpSpPr>
        <a:xfrm>
          <a:off x="0" y="0"/>
          <a:ext cx="0" cy="0"/>
          <a:chOff x="0" y="0"/>
          <a:chExt cx="0" cy="0"/>
        </a:xfrm>
      </p:grpSpPr>
      <p:sp>
        <p:nvSpPr>
          <p:cNvPr id="270" name="Google Shape;270;p45"/>
          <p:cNvSpPr txBox="1"/>
          <p:nvPr/>
        </p:nvSpPr>
        <p:spPr>
          <a:xfrm>
            <a:off x="319925" y="1505425"/>
            <a:ext cx="8439600" cy="3450300"/>
          </a:xfrm>
          <a:prstGeom prst="rect">
            <a:avLst/>
          </a:prstGeom>
          <a:noFill/>
          <a:ln cap="flat" cmpd="sng" w="28575">
            <a:solidFill>
              <a:srgbClr val="6D9EE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i="1" lang="en" sz="2400">
                <a:solidFill>
                  <a:srgbClr val="FFFFFF"/>
                </a:solidFill>
                <a:latin typeface="Calibri"/>
                <a:ea typeface="Calibri"/>
                <a:cs typeface="Calibri"/>
                <a:sym typeface="Calibri"/>
              </a:rPr>
              <a:t>This resource is a freebie from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u="sng">
                <a:solidFill>
                  <a:schemeClr val="hlink"/>
                </a:solidFill>
                <a:latin typeface="Calibri"/>
                <a:ea typeface="Calibri"/>
                <a:cs typeface="Calibri"/>
                <a:sym typeface="Calibri"/>
                <a:hlinkClick r:id="rId3"/>
              </a:rPr>
              <a:t>www.the-understudy.org</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It is designed to help you set up your scripts so that you will find working with our slides to explore this play much easier. And you will feel organised before you embark on your exploration.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The full set of resources are published over a series of dates as we write and publish as we go, due to the time </a:t>
            </a:r>
            <a:r>
              <a:rPr i="1" lang="en" sz="2400">
                <a:solidFill>
                  <a:srgbClr val="FFFFFF"/>
                </a:solidFill>
                <a:latin typeface="Calibri"/>
                <a:ea typeface="Calibri"/>
                <a:cs typeface="Calibri"/>
                <a:sym typeface="Calibri"/>
              </a:rPr>
              <a:t>constraints</a:t>
            </a:r>
            <a:r>
              <a:rPr i="1" lang="en" sz="2400">
                <a:solidFill>
                  <a:srgbClr val="FFFFFF"/>
                </a:solidFill>
                <a:latin typeface="Calibri"/>
                <a:ea typeface="Calibri"/>
                <a:cs typeface="Calibri"/>
                <a:sym typeface="Calibri"/>
              </a:rPr>
              <a:t> of receiving new </a:t>
            </a:r>
            <a:r>
              <a:rPr i="1" lang="en" sz="2400">
                <a:solidFill>
                  <a:srgbClr val="FFFFFF"/>
                </a:solidFill>
                <a:latin typeface="Calibri"/>
                <a:ea typeface="Calibri"/>
                <a:cs typeface="Calibri"/>
                <a:sym typeface="Calibri"/>
              </a:rPr>
              <a:t>material</a:t>
            </a:r>
            <a:r>
              <a:rPr i="1" lang="en" sz="2400">
                <a:solidFill>
                  <a:srgbClr val="FFFFFF"/>
                </a:solidFill>
                <a:latin typeface="Calibri"/>
                <a:ea typeface="Calibri"/>
                <a:cs typeface="Calibri"/>
                <a:sym typeface="Calibri"/>
              </a:rPr>
              <a:t> each September. For more details, go to:</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1900" u="sng">
                <a:solidFill>
                  <a:schemeClr val="hlink"/>
                </a:solidFill>
                <a:latin typeface="Calibri"/>
                <a:ea typeface="Calibri"/>
                <a:cs typeface="Calibri"/>
                <a:sym typeface="Calibri"/>
                <a:hlinkClick r:id="rId4"/>
              </a:rPr>
              <a:t>https://www.the-understudy.org/igcsedramapre-release</a:t>
            </a:r>
            <a:endParaRPr i="1" sz="1900">
              <a:solidFill>
                <a:srgbClr val="FFFFFF"/>
              </a:solidFill>
              <a:latin typeface="Calibri"/>
              <a:ea typeface="Calibri"/>
              <a:cs typeface="Calibri"/>
              <a:sym typeface="Calibri"/>
            </a:endParaRPr>
          </a:p>
          <a:p>
            <a:pPr indent="0" lvl="0" marL="0" rtl="0" algn="ctr">
              <a:spcBef>
                <a:spcPts val="0"/>
              </a:spcBef>
              <a:spcAft>
                <a:spcPts val="0"/>
              </a:spcAft>
              <a:buNone/>
            </a:pPr>
            <a:r>
              <a:t/>
            </a:r>
            <a:endParaRPr i="1" sz="1900">
              <a:solidFill>
                <a:srgbClr val="FFFFFF"/>
              </a:solidFill>
              <a:latin typeface="Calibri"/>
              <a:ea typeface="Calibri"/>
              <a:cs typeface="Calibri"/>
              <a:sym typeface="Calibri"/>
            </a:endParaRPr>
          </a:p>
          <a:p>
            <a:pPr indent="0" lvl="0" marL="0" rtl="0" algn="l">
              <a:spcBef>
                <a:spcPts val="0"/>
              </a:spcBef>
              <a:spcAft>
                <a:spcPts val="0"/>
              </a:spcAft>
              <a:buNone/>
            </a:pPr>
            <a:r>
              <a:t/>
            </a:r>
            <a:endParaRPr sz="2400">
              <a:solidFill>
                <a:srgbClr val="FFFFFF"/>
              </a:solidFill>
              <a:latin typeface="Calibri"/>
              <a:ea typeface="Calibri"/>
              <a:cs typeface="Calibri"/>
              <a:sym typeface="Calibri"/>
            </a:endParaRPr>
          </a:p>
        </p:txBody>
      </p:sp>
      <p:pic>
        <p:nvPicPr>
          <p:cNvPr id="271" name="Google Shape;271;p45"/>
          <p:cNvPicPr preferRelativeResize="0"/>
          <p:nvPr/>
        </p:nvPicPr>
        <p:blipFill rotWithShape="1">
          <a:blip r:embed="rId5">
            <a:alphaModFix/>
          </a:blip>
          <a:srcRect b="33830" l="0" r="0" t="32768"/>
          <a:stretch/>
        </p:blipFill>
        <p:spPr>
          <a:xfrm>
            <a:off x="1662325" y="-170500"/>
            <a:ext cx="5754800" cy="1922050"/>
          </a:xfrm>
          <a:prstGeom prst="rect">
            <a:avLst/>
          </a:prstGeom>
          <a:noFill/>
          <a:ln>
            <a:noFill/>
          </a:ln>
        </p:spPr>
      </p:pic>
      <p:sp>
        <p:nvSpPr>
          <p:cNvPr id="272" name="Google Shape;272;p45"/>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73" name="Google Shape;273;p45"/>
          <p:cNvPicPr preferRelativeResize="0"/>
          <p:nvPr/>
        </p:nvPicPr>
        <p:blipFill rotWithShape="1">
          <a:blip r:embed="rId6">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7"/>
          <p:cNvSpPr txBox="1"/>
          <p:nvPr>
            <p:ph idx="1" type="subTitle"/>
          </p:nvPr>
        </p:nvSpPr>
        <p:spPr>
          <a:xfrm>
            <a:off x="0" y="97950"/>
            <a:ext cx="7691100" cy="494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u="sng">
                <a:latin typeface="Calibri"/>
                <a:ea typeface="Calibri"/>
                <a:cs typeface="Calibri"/>
                <a:sym typeface="Calibri"/>
              </a:rPr>
              <a:t>INTRO LESSON</a:t>
            </a:r>
            <a:r>
              <a:rPr lang="en" sz="1300">
                <a:latin typeface="Calibri"/>
                <a:ea typeface="Calibri"/>
                <a:cs typeface="Calibri"/>
                <a:sym typeface="Calibri"/>
              </a:rPr>
              <a:t> </a:t>
            </a:r>
            <a:endParaRPr sz="1300">
              <a:latin typeface="Calibri"/>
              <a:ea typeface="Calibri"/>
              <a:cs typeface="Calibri"/>
              <a:sym typeface="Calibri"/>
            </a:endParaRPr>
          </a:p>
          <a:p>
            <a:pPr indent="-311150" lvl="0" marL="457200" rtl="0" algn="l">
              <a:spcBef>
                <a:spcPts val="1000"/>
              </a:spcBef>
              <a:spcAft>
                <a:spcPts val="0"/>
              </a:spcAft>
              <a:buSzPts val="1300"/>
              <a:buFont typeface="Calibri"/>
              <a:buAutoNum type="arabicPeriod"/>
            </a:pPr>
            <a:r>
              <a:rPr lang="en" sz="1300">
                <a:latin typeface="Calibri"/>
                <a:ea typeface="Calibri"/>
                <a:cs typeface="Calibri"/>
                <a:sym typeface="Calibri"/>
              </a:rPr>
              <a:t>Prepare the resources by printing out the image printouts below. Place them around your room. </a:t>
            </a:r>
            <a:endParaRPr sz="1300">
              <a:latin typeface="Calibri"/>
              <a:ea typeface="Calibri"/>
              <a:cs typeface="Calibri"/>
              <a:sym typeface="Calibri"/>
            </a:endParaRPr>
          </a:p>
          <a:p>
            <a:pPr indent="-311150" lvl="0" marL="457200" rtl="0" algn="l">
              <a:spcBef>
                <a:spcPts val="1000"/>
              </a:spcBef>
              <a:spcAft>
                <a:spcPts val="0"/>
              </a:spcAft>
              <a:buSzPts val="1300"/>
              <a:buFont typeface="Calibri"/>
              <a:buAutoNum type="arabicPeriod"/>
            </a:pPr>
            <a:r>
              <a:rPr lang="en" sz="1300">
                <a:latin typeface="Calibri"/>
                <a:ea typeface="Calibri"/>
                <a:cs typeface="Calibri"/>
                <a:sym typeface="Calibri"/>
              </a:rPr>
              <a:t>Have students enter with music playing and investigate.</a:t>
            </a:r>
            <a:endParaRPr sz="1300">
              <a:latin typeface="Calibri"/>
              <a:ea typeface="Calibri"/>
              <a:cs typeface="Calibri"/>
              <a:sym typeface="Calibri"/>
            </a:endParaRPr>
          </a:p>
          <a:p>
            <a:pPr indent="-311150" lvl="0" marL="457200" rtl="0" algn="l">
              <a:spcBef>
                <a:spcPts val="1000"/>
              </a:spcBef>
              <a:spcAft>
                <a:spcPts val="0"/>
              </a:spcAft>
              <a:buSzPts val="1300"/>
              <a:buFont typeface="Calibri"/>
              <a:buAutoNum type="arabicPeriod"/>
            </a:pPr>
            <a:r>
              <a:rPr lang="en" sz="1300">
                <a:latin typeface="Calibri"/>
                <a:ea typeface="Calibri"/>
                <a:cs typeface="Calibri"/>
                <a:sym typeface="Calibri"/>
              </a:rPr>
              <a:t>After a while, they can make some guesses about themes and ideas in the play. Can they guess at a plot?</a:t>
            </a:r>
            <a:endParaRPr sz="1300">
              <a:latin typeface="Calibri"/>
              <a:ea typeface="Calibri"/>
              <a:cs typeface="Calibri"/>
              <a:sym typeface="Calibri"/>
            </a:endParaRPr>
          </a:p>
          <a:p>
            <a:pPr indent="-311150" lvl="0" marL="457200" rtl="0" algn="l">
              <a:spcBef>
                <a:spcPts val="1000"/>
              </a:spcBef>
              <a:spcAft>
                <a:spcPts val="0"/>
              </a:spcAft>
              <a:buSzPts val="1300"/>
              <a:buFont typeface="Calibri"/>
              <a:buAutoNum type="arabicPeriod"/>
            </a:pPr>
            <a:r>
              <a:rPr lang="en" sz="1300">
                <a:latin typeface="Calibri"/>
                <a:ea typeface="Calibri"/>
                <a:cs typeface="Calibri"/>
                <a:sym typeface="Calibri"/>
              </a:rPr>
              <a:t>Creative interpretations. Groups of 3-5. Create a piece of drama inspired by the images. </a:t>
            </a:r>
            <a:endParaRPr sz="1300">
              <a:latin typeface="Calibri"/>
              <a:ea typeface="Calibri"/>
              <a:cs typeface="Calibri"/>
              <a:sym typeface="Calibri"/>
            </a:endParaRPr>
          </a:p>
          <a:p>
            <a:pPr indent="-311150" lvl="0" marL="457200" rtl="0" algn="l">
              <a:spcBef>
                <a:spcPts val="1000"/>
              </a:spcBef>
              <a:spcAft>
                <a:spcPts val="0"/>
              </a:spcAft>
              <a:buSzPts val="1300"/>
              <a:buFont typeface="Calibri"/>
              <a:buAutoNum type="arabicPeriod"/>
            </a:pPr>
            <a:r>
              <a:rPr lang="en" sz="1300">
                <a:latin typeface="Calibri"/>
                <a:ea typeface="Calibri"/>
                <a:cs typeface="Calibri"/>
                <a:sym typeface="Calibri"/>
              </a:rPr>
              <a:t>Students then read the quotes, ask them to think about what kind of person have said them or had them said about them. Gather feedback.</a:t>
            </a:r>
            <a:endParaRPr sz="1300">
              <a:latin typeface="Calibri"/>
              <a:ea typeface="Calibri"/>
              <a:cs typeface="Calibri"/>
              <a:sym typeface="Calibri"/>
            </a:endParaRPr>
          </a:p>
          <a:p>
            <a:pPr indent="-311150" lvl="0" marL="457200" rtl="0" algn="l">
              <a:spcBef>
                <a:spcPts val="1000"/>
              </a:spcBef>
              <a:spcAft>
                <a:spcPts val="0"/>
              </a:spcAft>
              <a:buSzPts val="1300"/>
              <a:buFont typeface="Calibri"/>
              <a:buAutoNum type="arabicPeriod"/>
            </a:pPr>
            <a:r>
              <a:rPr lang="en" sz="1300">
                <a:latin typeface="Calibri"/>
                <a:ea typeface="Calibri"/>
                <a:cs typeface="Calibri"/>
                <a:sym typeface="Calibri"/>
              </a:rPr>
              <a:t>Students should create a frozen image of the character, then get them to walk </a:t>
            </a:r>
            <a:r>
              <a:rPr lang="en" sz="1300">
                <a:latin typeface="Calibri"/>
                <a:ea typeface="Calibri"/>
                <a:cs typeface="Calibri"/>
                <a:sym typeface="Calibri"/>
              </a:rPr>
              <a:t>around</a:t>
            </a:r>
            <a:r>
              <a:rPr lang="en" sz="1300">
                <a:latin typeface="Calibri"/>
                <a:ea typeface="Calibri"/>
                <a:cs typeface="Calibri"/>
                <a:sym typeface="Calibri"/>
              </a:rPr>
              <a:t> the space as the character, then ask them to pick a quote and give the character a voice. </a:t>
            </a:r>
            <a:r>
              <a:rPr lang="en" sz="1300">
                <a:latin typeface="Calibri"/>
                <a:ea typeface="Calibri"/>
                <a:cs typeface="Calibri"/>
                <a:sym typeface="Calibri"/>
              </a:rPr>
              <a:t>Spotlight</a:t>
            </a:r>
            <a:r>
              <a:rPr lang="en" sz="1300">
                <a:latin typeface="Calibri"/>
                <a:ea typeface="Calibri"/>
                <a:cs typeface="Calibri"/>
                <a:sym typeface="Calibri"/>
              </a:rPr>
              <a:t> some of the students work. </a:t>
            </a:r>
            <a:endParaRPr sz="1300">
              <a:latin typeface="Calibri"/>
              <a:ea typeface="Calibri"/>
              <a:cs typeface="Calibri"/>
              <a:sym typeface="Calibri"/>
            </a:endParaRPr>
          </a:p>
          <a:p>
            <a:pPr indent="-311150" lvl="0" marL="457200" rtl="0" algn="l">
              <a:spcBef>
                <a:spcPts val="1000"/>
              </a:spcBef>
              <a:spcAft>
                <a:spcPts val="0"/>
              </a:spcAft>
              <a:buSzPts val="1300"/>
              <a:buFont typeface="Calibri"/>
              <a:buAutoNum type="arabicPeriod"/>
            </a:pPr>
            <a:r>
              <a:rPr lang="en" sz="1300">
                <a:latin typeface="Calibri"/>
                <a:ea typeface="Calibri"/>
                <a:cs typeface="Calibri"/>
                <a:sym typeface="Calibri"/>
              </a:rPr>
              <a:t>Repeat the above exercise with the second set of quotes.</a:t>
            </a:r>
            <a:endParaRPr sz="1300">
              <a:latin typeface="Calibri"/>
              <a:ea typeface="Calibri"/>
              <a:cs typeface="Calibri"/>
              <a:sym typeface="Calibri"/>
            </a:endParaRPr>
          </a:p>
          <a:p>
            <a:pPr indent="-311150" lvl="0" marL="457200" rtl="0" algn="l">
              <a:spcBef>
                <a:spcPts val="1000"/>
              </a:spcBef>
              <a:spcAft>
                <a:spcPts val="0"/>
              </a:spcAft>
              <a:buSzPts val="1300"/>
              <a:buFont typeface="Calibri"/>
              <a:buAutoNum type="arabicPeriod"/>
            </a:pPr>
            <a:r>
              <a:rPr lang="en" sz="1300">
                <a:latin typeface="Calibri"/>
                <a:ea typeface="Calibri"/>
                <a:cs typeface="Calibri"/>
                <a:sym typeface="Calibri"/>
              </a:rPr>
              <a:t>Improvised scene. In pairs, students should improvise a scene between the two characters.</a:t>
            </a:r>
            <a:endParaRPr sz="1300">
              <a:latin typeface="Calibri"/>
              <a:ea typeface="Calibri"/>
              <a:cs typeface="Calibri"/>
              <a:sym typeface="Calibri"/>
            </a:endParaRPr>
          </a:p>
          <a:p>
            <a:pPr indent="-311150" lvl="0" marL="457200" rtl="0" algn="l">
              <a:spcBef>
                <a:spcPts val="1000"/>
              </a:spcBef>
              <a:spcAft>
                <a:spcPts val="0"/>
              </a:spcAft>
              <a:buSzPts val="1300"/>
              <a:buFont typeface="Calibri"/>
              <a:buAutoNum type="arabicPeriod"/>
            </a:pPr>
            <a:r>
              <a:rPr lang="en" sz="1300">
                <a:latin typeface="Calibri"/>
                <a:ea typeface="Calibri"/>
                <a:cs typeface="Calibri"/>
                <a:sym typeface="Calibri"/>
              </a:rPr>
              <a:t>Share and discuss. What are they now curious about? What sense do they get of this world? This play?</a:t>
            </a:r>
            <a:endParaRPr sz="1300">
              <a:latin typeface="Calibri"/>
              <a:ea typeface="Calibri"/>
              <a:cs typeface="Calibri"/>
              <a:sym typeface="Calibri"/>
            </a:endParaRPr>
          </a:p>
          <a:p>
            <a:pPr indent="-311150" lvl="0" marL="457200" rtl="0" algn="l">
              <a:spcBef>
                <a:spcPts val="1000"/>
              </a:spcBef>
              <a:spcAft>
                <a:spcPts val="0"/>
              </a:spcAft>
              <a:buSzPts val="1300"/>
              <a:buFont typeface="Calibri"/>
              <a:buAutoNum type="arabicPeriod"/>
            </a:pPr>
            <a:r>
              <a:rPr lang="en" sz="1300">
                <a:latin typeface="Calibri"/>
                <a:ea typeface="Calibri"/>
                <a:cs typeface="Calibri"/>
                <a:sym typeface="Calibri"/>
              </a:rPr>
              <a:t>Finally, students can begin preparing their scripts for use with The Understudy slides. We think it’s well worth their time to sit and highlight characters, divide their scripts into units and label each unit so they start the project organised and clear. </a:t>
            </a:r>
            <a:endParaRPr sz="1300">
              <a:latin typeface="Calibri"/>
              <a:ea typeface="Calibri"/>
              <a:cs typeface="Calibri"/>
              <a:sym typeface="Calibri"/>
            </a:endParaRPr>
          </a:p>
          <a:p>
            <a:pPr indent="-311150" lvl="0" marL="457200" rtl="0" algn="l">
              <a:spcBef>
                <a:spcPts val="1000"/>
              </a:spcBef>
              <a:spcAft>
                <a:spcPts val="0"/>
              </a:spcAft>
              <a:buSzPts val="1300"/>
              <a:buFont typeface="Calibri"/>
              <a:buAutoNum type="arabicPeriod"/>
            </a:pPr>
            <a:r>
              <a:rPr lang="en" sz="1300">
                <a:latin typeface="Calibri"/>
                <a:ea typeface="Calibri"/>
                <a:cs typeface="Calibri"/>
                <a:sym typeface="Calibri"/>
              </a:rPr>
              <a:t>From here, we will be doing a first read together with some simple activities described in the later slides. </a:t>
            </a:r>
            <a:endParaRPr sz="1300">
              <a:latin typeface="Calibri"/>
              <a:ea typeface="Calibri"/>
              <a:cs typeface="Calibri"/>
              <a:sym typeface="Calibri"/>
            </a:endParaRPr>
          </a:p>
          <a:p>
            <a:pPr indent="0" lvl="0" marL="457200" rtl="0" algn="l">
              <a:spcBef>
                <a:spcPts val="1000"/>
              </a:spcBef>
              <a:spcAft>
                <a:spcPts val="0"/>
              </a:spcAft>
              <a:buNone/>
            </a:pPr>
            <a:r>
              <a:t/>
            </a:r>
            <a:endParaRPr sz="1300">
              <a:latin typeface="Calibri"/>
              <a:ea typeface="Calibri"/>
              <a:cs typeface="Calibri"/>
              <a:sym typeface="Calibri"/>
            </a:endParaRPr>
          </a:p>
          <a:p>
            <a:pPr indent="0" lvl="0" marL="457200" rtl="0" algn="l">
              <a:spcBef>
                <a:spcPts val="1000"/>
              </a:spcBef>
              <a:spcAft>
                <a:spcPts val="1000"/>
              </a:spcAft>
              <a:buNone/>
            </a:pPr>
            <a:r>
              <a:t/>
            </a:r>
            <a:endParaRPr sz="1300">
              <a:latin typeface="Calibri"/>
              <a:ea typeface="Calibri"/>
              <a:cs typeface="Calibri"/>
              <a:sym typeface="Calibri"/>
            </a:endParaRPr>
          </a:p>
        </p:txBody>
      </p:sp>
      <p:sp>
        <p:nvSpPr>
          <p:cNvPr id="118" name="Google Shape;118;p27"/>
          <p:cNvSpPr txBox="1"/>
          <p:nvPr/>
        </p:nvSpPr>
        <p:spPr>
          <a:xfrm>
            <a:off x="7691100" y="40975"/>
            <a:ext cx="1404600" cy="3867000"/>
          </a:xfrm>
          <a:prstGeom prst="rect">
            <a:avLst/>
          </a:prstGeom>
          <a:noFill/>
          <a:ln cap="flat" cmpd="sng" w="19050">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FFFF"/>
                </a:solidFill>
                <a:latin typeface="Calibri"/>
                <a:ea typeface="Calibri"/>
                <a:cs typeface="Calibri"/>
                <a:sym typeface="Calibri"/>
              </a:rPr>
              <a:t>MUSIC OPTIONS</a:t>
            </a:r>
            <a:endParaRPr b="1">
              <a:solidFill>
                <a:srgbClr val="00FFFF"/>
              </a:solidFill>
              <a:latin typeface="Calibri"/>
              <a:ea typeface="Calibri"/>
              <a:cs typeface="Calibri"/>
              <a:sym typeface="Calibri"/>
            </a:endParaRPr>
          </a:p>
          <a:p>
            <a:pPr indent="0" lvl="0" marL="0" rtl="0" algn="l">
              <a:spcBef>
                <a:spcPts val="0"/>
              </a:spcBef>
              <a:spcAft>
                <a:spcPts val="0"/>
              </a:spcAft>
              <a:buNone/>
            </a:pPr>
            <a:r>
              <a:t/>
            </a:r>
            <a:endParaRPr b="1">
              <a:solidFill>
                <a:srgbClr val="00FFFF"/>
              </a:solidFill>
              <a:latin typeface="Calibri"/>
              <a:ea typeface="Calibri"/>
              <a:cs typeface="Calibri"/>
              <a:sym typeface="Calibri"/>
            </a:endParaRPr>
          </a:p>
          <a:p>
            <a:pPr indent="-203200" lvl="0" marL="228600" rtl="0" algn="l">
              <a:lnSpc>
                <a:spcPct val="100000"/>
              </a:lnSpc>
              <a:spcBef>
                <a:spcPts val="0"/>
              </a:spcBef>
              <a:spcAft>
                <a:spcPts val="0"/>
              </a:spcAft>
              <a:buClr>
                <a:srgbClr val="00FFFF"/>
              </a:buClr>
              <a:buSzPts val="1400"/>
              <a:buFont typeface="Shadows Into Light"/>
              <a:buChar char="●"/>
            </a:pPr>
            <a:r>
              <a:rPr b="1" lang="en" u="sng">
                <a:solidFill>
                  <a:srgbClr val="00FFFF"/>
                </a:solidFill>
                <a:latin typeface="Shadows Into Light"/>
                <a:ea typeface="Shadows Into Light"/>
                <a:cs typeface="Shadows Into Light"/>
                <a:sym typeface="Shadows Into Light"/>
                <a:hlinkClick r:id="rId3">
                  <a:extLst>
                    <a:ext uri="{A12FA001-AC4F-418D-AE19-62706E023703}">
                      <ahyp:hlinkClr val="tx"/>
                    </a:ext>
                  </a:extLst>
                </a:hlinkClick>
              </a:rPr>
              <a:t>Forest Sounds | Woodland Ambience, Bird Song</a:t>
            </a:r>
            <a:endParaRPr b="1">
              <a:solidFill>
                <a:srgbClr val="00FFFF"/>
              </a:solidFill>
              <a:latin typeface="Shadows Into Light"/>
              <a:ea typeface="Shadows Into Light"/>
              <a:cs typeface="Shadows Into Light"/>
              <a:sym typeface="Shadows Into Light"/>
            </a:endParaRPr>
          </a:p>
          <a:p>
            <a:pPr indent="-203200" lvl="0" marL="228600" rtl="0" algn="l">
              <a:lnSpc>
                <a:spcPct val="100000"/>
              </a:lnSpc>
              <a:spcBef>
                <a:spcPts val="1000"/>
              </a:spcBef>
              <a:spcAft>
                <a:spcPts val="0"/>
              </a:spcAft>
              <a:buClr>
                <a:srgbClr val="00FFFF"/>
              </a:buClr>
              <a:buSzPts val="1400"/>
              <a:buFont typeface="Shadows Into Light"/>
              <a:buChar char="●"/>
            </a:pPr>
            <a:r>
              <a:rPr b="1" lang="en" u="sng">
                <a:solidFill>
                  <a:srgbClr val="00FFFF"/>
                </a:solidFill>
                <a:latin typeface="Shadows Into Light"/>
                <a:ea typeface="Shadows Into Light"/>
                <a:cs typeface="Shadows Into Light"/>
                <a:sym typeface="Shadows Into Light"/>
                <a:hlinkClick r:id="rId4">
                  <a:extLst>
                    <a:ext uri="{A12FA001-AC4F-418D-AE19-62706E023703}">
                      <ahyp:hlinkClr val="tx"/>
                    </a:ext>
                  </a:extLst>
                </a:hlinkClick>
              </a:rPr>
              <a:t>Robin Hood (2010) Soundtrack - Fate Has Smiled Upon Us</a:t>
            </a:r>
            <a:endParaRPr b="1">
              <a:solidFill>
                <a:srgbClr val="00FFFF"/>
              </a:solidFill>
              <a:latin typeface="Shadows Into Light"/>
              <a:ea typeface="Shadows Into Light"/>
              <a:cs typeface="Shadows Into Light"/>
              <a:sym typeface="Shadows Into Light"/>
            </a:endParaRPr>
          </a:p>
          <a:p>
            <a:pPr indent="-203200" lvl="0" marL="228600" rtl="0" algn="l">
              <a:lnSpc>
                <a:spcPct val="100000"/>
              </a:lnSpc>
              <a:spcBef>
                <a:spcPts val="1000"/>
              </a:spcBef>
              <a:spcAft>
                <a:spcPts val="0"/>
              </a:spcAft>
              <a:buClr>
                <a:srgbClr val="00FFFF"/>
              </a:buClr>
              <a:buSzPts val="1400"/>
              <a:buFont typeface="Shadows Into Light"/>
              <a:buChar char="●"/>
            </a:pPr>
            <a:r>
              <a:rPr b="1" lang="en" u="sng">
                <a:solidFill>
                  <a:srgbClr val="00FFFF"/>
                </a:solidFill>
                <a:latin typeface="Shadows Into Light"/>
                <a:ea typeface="Shadows Into Light"/>
                <a:cs typeface="Shadows Into Light"/>
                <a:sym typeface="Shadows Into Light"/>
                <a:hlinkClick r:id="rId5">
                  <a:extLst>
                    <a:ext uri="{A12FA001-AC4F-418D-AE19-62706E023703}">
                      <ahyp:hlinkClr val="tx"/>
                    </a:ext>
                  </a:extLst>
                </a:hlinkClick>
              </a:rPr>
              <a:t>Medieval England - Anon. 1225: Miri it is while sumer ilast</a:t>
            </a:r>
            <a:endParaRPr>
              <a:solidFill>
                <a:schemeClr val="lt1"/>
              </a:solidFill>
              <a:latin typeface="Shadows Into Light"/>
              <a:ea typeface="Shadows Into Light"/>
              <a:cs typeface="Shadows Into Light"/>
              <a:sym typeface="Shadows Into Light"/>
            </a:endParaRPr>
          </a:p>
          <a:p>
            <a:pPr indent="0" lvl="0" marL="0" rtl="0" algn="l">
              <a:spcBef>
                <a:spcPts val="1000"/>
              </a:spcBef>
              <a:spcAft>
                <a:spcPts val="0"/>
              </a:spcAft>
              <a:buNone/>
            </a:pPr>
            <a:r>
              <a:t/>
            </a:r>
            <a:endParaRPr>
              <a:solidFill>
                <a:schemeClr val="lt1"/>
              </a:solidFill>
              <a:latin typeface="Shadows Into Light"/>
              <a:ea typeface="Shadows Into Light"/>
              <a:cs typeface="Shadows Into Light"/>
              <a:sym typeface="Shadows In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pic>
        <p:nvPicPr>
          <p:cNvPr id="123" name="Google Shape;123;p28"/>
          <p:cNvPicPr preferRelativeResize="0"/>
          <p:nvPr/>
        </p:nvPicPr>
        <p:blipFill rotWithShape="1">
          <a:blip r:embed="rId3">
            <a:alphaModFix/>
          </a:blip>
          <a:srcRect b="0" l="29346" r="27291" t="0"/>
          <a:stretch/>
        </p:blipFill>
        <p:spPr>
          <a:xfrm>
            <a:off x="2707049" y="152400"/>
            <a:ext cx="3729899" cy="48386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pic>
        <p:nvPicPr>
          <p:cNvPr id="128" name="Google Shape;128;p29"/>
          <p:cNvPicPr preferRelativeResize="0"/>
          <p:nvPr/>
        </p:nvPicPr>
        <p:blipFill rotWithShape="1">
          <a:blip r:embed="rId3">
            <a:alphaModFix/>
          </a:blip>
          <a:srcRect b="0" l="16442" r="16085" t="0"/>
          <a:stretch/>
        </p:blipFill>
        <p:spPr>
          <a:xfrm>
            <a:off x="1578587" y="76200"/>
            <a:ext cx="5986829" cy="49911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pic>
        <p:nvPicPr>
          <p:cNvPr id="133" name="Google Shape;133;p30"/>
          <p:cNvPicPr preferRelativeResize="0"/>
          <p:nvPr/>
        </p:nvPicPr>
        <p:blipFill rotWithShape="1">
          <a:blip r:embed="rId3">
            <a:alphaModFix/>
          </a:blip>
          <a:srcRect b="0" l="18202" r="18151" t="0"/>
          <a:stretch/>
        </p:blipFill>
        <p:spPr>
          <a:xfrm>
            <a:off x="1834675" y="152400"/>
            <a:ext cx="5474650" cy="4838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pic>
        <p:nvPicPr>
          <p:cNvPr id="138" name="Google Shape;138;p31"/>
          <p:cNvPicPr preferRelativeResize="0"/>
          <p:nvPr/>
        </p:nvPicPr>
        <p:blipFill rotWithShape="1">
          <a:blip r:embed="rId3">
            <a:alphaModFix/>
          </a:blip>
          <a:srcRect b="0" l="22651" r="23224" t="0"/>
          <a:stretch/>
        </p:blipFill>
        <p:spPr>
          <a:xfrm>
            <a:off x="2170840" y="76200"/>
            <a:ext cx="4802310" cy="4991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pic>
        <p:nvPicPr>
          <p:cNvPr id="143" name="Google Shape;143;p32"/>
          <p:cNvPicPr preferRelativeResize="0"/>
          <p:nvPr/>
        </p:nvPicPr>
        <p:blipFill rotWithShape="1">
          <a:blip r:embed="rId3">
            <a:alphaModFix/>
          </a:blip>
          <a:srcRect b="0" l="20480" r="22914" t="0"/>
          <a:stretch/>
        </p:blipFill>
        <p:spPr>
          <a:xfrm>
            <a:off x="2137338" y="152400"/>
            <a:ext cx="4869324"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pic>
        <p:nvPicPr>
          <p:cNvPr id="148" name="Google Shape;148;p33"/>
          <p:cNvPicPr preferRelativeResize="0"/>
          <p:nvPr/>
        </p:nvPicPr>
        <p:blipFill rotWithShape="1">
          <a:blip r:embed="rId3">
            <a:alphaModFix/>
          </a:blip>
          <a:srcRect b="0" l="20167" r="22605" t="0"/>
          <a:stretch/>
        </p:blipFill>
        <p:spPr>
          <a:xfrm>
            <a:off x="2110638" y="152400"/>
            <a:ext cx="4922726" cy="48386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