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Lst>
  <p:sldSz cy="5143500" cx="9144000"/>
  <p:notesSz cx="6858000" cy="9144000"/>
  <p:embeddedFontLst>
    <p:embeddedFont>
      <p:font typeface="Chelsea Market"/>
      <p:regular r:id="rId50"/>
    </p:embeddedFont>
    <p:embeddedFont>
      <p:font typeface="Shadows Into Light"/>
      <p:regular r:id="rId51"/>
    </p:embeddedFont>
    <p:embeddedFont>
      <p:font typeface="Satisfy"/>
      <p:regular r:id="rId52"/>
    </p:embeddedFont>
    <p:embeddedFont>
      <p:font typeface="Caveat Brush"/>
      <p:regular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CC4561C-BE14-4885-93BC-19BBE46CC723}">
  <a:tblStyle styleId="{BCC4561C-BE14-4885-93BC-19BBE46CC72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ShadowsIntoLight-regular.fntdata"/><Relationship Id="rId50" Type="http://schemas.openxmlformats.org/officeDocument/2006/relationships/font" Target="fonts/ChelseaMarket-regular.fntdata"/><Relationship Id="rId53" Type="http://schemas.openxmlformats.org/officeDocument/2006/relationships/font" Target="fonts/CaveatBrush-regular.fntdata"/><Relationship Id="rId52" Type="http://schemas.openxmlformats.org/officeDocument/2006/relationships/font" Target="fonts/Satisfy-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7a7ace24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7a7ace24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7a2f47a7c1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7a2f47a7c1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7a2f47a7c1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7a2f47a7c1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7a2f47a7c1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7a2f47a7c1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7a2f47a7c1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7a2f47a7c1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7a2f47a7c1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7a2f47a7c1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7a7ace24b2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7a7ace24b2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7a2f47a7c1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7a2f47a7c1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7a2f47a7c1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7a2f47a7c1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7a2f47a7c1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7a2f47a7c1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7a2f47a7c1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7a2f47a7c1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7a2f47a7c1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7a2f47a7c1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ea7bb58c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ea7bb58c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7a2f47a7c1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7a2f47a7c1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ea7bb58c8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ea7bb58c8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ea7bb58c81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ea7bb58c81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7b0ad566b7_2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7b0ad566b7_2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7b0ad566b7_2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7b0ad566b7_2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7b0ad566b7_2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7b0ad566b7_2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7a2f47a7c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7a2f47a7c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7a7ace24b2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7a7ace24b2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7a7ace24b2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7a7ace24b2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7b0ad566b7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7b0ad566b7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7a7ace24b2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7a7ace24b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7a7ace24b2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7a7ace24b2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7a7ace24b2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7a7ace24b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7a7ace24b2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7a7ace24b2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7a7ace24b2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7a7ace24b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7a7ace24b2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7a7ace24b2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7a7ace24b2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7a7ace24b2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7a7ace24b2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7a7ace24b2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7a7ace24b2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7a7ace24b2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7a7ace24b2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7a7ace24b2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7a2f47a7c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7a2f47a7c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7a7ace24b2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7a7ace24b2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7a7ace24b2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7a7ace24b2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7a7ace24b2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7a7ace24b2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eefb2824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eefb2824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7b0ad566b7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7b0ad566b7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7a7ace24b2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7a7ace24b2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7a7ace24b2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7a7ace24b2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7a2f47a7c1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7a2f47a7c1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7a2f47a7c1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7a2f47a7c1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49782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Caveat Brush"/>
              <a:buNone/>
              <a:defRPr sz="2800">
                <a:solidFill>
                  <a:schemeClr val="lt1"/>
                </a:solidFill>
                <a:latin typeface="Caveat Brush"/>
                <a:ea typeface="Caveat Brush"/>
                <a:cs typeface="Caveat Brush"/>
                <a:sym typeface="Caveat Brus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Shadows Into Light"/>
              <a:buChar char="●"/>
              <a:defRPr sz="1800">
                <a:solidFill>
                  <a:schemeClr val="lt1"/>
                </a:solidFill>
                <a:latin typeface="Shadows Into Light"/>
                <a:ea typeface="Shadows Into Light"/>
                <a:cs typeface="Shadows Into Light"/>
                <a:sym typeface="Shadows Into Light"/>
              </a:defRPr>
            </a:lvl1pPr>
            <a:lvl2pPr indent="-317500" lvl="1" marL="914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2pPr>
            <a:lvl3pPr indent="-317500" lvl="2" marL="13716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3pPr>
            <a:lvl4pPr indent="-317500" lvl="3" marL="18288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4pPr>
            <a:lvl5pPr indent="-317500" lvl="4" marL="22860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5pPr>
            <a:lvl6pPr indent="-317500" lvl="5" marL="27432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6pPr>
            <a:lvl7pPr indent="-317500" lvl="6" marL="3200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7pPr>
            <a:lvl8pPr indent="-317500" lvl="7" marL="36576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8pPr>
            <a:lvl9pPr indent="-317500" lvl="8" marL="41148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hyperlink" Target="http://www.nationaltheatre.org.uk/learn-explore/schools/teacher-resources/practitioners-in-practice-katie-mitchell-film/" TargetMode="External"/><Relationship Id="rId6" Type="http://schemas.openxmlformats.org/officeDocument/2006/relationships/image" Target="../media/image3.png"/><Relationship Id="rId7"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5.png"/><Relationship Id="rId8"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image" Target="../media/image1.png"/><Relationship Id="rId8"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image" Target="../media/image1.png"/><Relationship Id="rId8"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17.png"/><Relationship Id="rId6" Type="http://schemas.openxmlformats.org/officeDocument/2006/relationships/hyperlink" Target="https://docs.google.com/spreadsheets/d/1obMUIybw3phcGTWR8nySiXyCcsMRegMX/edit?gid=1001544033#gid=1001544033" TargetMode="External"/><Relationship Id="rId7"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1.png"/><Relationship Id="rId6"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hyperlink" Target="http://www.the-understudy.org/shop" TargetMode="External"/><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hyperlink" Target="https://www.youtube.com/watch?v=PlD84j7DcJU&amp;t=1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hyperlink" Target="http://www.the-understudy.org" TargetMode="External"/><Relationship Id="rId4" Type="http://schemas.openxmlformats.org/officeDocument/2006/relationships/hyperlink" Target="https://www.the-understudy.org/igcsedramapre-release" TargetMode="External"/><Relationship Id="rId5" Type="http://schemas.openxmlformats.org/officeDocument/2006/relationships/image" Target="../media/image25.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title="Cherry Orchard (1).pn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7" name="Google Shape;57;p13" title="Three Sisters (3).png"/>
          <p:cNvPicPr preferRelativeResize="0"/>
          <p:nvPr/>
        </p:nvPicPr>
        <p:blipFill rotWithShape="1">
          <a:blip r:embed="rId4">
            <a:alphaModFix/>
          </a:blip>
          <a:srcRect b="29582" l="5966" r="48801" t="30511"/>
          <a:stretch/>
        </p:blipFill>
        <p:spPr>
          <a:xfrm>
            <a:off x="1500925" y="3296475"/>
            <a:ext cx="3424248" cy="1699250"/>
          </a:xfrm>
          <a:prstGeom prst="rect">
            <a:avLst/>
          </a:prstGeom>
          <a:noFill/>
          <a:ln>
            <a:noFill/>
          </a:ln>
        </p:spPr>
      </p:pic>
      <p:sp>
        <p:nvSpPr>
          <p:cNvPr id="58" name="Google Shape;58;p13"/>
          <p:cNvSpPr txBox="1"/>
          <p:nvPr/>
        </p:nvSpPr>
        <p:spPr>
          <a:xfrm rot="1040259">
            <a:off x="2939116" y="3708621"/>
            <a:ext cx="2130185" cy="114365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900">
                <a:solidFill>
                  <a:schemeClr val="dk2"/>
                </a:solidFill>
                <a:latin typeface="Chelsea Market"/>
                <a:ea typeface="Chelsea Market"/>
                <a:cs typeface="Chelsea Market"/>
                <a:sym typeface="Chelsea Market"/>
              </a:rPr>
              <a:t>FREE PRE-READING ACTIVITIES</a:t>
            </a:r>
            <a:endParaRPr b="1" sz="1900">
              <a:solidFill>
                <a:schemeClr val="dk2"/>
              </a:solidFill>
              <a:latin typeface="Chelsea Market"/>
              <a:ea typeface="Chelsea Market"/>
              <a:cs typeface="Chelsea Market"/>
              <a:sym typeface="Chelsea Marke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4" name="Shape 134"/>
        <p:cNvGrpSpPr/>
        <p:nvPr/>
      </p:nvGrpSpPr>
      <p:grpSpPr>
        <a:xfrm>
          <a:off x="0" y="0"/>
          <a:ext cx="0" cy="0"/>
          <a:chOff x="0" y="0"/>
          <a:chExt cx="0" cy="0"/>
        </a:xfrm>
      </p:grpSpPr>
      <p:pic>
        <p:nvPicPr>
          <p:cNvPr id="135" name="Google Shape;135;p22" title="Three Sisters (7).pn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36" name="Google Shape;136;p22" title="Three Sisters (4).png"/>
          <p:cNvPicPr preferRelativeResize="0"/>
          <p:nvPr/>
        </p:nvPicPr>
        <p:blipFill rotWithShape="1">
          <a:blip r:embed="rId4">
            <a:alphaModFix/>
          </a:blip>
          <a:srcRect b="0" l="0" r="43776" t="0"/>
          <a:stretch/>
        </p:blipFill>
        <p:spPr>
          <a:xfrm rot="830180">
            <a:off x="5496700" y="-179734"/>
            <a:ext cx="3600424" cy="2883068"/>
          </a:xfrm>
          <a:prstGeom prst="rect">
            <a:avLst/>
          </a:prstGeom>
          <a:noFill/>
          <a:ln>
            <a:noFill/>
          </a:ln>
        </p:spPr>
      </p:pic>
      <p:sp>
        <p:nvSpPr>
          <p:cNvPr id="137" name="Google Shape;137;p22"/>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BB1C3"/>
                </a:solidFill>
                <a:latin typeface="Chelsea Market"/>
                <a:ea typeface="Chelsea Market"/>
                <a:cs typeface="Chelsea Market"/>
                <a:sym typeface="Chelsea Market"/>
              </a:rPr>
              <a:t>KATIE MITCHELL</a:t>
            </a:r>
            <a:endParaRPr sz="4000">
              <a:solidFill>
                <a:srgbClr val="FBB1C3"/>
              </a:solidFill>
              <a:latin typeface="Chelsea Market"/>
              <a:ea typeface="Chelsea Market"/>
              <a:cs typeface="Chelsea Market"/>
              <a:sym typeface="Chelsea Market"/>
            </a:endParaRPr>
          </a:p>
        </p:txBody>
      </p:sp>
      <p:sp>
        <p:nvSpPr>
          <p:cNvPr id="138" name="Google Shape;138;p22"/>
          <p:cNvSpPr txBox="1"/>
          <p:nvPr/>
        </p:nvSpPr>
        <p:spPr>
          <a:xfrm>
            <a:off x="757175" y="622800"/>
            <a:ext cx="3042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Chelsea Market"/>
                <a:ea typeface="Chelsea Market"/>
                <a:cs typeface="Chelsea Market"/>
                <a:sym typeface="Chelsea Market"/>
              </a:rPr>
              <a:t>NATURALISM EXERCISE</a:t>
            </a:r>
            <a:endParaRPr sz="1800">
              <a:solidFill>
                <a:schemeClr val="lt1"/>
              </a:solidFill>
              <a:latin typeface="Chelsea Market"/>
              <a:ea typeface="Chelsea Market"/>
              <a:cs typeface="Chelsea Market"/>
              <a:sym typeface="Chelsea Market"/>
            </a:endParaRPr>
          </a:p>
        </p:txBody>
      </p:sp>
      <p:sp>
        <p:nvSpPr>
          <p:cNvPr id="139" name="Google Shape;139;p22"/>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latin typeface="Shadows Into Light"/>
                <a:ea typeface="Shadows Into Light"/>
                <a:cs typeface="Shadows Into Light"/>
                <a:sym typeface="Shadows Into Light"/>
              </a:rPr>
              <a:t>Watch the first eleven minutes of this video about Katie Mitchell’s approach to Naturalism. </a:t>
            </a:r>
            <a:endParaRPr b="1" sz="1900">
              <a:solidFill>
                <a:schemeClr val="dk1"/>
              </a:solidFill>
              <a:latin typeface="Shadows Into Light"/>
              <a:ea typeface="Shadows Into Light"/>
              <a:cs typeface="Shadows Into Light"/>
              <a:sym typeface="Shadows Into Light"/>
            </a:endParaRPr>
          </a:p>
          <a:p>
            <a:pPr indent="0" lvl="0" marL="0" rtl="0" algn="l">
              <a:spcBef>
                <a:spcPts val="0"/>
              </a:spcBef>
              <a:spcAft>
                <a:spcPts val="0"/>
              </a:spcAft>
              <a:buNone/>
            </a:pPr>
            <a:r>
              <a:rPr b="1" lang="en" sz="1900">
                <a:solidFill>
                  <a:schemeClr val="dk1"/>
                </a:solidFill>
                <a:latin typeface="Shadows Into Light"/>
                <a:ea typeface="Shadows Into Light"/>
                <a:cs typeface="Shadows Into Light"/>
                <a:sym typeface="Shadows Into Light"/>
              </a:rPr>
              <a:t>00:00 - 11:00</a:t>
            </a:r>
            <a:endParaRPr b="1" sz="1900">
              <a:solidFill>
                <a:schemeClr val="dk1"/>
              </a:solidFill>
              <a:latin typeface="Shadows Into Light"/>
              <a:ea typeface="Shadows Into Light"/>
              <a:cs typeface="Shadows Into Light"/>
              <a:sym typeface="Shadows Into Light"/>
            </a:endParaRPr>
          </a:p>
        </p:txBody>
      </p:sp>
      <p:sp>
        <p:nvSpPr>
          <p:cNvPr id="140" name="Google Shape;140;p22"/>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sp>
        <p:nvSpPr>
          <p:cNvPr id="141" name="Google Shape;141;p22"/>
          <p:cNvSpPr txBox="1"/>
          <p:nvPr/>
        </p:nvSpPr>
        <p:spPr>
          <a:xfrm>
            <a:off x="317500" y="1257800"/>
            <a:ext cx="55806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Calibri"/>
                <a:ea typeface="Calibri"/>
                <a:cs typeface="Calibri"/>
                <a:sym typeface="Calibri"/>
                <a:hlinkClick r:id="rId5"/>
              </a:rPr>
              <a:t>www.nationaltheatre.org.uk/learn-explore/schools/teacher-resources/practitioners-in-practice-katie-mitchell-film/</a:t>
            </a:r>
            <a:endParaRPr sz="1800">
              <a:solidFill>
                <a:schemeClr val="lt1"/>
              </a:solidFill>
              <a:latin typeface="Calibri"/>
              <a:ea typeface="Calibri"/>
              <a:cs typeface="Calibri"/>
              <a:sym typeface="Calibri"/>
            </a:endParaRPr>
          </a:p>
          <a:p>
            <a:pPr indent="0" lvl="0" marL="0" rtl="0" algn="l">
              <a:spcBef>
                <a:spcPts val="0"/>
              </a:spcBef>
              <a:spcAft>
                <a:spcPts val="0"/>
              </a:spcAft>
              <a:buNone/>
            </a:pPr>
            <a:r>
              <a:t/>
            </a:r>
            <a:endParaRPr sz="1800">
              <a:solidFill>
                <a:schemeClr val="lt1"/>
              </a:solidFill>
              <a:latin typeface="Shadows Into Light"/>
              <a:ea typeface="Shadows Into Light"/>
              <a:cs typeface="Shadows Into Light"/>
              <a:sym typeface="Shadows Into Light"/>
            </a:endParaRPr>
          </a:p>
        </p:txBody>
      </p:sp>
      <p:pic>
        <p:nvPicPr>
          <p:cNvPr id="142" name="Google Shape;142;p22" title="Three Sisters (5).png"/>
          <p:cNvPicPr preferRelativeResize="0"/>
          <p:nvPr/>
        </p:nvPicPr>
        <p:blipFill rotWithShape="1">
          <a:blip r:embed="rId6">
            <a:alphaModFix/>
          </a:blip>
          <a:srcRect b="0" l="44659" r="0" t="0"/>
          <a:stretch/>
        </p:blipFill>
        <p:spPr>
          <a:xfrm rot="695745">
            <a:off x="5301926" y="436893"/>
            <a:ext cx="1062826" cy="1080265"/>
          </a:xfrm>
          <a:prstGeom prst="rect">
            <a:avLst/>
          </a:prstGeom>
          <a:noFill/>
          <a:ln>
            <a:noFill/>
          </a:ln>
        </p:spPr>
      </p:pic>
      <p:sp>
        <p:nvSpPr>
          <p:cNvPr id="143" name="Google Shape;143;p22"/>
          <p:cNvSpPr txBox="1"/>
          <p:nvPr/>
        </p:nvSpPr>
        <p:spPr>
          <a:xfrm>
            <a:off x="427400" y="2027125"/>
            <a:ext cx="5898000" cy="25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lt1"/>
                </a:solidFill>
                <a:latin typeface="Chelsea Market"/>
                <a:ea typeface="Chelsea Market"/>
                <a:cs typeface="Chelsea Market"/>
                <a:sym typeface="Chelsea Market"/>
              </a:rPr>
              <a:t>Discuss Mitchell’s 6 layers of Naturalism. </a:t>
            </a:r>
            <a:endParaRPr b="1" sz="25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rPr b="1" lang="en" sz="2500">
                <a:solidFill>
                  <a:schemeClr val="lt1"/>
                </a:solidFill>
                <a:latin typeface="Chelsea Market"/>
                <a:ea typeface="Chelsea Market"/>
                <a:cs typeface="Chelsea Market"/>
                <a:sym typeface="Chelsea Market"/>
              </a:rPr>
              <a:t>Can you </a:t>
            </a:r>
            <a:r>
              <a:rPr b="1" lang="en" sz="2500">
                <a:solidFill>
                  <a:schemeClr val="lt1"/>
                </a:solidFill>
                <a:latin typeface="Chelsea Market"/>
                <a:ea typeface="Chelsea Market"/>
                <a:cs typeface="Chelsea Market"/>
                <a:sym typeface="Chelsea Market"/>
              </a:rPr>
              <a:t>remember</a:t>
            </a:r>
            <a:r>
              <a:rPr b="1" lang="en" sz="2500">
                <a:solidFill>
                  <a:schemeClr val="lt1"/>
                </a:solidFill>
                <a:latin typeface="Chelsea Market"/>
                <a:ea typeface="Chelsea Market"/>
                <a:cs typeface="Chelsea Market"/>
                <a:sym typeface="Chelsea Market"/>
              </a:rPr>
              <a:t> what they were and explain them to each other?</a:t>
            </a:r>
            <a:endParaRPr b="1" sz="2500">
              <a:solidFill>
                <a:schemeClr val="lt1"/>
              </a:solidFill>
              <a:latin typeface="Chelsea Market"/>
              <a:ea typeface="Chelsea Market"/>
              <a:cs typeface="Chelsea Market"/>
              <a:sym typeface="Chelsea Market"/>
            </a:endParaRPr>
          </a:p>
        </p:txBody>
      </p:sp>
      <p:pic>
        <p:nvPicPr>
          <p:cNvPr id="144" name="Google Shape;144;p22"/>
          <p:cNvPicPr preferRelativeResize="0"/>
          <p:nvPr/>
        </p:nvPicPr>
        <p:blipFill rotWithShape="1">
          <a:blip r:embed="rId7">
            <a:alphaModFix/>
          </a:blip>
          <a:srcRect b="31602" l="7333" r="9235" t="36332"/>
          <a:stretch/>
        </p:blipFill>
        <p:spPr>
          <a:xfrm>
            <a:off x="60950" y="4521852"/>
            <a:ext cx="1424950" cy="547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8" name="Shape 148"/>
        <p:cNvGrpSpPr/>
        <p:nvPr/>
      </p:nvGrpSpPr>
      <p:grpSpPr>
        <a:xfrm>
          <a:off x="0" y="0"/>
          <a:ext cx="0" cy="0"/>
          <a:chOff x="0" y="0"/>
          <a:chExt cx="0" cy="0"/>
        </a:xfrm>
      </p:grpSpPr>
      <p:pic>
        <p:nvPicPr>
          <p:cNvPr id="149" name="Google Shape;149;p23" title="Three Sisters (7).pn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50" name="Google Shape;150;p23" title="Three Sisters (4).png"/>
          <p:cNvPicPr preferRelativeResize="0"/>
          <p:nvPr/>
        </p:nvPicPr>
        <p:blipFill rotWithShape="1">
          <a:blip r:embed="rId4">
            <a:alphaModFix/>
          </a:blip>
          <a:srcRect b="0" l="0" r="43776" t="0"/>
          <a:stretch/>
        </p:blipFill>
        <p:spPr>
          <a:xfrm rot="830180">
            <a:off x="5496700" y="-179734"/>
            <a:ext cx="3600424" cy="2883068"/>
          </a:xfrm>
          <a:prstGeom prst="rect">
            <a:avLst/>
          </a:prstGeom>
          <a:noFill/>
          <a:ln>
            <a:noFill/>
          </a:ln>
        </p:spPr>
      </p:pic>
      <p:sp>
        <p:nvSpPr>
          <p:cNvPr id="151" name="Google Shape;151;p23"/>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BB1C3"/>
                </a:solidFill>
                <a:latin typeface="Chelsea Market"/>
                <a:ea typeface="Chelsea Market"/>
                <a:cs typeface="Chelsea Market"/>
                <a:sym typeface="Chelsea Market"/>
              </a:rPr>
              <a:t>KATIE MITCHELL</a:t>
            </a:r>
            <a:endParaRPr sz="4000">
              <a:solidFill>
                <a:srgbClr val="FBB1C3"/>
              </a:solidFill>
              <a:latin typeface="Chelsea Market"/>
              <a:ea typeface="Chelsea Market"/>
              <a:cs typeface="Chelsea Market"/>
              <a:sym typeface="Chelsea Market"/>
            </a:endParaRPr>
          </a:p>
        </p:txBody>
      </p:sp>
      <p:sp>
        <p:nvSpPr>
          <p:cNvPr id="152" name="Google Shape;152;p23"/>
          <p:cNvSpPr txBox="1"/>
          <p:nvPr/>
        </p:nvSpPr>
        <p:spPr>
          <a:xfrm>
            <a:off x="757175" y="622800"/>
            <a:ext cx="3042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Chelsea Market"/>
                <a:ea typeface="Chelsea Market"/>
                <a:cs typeface="Chelsea Market"/>
                <a:sym typeface="Chelsea Market"/>
              </a:rPr>
              <a:t>PRACTICAL EXERCISE</a:t>
            </a:r>
            <a:endParaRPr sz="1800">
              <a:solidFill>
                <a:schemeClr val="lt1"/>
              </a:solidFill>
              <a:latin typeface="Chelsea Market"/>
              <a:ea typeface="Chelsea Market"/>
              <a:cs typeface="Chelsea Market"/>
              <a:sym typeface="Chelsea Market"/>
            </a:endParaRPr>
          </a:p>
        </p:txBody>
      </p:sp>
      <p:sp>
        <p:nvSpPr>
          <p:cNvPr id="153" name="Google Shape;153;p23"/>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700">
              <a:solidFill>
                <a:schemeClr val="dk1"/>
              </a:solidFill>
              <a:latin typeface="Chelsea Market"/>
              <a:ea typeface="Chelsea Market"/>
              <a:cs typeface="Chelsea Market"/>
              <a:sym typeface="Chelsea Market"/>
            </a:endParaRPr>
          </a:p>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Try the exercise that Katie Mitchell did exactly as she did with one actor. </a:t>
            </a:r>
            <a:endParaRPr b="1" sz="1700">
              <a:solidFill>
                <a:schemeClr val="dk1"/>
              </a:solidFill>
              <a:latin typeface="Chelsea Market"/>
              <a:ea typeface="Chelsea Market"/>
              <a:cs typeface="Chelsea Market"/>
              <a:sym typeface="Chelsea Market"/>
            </a:endParaRPr>
          </a:p>
        </p:txBody>
      </p:sp>
      <p:sp>
        <p:nvSpPr>
          <p:cNvPr id="154" name="Google Shape;154;p23"/>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155" name="Google Shape;155;p23" title="Three Sisters (5).png"/>
          <p:cNvPicPr preferRelativeResize="0"/>
          <p:nvPr/>
        </p:nvPicPr>
        <p:blipFill rotWithShape="1">
          <a:blip r:embed="rId5">
            <a:alphaModFix/>
          </a:blip>
          <a:srcRect b="0" l="44659" r="0" t="0"/>
          <a:stretch/>
        </p:blipFill>
        <p:spPr>
          <a:xfrm rot="695740">
            <a:off x="4473935" y="1098764"/>
            <a:ext cx="1617331" cy="1643862"/>
          </a:xfrm>
          <a:prstGeom prst="rect">
            <a:avLst/>
          </a:prstGeom>
          <a:noFill/>
          <a:ln>
            <a:noFill/>
          </a:ln>
        </p:spPr>
      </p:pic>
      <p:pic>
        <p:nvPicPr>
          <p:cNvPr id="156" name="Google Shape;156;p23" title="Screenshot 2025-09-01 at 22.52.34.png"/>
          <p:cNvPicPr preferRelativeResize="0"/>
          <p:nvPr/>
        </p:nvPicPr>
        <p:blipFill>
          <a:blip r:embed="rId6">
            <a:alphaModFix/>
          </a:blip>
          <a:stretch>
            <a:fillRect/>
          </a:stretch>
        </p:blipFill>
        <p:spPr>
          <a:xfrm rot="-353056">
            <a:off x="435447" y="1213501"/>
            <a:ext cx="4172207" cy="3202617"/>
          </a:xfrm>
          <a:prstGeom prst="rect">
            <a:avLst/>
          </a:prstGeom>
          <a:noFill/>
          <a:ln cap="flat" cmpd="sng" w="19050">
            <a:solidFill>
              <a:srgbClr val="FBB1C3"/>
            </a:solidFill>
            <a:prstDash val="solid"/>
            <a:round/>
            <a:headEnd len="sm" w="sm" type="none"/>
            <a:tailEnd len="sm" w="sm" type="none"/>
          </a:ln>
        </p:spPr>
      </p:pic>
      <p:pic>
        <p:nvPicPr>
          <p:cNvPr id="157" name="Google Shape;157;p23" title="Three Sisters (3).png"/>
          <p:cNvPicPr preferRelativeResize="0"/>
          <p:nvPr/>
        </p:nvPicPr>
        <p:blipFill rotWithShape="1">
          <a:blip r:embed="rId7">
            <a:alphaModFix/>
          </a:blip>
          <a:srcRect b="29582" l="15564" r="48800" t="30511"/>
          <a:stretch/>
        </p:blipFill>
        <p:spPr>
          <a:xfrm rot="-1686791">
            <a:off x="3035137" y="2241532"/>
            <a:ext cx="4203281" cy="2869784"/>
          </a:xfrm>
          <a:prstGeom prst="rect">
            <a:avLst/>
          </a:prstGeom>
          <a:noFill/>
          <a:ln>
            <a:noFill/>
          </a:ln>
        </p:spPr>
      </p:pic>
      <p:sp>
        <p:nvSpPr>
          <p:cNvPr id="158" name="Google Shape;158;p23"/>
          <p:cNvSpPr txBox="1"/>
          <p:nvPr/>
        </p:nvSpPr>
        <p:spPr>
          <a:xfrm rot="-663538">
            <a:off x="4079884" y="2622473"/>
            <a:ext cx="2740082" cy="170040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Shadows Into Light"/>
                <a:ea typeface="Shadows Into Light"/>
                <a:cs typeface="Shadows Into Light"/>
                <a:sym typeface="Shadows Into Light"/>
              </a:rPr>
              <a:t>You can decide whether to have the teacher lead and all observe one actor, or split into pairs with one actor and one director to lead them through the exercise. </a:t>
            </a:r>
            <a:r>
              <a:rPr b="1" lang="en" sz="1700">
                <a:solidFill>
                  <a:schemeClr val="lt1"/>
                </a:solidFill>
                <a:latin typeface="Shadows Into Light"/>
                <a:ea typeface="Shadows Into Light"/>
                <a:cs typeface="Shadows Into Light"/>
                <a:sym typeface="Shadows Into Light"/>
              </a:rPr>
              <a:t>  </a:t>
            </a:r>
            <a:endParaRPr b="1" sz="1700">
              <a:solidFill>
                <a:schemeClr val="lt1"/>
              </a:solidFill>
              <a:latin typeface="Shadows Into Light"/>
              <a:ea typeface="Shadows Into Light"/>
              <a:cs typeface="Shadows Into Light"/>
              <a:sym typeface="Shadows Into Light"/>
            </a:endParaRPr>
          </a:p>
        </p:txBody>
      </p:sp>
      <p:pic>
        <p:nvPicPr>
          <p:cNvPr id="159" name="Google Shape;159;p23"/>
          <p:cNvPicPr preferRelativeResize="0"/>
          <p:nvPr/>
        </p:nvPicPr>
        <p:blipFill rotWithShape="1">
          <a:blip r:embed="rId8">
            <a:alphaModFix/>
          </a:blip>
          <a:srcRect b="31602" l="7333" r="9235" t="36332"/>
          <a:stretch/>
        </p:blipFill>
        <p:spPr>
          <a:xfrm>
            <a:off x="60950" y="4521852"/>
            <a:ext cx="1424950" cy="547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3" name="Shape 163"/>
        <p:cNvGrpSpPr/>
        <p:nvPr/>
      </p:nvGrpSpPr>
      <p:grpSpPr>
        <a:xfrm>
          <a:off x="0" y="0"/>
          <a:ext cx="0" cy="0"/>
          <a:chOff x="0" y="0"/>
          <a:chExt cx="0" cy="0"/>
        </a:xfrm>
      </p:grpSpPr>
      <p:pic>
        <p:nvPicPr>
          <p:cNvPr id="164" name="Google Shape;164;p24" title="Three Sisters (7).pn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65" name="Google Shape;165;p24" title="Three Sisters (4).png"/>
          <p:cNvPicPr preferRelativeResize="0"/>
          <p:nvPr/>
        </p:nvPicPr>
        <p:blipFill rotWithShape="1">
          <a:blip r:embed="rId4">
            <a:alphaModFix/>
          </a:blip>
          <a:srcRect b="0" l="0" r="43776" t="0"/>
          <a:stretch/>
        </p:blipFill>
        <p:spPr>
          <a:xfrm rot="830180">
            <a:off x="5496700" y="-179734"/>
            <a:ext cx="3600424" cy="2883068"/>
          </a:xfrm>
          <a:prstGeom prst="rect">
            <a:avLst/>
          </a:prstGeom>
          <a:noFill/>
          <a:ln>
            <a:noFill/>
          </a:ln>
        </p:spPr>
      </p:pic>
      <p:sp>
        <p:nvSpPr>
          <p:cNvPr id="166" name="Google Shape;166;p24"/>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BB1C3"/>
                </a:solidFill>
                <a:latin typeface="Chelsea Market"/>
                <a:ea typeface="Chelsea Market"/>
                <a:cs typeface="Chelsea Market"/>
                <a:sym typeface="Chelsea Market"/>
              </a:rPr>
              <a:t>KATIE MITCHELL</a:t>
            </a:r>
            <a:endParaRPr sz="4000">
              <a:solidFill>
                <a:srgbClr val="FBB1C3"/>
              </a:solidFill>
              <a:latin typeface="Chelsea Market"/>
              <a:ea typeface="Chelsea Market"/>
              <a:cs typeface="Chelsea Market"/>
              <a:sym typeface="Chelsea Market"/>
            </a:endParaRPr>
          </a:p>
        </p:txBody>
      </p:sp>
      <p:sp>
        <p:nvSpPr>
          <p:cNvPr id="167" name="Google Shape;167;p24"/>
          <p:cNvSpPr txBox="1"/>
          <p:nvPr/>
        </p:nvSpPr>
        <p:spPr>
          <a:xfrm>
            <a:off x="757175" y="622800"/>
            <a:ext cx="3042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Chelsea Market"/>
                <a:ea typeface="Chelsea Market"/>
                <a:cs typeface="Chelsea Market"/>
                <a:sym typeface="Chelsea Market"/>
              </a:rPr>
              <a:t>PRACTICAL EXERCISE</a:t>
            </a:r>
            <a:endParaRPr sz="1800">
              <a:solidFill>
                <a:schemeClr val="lt1"/>
              </a:solidFill>
              <a:latin typeface="Chelsea Market"/>
              <a:ea typeface="Chelsea Market"/>
              <a:cs typeface="Chelsea Market"/>
              <a:sym typeface="Chelsea Market"/>
            </a:endParaRPr>
          </a:p>
        </p:txBody>
      </p:sp>
      <p:sp>
        <p:nvSpPr>
          <p:cNvPr id="168" name="Google Shape;168;p24"/>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AND/OR</a:t>
            </a:r>
            <a:endParaRPr b="1" sz="1700">
              <a:solidFill>
                <a:schemeClr val="dk1"/>
              </a:solidFill>
              <a:latin typeface="Chelsea Market"/>
              <a:ea typeface="Chelsea Market"/>
              <a:cs typeface="Chelsea Market"/>
              <a:sym typeface="Chelsea Market"/>
            </a:endParaRPr>
          </a:p>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Try the exercise that Katie Mitchell did exactly as she did with one actor walking into a room. </a:t>
            </a:r>
            <a:endParaRPr b="1" sz="1700">
              <a:solidFill>
                <a:schemeClr val="dk1"/>
              </a:solidFill>
              <a:latin typeface="Chelsea Market"/>
              <a:ea typeface="Chelsea Market"/>
              <a:cs typeface="Chelsea Market"/>
              <a:sym typeface="Chelsea Market"/>
            </a:endParaRPr>
          </a:p>
        </p:txBody>
      </p:sp>
      <p:sp>
        <p:nvSpPr>
          <p:cNvPr id="169" name="Google Shape;169;p24"/>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170" name="Google Shape;170;p24" title="Three Sisters (5).png"/>
          <p:cNvPicPr preferRelativeResize="0"/>
          <p:nvPr/>
        </p:nvPicPr>
        <p:blipFill rotWithShape="1">
          <a:blip r:embed="rId5">
            <a:alphaModFix/>
          </a:blip>
          <a:srcRect b="0" l="44659" r="0" t="0"/>
          <a:stretch/>
        </p:blipFill>
        <p:spPr>
          <a:xfrm rot="695745">
            <a:off x="5301926" y="436893"/>
            <a:ext cx="1062826" cy="1080265"/>
          </a:xfrm>
          <a:prstGeom prst="rect">
            <a:avLst/>
          </a:prstGeom>
          <a:noFill/>
          <a:ln>
            <a:noFill/>
          </a:ln>
        </p:spPr>
      </p:pic>
      <p:pic>
        <p:nvPicPr>
          <p:cNvPr id="171" name="Google Shape;171;p24" title="Three Sisters (3).png"/>
          <p:cNvPicPr preferRelativeResize="0"/>
          <p:nvPr/>
        </p:nvPicPr>
        <p:blipFill rotWithShape="1">
          <a:blip r:embed="rId6">
            <a:alphaModFix/>
          </a:blip>
          <a:srcRect b="29582" l="15564" r="48800" t="30511"/>
          <a:stretch/>
        </p:blipFill>
        <p:spPr>
          <a:xfrm rot="-1686783">
            <a:off x="815235" y="2143746"/>
            <a:ext cx="5285755" cy="3608833"/>
          </a:xfrm>
          <a:prstGeom prst="rect">
            <a:avLst/>
          </a:prstGeom>
          <a:noFill/>
          <a:ln>
            <a:noFill/>
          </a:ln>
        </p:spPr>
      </p:pic>
      <p:sp>
        <p:nvSpPr>
          <p:cNvPr id="172" name="Google Shape;172;p24"/>
          <p:cNvSpPr txBox="1"/>
          <p:nvPr/>
        </p:nvSpPr>
        <p:spPr>
          <a:xfrm rot="-663694">
            <a:off x="2148084" y="2655874"/>
            <a:ext cx="3352382" cy="209930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latin typeface="Shadows Into Light"/>
                <a:ea typeface="Shadows Into Light"/>
                <a:cs typeface="Shadows Into Light"/>
                <a:sym typeface="Shadows Into Light"/>
              </a:rPr>
              <a:t>You are a middle aged woman, who owns a lot of land but you can’t afford its upkeep and are in a lot of debt. </a:t>
            </a:r>
            <a:r>
              <a:rPr b="1" lang="en" sz="1600">
                <a:solidFill>
                  <a:schemeClr val="dk1"/>
                </a:solidFill>
                <a:latin typeface="Shadows Into Light"/>
                <a:ea typeface="Shadows Into Light"/>
                <a:cs typeface="Shadows Into Light"/>
                <a:sym typeface="Shadows Into Light"/>
              </a:rPr>
              <a:t>You refuse to acknowledge this and still live a ‘champagne lifestyle’. You left home ten years ago to recover from your husband and son’s death. You spent all your money in Paris on a lover who treated you badly.  </a:t>
            </a:r>
            <a:r>
              <a:rPr b="1" lang="en" sz="1600">
                <a:solidFill>
                  <a:schemeClr val="dk1"/>
                </a:solidFill>
                <a:latin typeface="Shadows Into Light"/>
                <a:ea typeface="Shadows Into Light"/>
                <a:cs typeface="Shadows Into Light"/>
                <a:sym typeface="Shadows Into Light"/>
              </a:rPr>
              <a:t> </a:t>
            </a:r>
            <a:r>
              <a:rPr b="1" lang="en" sz="1600">
                <a:solidFill>
                  <a:schemeClr val="dk1"/>
                </a:solidFill>
                <a:latin typeface="Shadows Into Light"/>
                <a:ea typeface="Shadows Into Light"/>
                <a:cs typeface="Shadows Into Light"/>
                <a:sym typeface="Shadows Into Light"/>
              </a:rPr>
              <a:t> </a:t>
            </a:r>
            <a:endParaRPr b="1" sz="1600">
              <a:solidFill>
                <a:schemeClr val="dk1"/>
              </a:solidFill>
              <a:latin typeface="Shadows Into Light"/>
              <a:ea typeface="Shadows Into Light"/>
              <a:cs typeface="Shadows Into Light"/>
              <a:sym typeface="Shadows Into Light"/>
            </a:endParaRPr>
          </a:p>
        </p:txBody>
      </p:sp>
      <p:sp>
        <p:nvSpPr>
          <p:cNvPr id="173" name="Google Shape;173;p24"/>
          <p:cNvSpPr txBox="1"/>
          <p:nvPr/>
        </p:nvSpPr>
        <p:spPr>
          <a:xfrm>
            <a:off x="305275" y="1404325"/>
            <a:ext cx="5202000" cy="830400"/>
          </a:xfrm>
          <a:prstGeom prst="rect">
            <a:avLst/>
          </a:prstGeom>
          <a:noFill/>
          <a:ln cap="flat" cmpd="sng" w="28575">
            <a:solidFill>
              <a:srgbClr val="FCE0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lt1"/>
                </a:solidFill>
                <a:latin typeface="Calibri"/>
                <a:ea typeface="Calibri"/>
                <a:cs typeface="Calibri"/>
                <a:sym typeface="Calibri"/>
              </a:rPr>
              <a:t>Character biography:</a:t>
            </a:r>
            <a:r>
              <a:rPr b="1" lang="en" sz="1800">
                <a:solidFill>
                  <a:schemeClr val="lt1"/>
                </a:solidFill>
                <a:latin typeface="Calibri"/>
                <a:ea typeface="Calibri"/>
                <a:cs typeface="Calibri"/>
                <a:sym typeface="Calibri"/>
              </a:rPr>
              <a:t> </a:t>
            </a:r>
            <a:r>
              <a:rPr lang="en" sz="1800">
                <a:solidFill>
                  <a:schemeClr val="lt1"/>
                </a:solidFill>
                <a:latin typeface="Calibri"/>
                <a:ea typeface="Calibri"/>
                <a:cs typeface="Calibri"/>
                <a:sym typeface="Calibri"/>
              </a:rPr>
              <a:t>The incidents in a character’s past which create their behaviour in the present. </a:t>
            </a:r>
            <a:br>
              <a:rPr lang="en" sz="1800">
                <a:solidFill>
                  <a:schemeClr val="lt1"/>
                </a:solidFill>
                <a:latin typeface="Calibri"/>
                <a:ea typeface="Calibri"/>
                <a:cs typeface="Calibri"/>
                <a:sym typeface="Calibri"/>
              </a:rPr>
            </a:br>
            <a:endParaRPr sz="18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800">
              <a:solidFill>
                <a:schemeClr val="lt1"/>
              </a:solidFill>
              <a:latin typeface="Shadows Into Light"/>
              <a:ea typeface="Shadows Into Light"/>
              <a:cs typeface="Shadows Into Light"/>
              <a:sym typeface="Shadows Into Light"/>
            </a:endParaRPr>
          </a:p>
        </p:txBody>
      </p:sp>
      <p:pic>
        <p:nvPicPr>
          <p:cNvPr id="174" name="Google Shape;174;p24"/>
          <p:cNvPicPr preferRelativeResize="0"/>
          <p:nvPr/>
        </p:nvPicPr>
        <p:blipFill rotWithShape="1">
          <a:blip r:embed="rId7">
            <a:alphaModFix/>
          </a:blip>
          <a:srcRect b="31602" l="7333" r="9235" t="36332"/>
          <a:stretch/>
        </p:blipFill>
        <p:spPr>
          <a:xfrm>
            <a:off x="60950" y="4521852"/>
            <a:ext cx="1424950" cy="547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8" name="Shape 178"/>
        <p:cNvGrpSpPr/>
        <p:nvPr/>
      </p:nvGrpSpPr>
      <p:grpSpPr>
        <a:xfrm>
          <a:off x="0" y="0"/>
          <a:ext cx="0" cy="0"/>
          <a:chOff x="0" y="0"/>
          <a:chExt cx="0" cy="0"/>
        </a:xfrm>
      </p:grpSpPr>
      <p:pic>
        <p:nvPicPr>
          <p:cNvPr id="179" name="Google Shape;179;p25" title="Three Sisters (7).pn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80" name="Google Shape;180;p25" title="Three Sisters (4).png"/>
          <p:cNvPicPr preferRelativeResize="0"/>
          <p:nvPr/>
        </p:nvPicPr>
        <p:blipFill rotWithShape="1">
          <a:blip r:embed="rId4">
            <a:alphaModFix/>
          </a:blip>
          <a:srcRect b="0" l="0" r="43776" t="0"/>
          <a:stretch/>
        </p:blipFill>
        <p:spPr>
          <a:xfrm rot="830180">
            <a:off x="5496700" y="-179734"/>
            <a:ext cx="3600424" cy="2883068"/>
          </a:xfrm>
          <a:prstGeom prst="rect">
            <a:avLst/>
          </a:prstGeom>
          <a:noFill/>
          <a:ln>
            <a:noFill/>
          </a:ln>
        </p:spPr>
      </p:pic>
      <p:sp>
        <p:nvSpPr>
          <p:cNvPr id="181" name="Google Shape;181;p25"/>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BB1C3"/>
                </a:solidFill>
                <a:latin typeface="Chelsea Market"/>
                <a:ea typeface="Chelsea Market"/>
                <a:cs typeface="Chelsea Market"/>
                <a:sym typeface="Chelsea Market"/>
              </a:rPr>
              <a:t>KATIE MITCHELL</a:t>
            </a:r>
            <a:endParaRPr sz="4000">
              <a:solidFill>
                <a:srgbClr val="FBB1C3"/>
              </a:solidFill>
              <a:latin typeface="Chelsea Market"/>
              <a:ea typeface="Chelsea Market"/>
              <a:cs typeface="Chelsea Market"/>
              <a:sym typeface="Chelsea Market"/>
            </a:endParaRPr>
          </a:p>
        </p:txBody>
      </p:sp>
      <p:sp>
        <p:nvSpPr>
          <p:cNvPr id="182" name="Google Shape;182;p25"/>
          <p:cNvSpPr txBox="1"/>
          <p:nvPr/>
        </p:nvSpPr>
        <p:spPr>
          <a:xfrm>
            <a:off x="757175" y="622800"/>
            <a:ext cx="3042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Chelsea Market"/>
                <a:ea typeface="Chelsea Market"/>
                <a:cs typeface="Chelsea Market"/>
                <a:sym typeface="Chelsea Market"/>
              </a:rPr>
              <a:t>PRACTICAL EXERCISE</a:t>
            </a:r>
            <a:endParaRPr sz="1800">
              <a:solidFill>
                <a:schemeClr val="lt1"/>
              </a:solidFill>
              <a:latin typeface="Chelsea Market"/>
              <a:ea typeface="Chelsea Market"/>
              <a:cs typeface="Chelsea Market"/>
              <a:sym typeface="Chelsea Market"/>
            </a:endParaRPr>
          </a:p>
        </p:txBody>
      </p:sp>
      <p:sp>
        <p:nvSpPr>
          <p:cNvPr id="183" name="Google Shape;183;p25"/>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AND/OR</a:t>
            </a:r>
            <a:endParaRPr b="1" sz="1700">
              <a:solidFill>
                <a:schemeClr val="dk1"/>
              </a:solidFill>
              <a:latin typeface="Chelsea Market"/>
              <a:ea typeface="Chelsea Market"/>
              <a:cs typeface="Chelsea Market"/>
              <a:sym typeface="Chelsea Market"/>
            </a:endParaRPr>
          </a:p>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Try the exercise that Katie Mitchell did exactly as she did with one actor walking into a room. </a:t>
            </a:r>
            <a:endParaRPr b="1" sz="1700">
              <a:solidFill>
                <a:schemeClr val="dk1"/>
              </a:solidFill>
              <a:latin typeface="Chelsea Market"/>
              <a:ea typeface="Chelsea Market"/>
              <a:cs typeface="Chelsea Market"/>
              <a:sym typeface="Chelsea Market"/>
            </a:endParaRPr>
          </a:p>
        </p:txBody>
      </p:sp>
      <p:sp>
        <p:nvSpPr>
          <p:cNvPr id="184" name="Google Shape;184;p25"/>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185" name="Google Shape;185;p25" title="Three Sisters (5).png"/>
          <p:cNvPicPr preferRelativeResize="0"/>
          <p:nvPr/>
        </p:nvPicPr>
        <p:blipFill rotWithShape="1">
          <a:blip r:embed="rId5">
            <a:alphaModFix/>
          </a:blip>
          <a:srcRect b="0" l="44659" r="0" t="0"/>
          <a:stretch/>
        </p:blipFill>
        <p:spPr>
          <a:xfrm rot="695745">
            <a:off x="5301926" y="436893"/>
            <a:ext cx="1062826" cy="1080265"/>
          </a:xfrm>
          <a:prstGeom prst="rect">
            <a:avLst/>
          </a:prstGeom>
          <a:noFill/>
          <a:ln>
            <a:noFill/>
          </a:ln>
        </p:spPr>
      </p:pic>
      <p:pic>
        <p:nvPicPr>
          <p:cNvPr id="186" name="Google Shape;186;p25" title="Three Sisters (3).png"/>
          <p:cNvPicPr preferRelativeResize="0"/>
          <p:nvPr/>
        </p:nvPicPr>
        <p:blipFill rotWithShape="1">
          <a:blip r:embed="rId6">
            <a:alphaModFix/>
          </a:blip>
          <a:srcRect b="29582" l="15736" r="48797" t="30511"/>
          <a:stretch/>
        </p:blipFill>
        <p:spPr>
          <a:xfrm rot="-1686780">
            <a:off x="838733" y="2137859"/>
            <a:ext cx="5260785" cy="3608830"/>
          </a:xfrm>
          <a:prstGeom prst="rect">
            <a:avLst/>
          </a:prstGeom>
          <a:noFill/>
          <a:ln>
            <a:noFill/>
          </a:ln>
        </p:spPr>
      </p:pic>
      <p:sp>
        <p:nvSpPr>
          <p:cNvPr id="187" name="Google Shape;187;p25"/>
          <p:cNvSpPr txBox="1"/>
          <p:nvPr/>
        </p:nvSpPr>
        <p:spPr>
          <a:xfrm rot="-663694">
            <a:off x="2122059" y="2873336"/>
            <a:ext cx="3352382" cy="162432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Shadows Into Light"/>
                <a:ea typeface="Shadows Into Light"/>
                <a:cs typeface="Shadows Into Light"/>
                <a:sym typeface="Shadows Into Light"/>
              </a:rPr>
              <a:t>You are walking into your home for the first time in 10 years. </a:t>
            </a:r>
            <a:endParaRPr b="1" sz="2100">
              <a:solidFill>
                <a:schemeClr val="dk1"/>
              </a:solidFill>
              <a:latin typeface="Shadows Into Light"/>
              <a:ea typeface="Shadows Into Light"/>
              <a:cs typeface="Shadows Into Light"/>
              <a:sym typeface="Shadows Into Light"/>
            </a:endParaRPr>
          </a:p>
        </p:txBody>
      </p:sp>
      <p:sp>
        <p:nvSpPr>
          <p:cNvPr id="188" name="Google Shape;188;p25"/>
          <p:cNvSpPr txBox="1"/>
          <p:nvPr/>
        </p:nvSpPr>
        <p:spPr>
          <a:xfrm>
            <a:off x="219800" y="1179600"/>
            <a:ext cx="5202000" cy="794100"/>
          </a:xfrm>
          <a:prstGeom prst="rect">
            <a:avLst/>
          </a:prstGeom>
          <a:noFill/>
          <a:ln cap="flat" cmpd="sng" w="19050">
            <a:solidFill>
              <a:srgbClr val="FCE0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lt1"/>
                </a:solidFill>
                <a:latin typeface="Calibri"/>
                <a:ea typeface="Calibri"/>
                <a:cs typeface="Calibri"/>
                <a:sym typeface="Calibri"/>
              </a:rPr>
              <a:t>Place:</a:t>
            </a:r>
            <a:r>
              <a:rPr lang="en" sz="1800">
                <a:solidFill>
                  <a:schemeClr val="lt1"/>
                </a:solidFill>
                <a:latin typeface="Calibri"/>
                <a:ea typeface="Calibri"/>
                <a:cs typeface="Calibri"/>
                <a:sym typeface="Calibri"/>
              </a:rPr>
              <a:t> The location where the action of  the scene happens. </a:t>
            </a:r>
            <a:endParaRPr sz="1800">
              <a:solidFill>
                <a:schemeClr val="lt1"/>
              </a:solidFill>
              <a:latin typeface="Calibri"/>
              <a:ea typeface="Calibri"/>
              <a:cs typeface="Calibri"/>
              <a:sym typeface="Calibri"/>
            </a:endParaRPr>
          </a:p>
        </p:txBody>
      </p:sp>
      <p:pic>
        <p:nvPicPr>
          <p:cNvPr id="189" name="Google Shape;189;p25"/>
          <p:cNvPicPr preferRelativeResize="0"/>
          <p:nvPr/>
        </p:nvPicPr>
        <p:blipFill rotWithShape="1">
          <a:blip r:embed="rId7">
            <a:alphaModFix/>
          </a:blip>
          <a:srcRect b="31602" l="7333" r="9235" t="36332"/>
          <a:stretch/>
        </p:blipFill>
        <p:spPr>
          <a:xfrm>
            <a:off x="60950" y="4521852"/>
            <a:ext cx="1424950" cy="547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3" name="Shape 193"/>
        <p:cNvGrpSpPr/>
        <p:nvPr/>
      </p:nvGrpSpPr>
      <p:grpSpPr>
        <a:xfrm>
          <a:off x="0" y="0"/>
          <a:ext cx="0" cy="0"/>
          <a:chOff x="0" y="0"/>
          <a:chExt cx="0" cy="0"/>
        </a:xfrm>
      </p:grpSpPr>
      <p:pic>
        <p:nvPicPr>
          <p:cNvPr id="194" name="Google Shape;194;p26" title="Three Sisters (7).pn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95" name="Google Shape;195;p26" title="Three Sisters (4).png"/>
          <p:cNvPicPr preferRelativeResize="0"/>
          <p:nvPr/>
        </p:nvPicPr>
        <p:blipFill rotWithShape="1">
          <a:blip r:embed="rId4">
            <a:alphaModFix/>
          </a:blip>
          <a:srcRect b="0" l="0" r="43776" t="0"/>
          <a:stretch/>
        </p:blipFill>
        <p:spPr>
          <a:xfrm rot="830180">
            <a:off x="5496700" y="-179734"/>
            <a:ext cx="3600424" cy="2883068"/>
          </a:xfrm>
          <a:prstGeom prst="rect">
            <a:avLst/>
          </a:prstGeom>
          <a:noFill/>
          <a:ln>
            <a:noFill/>
          </a:ln>
        </p:spPr>
      </p:pic>
      <p:sp>
        <p:nvSpPr>
          <p:cNvPr id="196" name="Google Shape;196;p26"/>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BB1C3"/>
                </a:solidFill>
                <a:latin typeface="Chelsea Market"/>
                <a:ea typeface="Chelsea Market"/>
                <a:cs typeface="Chelsea Market"/>
                <a:sym typeface="Chelsea Market"/>
              </a:rPr>
              <a:t>KATIE MITCHELL</a:t>
            </a:r>
            <a:endParaRPr sz="4000">
              <a:solidFill>
                <a:srgbClr val="FBB1C3"/>
              </a:solidFill>
              <a:latin typeface="Chelsea Market"/>
              <a:ea typeface="Chelsea Market"/>
              <a:cs typeface="Chelsea Market"/>
              <a:sym typeface="Chelsea Market"/>
            </a:endParaRPr>
          </a:p>
        </p:txBody>
      </p:sp>
      <p:sp>
        <p:nvSpPr>
          <p:cNvPr id="197" name="Google Shape;197;p26"/>
          <p:cNvSpPr txBox="1"/>
          <p:nvPr/>
        </p:nvSpPr>
        <p:spPr>
          <a:xfrm>
            <a:off x="757175" y="622800"/>
            <a:ext cx="3042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Chelsea Market"/>
                <a:ea typeface="Chelsea Market"/>
                <a:cs typeface="Chelsea Market"/>
                <a:sym typeface="Chelsea Market"/>
              </a:rPr>
              <a:t>PRACTICAL EXERCISE</a:t>
            </a:r>
            <a:endParaRPr sz="1800">
              <a:solidFill>
                <a:schemeClr val="lt1"/>
              </a:solidFill>
              <a:latin typeface="Chelsea Market"/>
              <a:ea typeface="Chelsea Market"/>
              <a:cs typeface="Chelsea Market"/>
              <a:sym typeface="Chelsea Market"/>
            </a:endParaRPr>
          </a:p>
        </p:txBody>
      </p:sp>
      <p:sp>
        <p:nvSpPr>
          <p:cNvPr id="198" name="Google Shape;198;p26"/>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AND/OR</a:t>
            </a:r>
            <a:endParaRPr b="1" sz="1700">
              <a:solidFill>
                <a:schemeClr val="dk1"/>
              </a:solidFill>
              <a:latin typeface="Chelsea Market"/>
              <a:ea typeface="Chelsea Market"/>
              <a:cs typeface="Chelsea Market"/>
              <a:sym typeface="Chelsea Market"/>
            </a:endParaRPr>
          </a:p>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Try the exercise that Katie Mitchell did exactly as she did with one actor walking into a room. </a:t>
            </a:r>
            <a:endParaRPr b="1" sz="1700">
              <a:solidFill>
                <a:schemeClr val="dk1"/>
              </a:solidFill>
              <a:latin typeface="Chelsea Market"/>
              <a:ea typeface="Chelsea Market"/>
              <a:cs typeface="Chelsea Market"/>
              <a:sym typeface="Chelsea Market"/>
            </a:endParaRPr>
          </a:p>
        </p:txBody>
      </p:sp>
      <p:sp>
        <p:nvSpPr>
          <p:cNvPr id="199" name="Google Shape;199;p26"/>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200" name="Google Shape;200;p26" title="Three Sisters (5).png"/>
          <p:cNvPicPr preferRelativeResize="0"/>
          <p:nvPr/>
        </p:nvPicPr>
        <p:blipFill rotWithShape="1">
          <a:blip r:embed="rId5">
            <a:alphaModFix/>
          </a:blip>
          <a:srcRect b="0" l="44659" r="0" t="0"/>
          <a:stretch/>
        </p:blipFill>
        <p:spPr>
          <a:xfrm rot="695745">
            <a:off x="5301926" y="436893"/>
            <a:ext cx="1062826" cy="1080265"/>
          </a:xfrm>
          <a:prstGeom prst="rect">
            <a:avLst/>
          </a:prstGeom>
          <a:noFill/>
          <a:ln>
            <a:noFill/>
          </a:ln>
        </p:spPr>
      </p:pic>
      <p:pic>
        <p:nvPicPr>
          <p:cNvPr id="201" name="Google Shape;201;p26" title="Three Sisters (3).png"/>
          <p:cNvPicPr preferRelativeResize="0"/>
          <p:nvPr/>
        </p:nvPicPr>
        <p:blipFill rotWithShape="1">
          <a:blip r:embed="rId6">
            <a:alphaModFix/>
          </a:blip>
          <a:srcRect b="29582" l="16248" r="48799" t="30511"/>
          <a:stretch/>
        </p:blipFill>
        <p:spPr>
          <a:xfrm rot="-1686787">
            <a:off x="910396" y="2119924"/>
            <a:ext cx="5184633" cy="3608828"/>
          </a:xfrm>
          <a:prstGeom prst="rect">
            <a:avLst/>
          </a:prstGeom>
          <a:noFill/>
          <a:ln>
            <a:noFill/>
          </a:ln>
        </p:spPr>
      </p:pic>
      <p:sp>
        <p:nvSpPr>
          <p:cNvPr id="202" name="Google Shape;202;p26"/>
          <p:cNvSpPr txBox="1"/>
          <p:nvPr/>
        </p:nvSpPr>
        <p:spPr>
          <a:xfrm rot="-663694">
            <a:off x="2122059" y="2873336"/>
            <a:ext cx="3352382" cy="162432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Shadows Into Light"/>
                <a:ea typeface="Shadows Into Light"/>
                <a:cs typeface="Shadows Into Light"/>
                <a:sym typeface="Shadows Into Light"/>
              </a:rPr>
              <a:t>It is a frosty morning at 2am. </a:t>
            </a:r>
            <a:endParaRPr b="1" sz="2100">
              <a:solidFill>
                <a:schemeClr val="dk1"/>
              </a:solidFill>
              <a:latin typeface="Shadows Into Light"/>
              <a:ea typeface="Shadows Into Light"/>
              <a:cs typeface="Shadows Into Light"/>
              <a:sym typeface="Shadows Into Light"/>
            </a:endParaRPr>
          </a:p>
        </p:txBody>
      </p:sp>
      <p:sp>
        <p:nvSpPr>
          <p:cNvPr id="203" name="Google Shape;203;p26"/>
          <p:cNvSpPr txBox="1"/>
          <p:nvPr/>
        </p:nvSpPr>
        <p:spPr>
          <a:xfrm>
            <a:off x="280850" y="1526450"/>
            <a:ext cx="5202000" cy="830400"/>
          </a:xfrm>
          <a:prstGeom prst="rect">
            <a:avLst/>
          </a:prstGeom>
          <a:noFill/>
          <a:ln cap="flat" cmpd="sng" w="19050">
            <a:solidFill>
              <a:srgbClr val="FCE0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u="sng">
                <a:solidFill>
                  <a:schemeClr val="lt1"/>
                </a:solidFill>
                <a:latin typeface="Calibri"/>
                <a:ea typeface="Calibri"/>
                <a:cs typeface="Calibri"/>
                <a:sym typeface="Calibri"/>
              </a:rPr>
              <a:t>Time:</a:t>
            </a:r>
            <a:r>
              <a:rPr lang="en" sz="1800">
                <a:solidFill>
                  <a:schemeClr val="lt1"/>
                </a:solidFill>
                <a:latin typeface="Calibri"/>
                <a:ea typeface="Calibri"/>
                <a:cs typeface="Calibri"/>
                <a:sym typeface="Calibri"/>
              </a:rPr>
              <a:t> The year, season, day of the week and time of day the scene takes place in. </a:t>
            </a:r>
            <a:endParaRPr sz="1800">
              <a:solidFill>
                <a:schemeClr val="lt1"/>
              </a:solidFill>
              <a:latin typeface="Calibri"/>
              <a:ea typeface="Calibri"/>
              <a:cs typeface="Calibri"/>
              <a:sym typeface="Calibri"/>
            </a:endParaRPr>
          </a:p>
        </p:txBody>
      </p:sp>
      <p:pic>
        <p:nvPicPr>
          <p:cNvPr id="204" name="Google Shape;204;p26"/>
          <p:cNvPicPr preferRelativeResize="0"/>
          <p:nvPr/>
        </p:nvPicPr>
        <p:blipFill rotWithShape="1">
          <a:blip r:embed="rId7">
            <a:alphaModFix/>
          </a:blip>
          <a:srcRect b="31602" l="7333" r="9235" t="36332"/>
          <a:stretch/>
        </p:blipFill>
        <p:spPr>
          <a:xfrm>
            <a:off x="60950" y="4521852"/>
            <a:ext cx="1424950" cy="547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8" name="Shape 208"/>
        <p:cNvGrpSpPr/>
        <p:nvPr/>
      </p:nvGrpSpPr>
      <p:grpSpPr>
        <a:xfrm>
          <a:off x="0" y="0"/>
          <a:ext cx="0" cy="0"/>
          <a:chOff x="0" y="0"/>
          <a:chExt cx="0" cy="0"/>
        </a:xfrm>
      </p:grpSpPr>
      <p:pic>
        <p:nvPicPr>
          <p:cNvPr id="209" name="Google Shape;209;p27" title="Three Sisters (7).pn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10" name="Google Shape;210;p27" title="Three Sisters (4).png"/>
          <p:cNvPicPr preferRelativeResize="0"/>
          <p:nvPr/>
        </p:nvPicPr>
        <p:blipFill rotWithShape="1">
          <a:blip r:embed="rId4">
            <a:alphaModFix/>
          </a:blip>
          <a:srcRect b="0" l="0" r="43776" t="0"/>
          <a:stretch/>
        </p:blipFill>
        <p:spPr>
          <a:xfrm rot="830180">
            <a:off x="5496700" y="-179734"/>
            <a:ext cx="3600424" cy="2883068"/>
          </a:xfrm>
          <a:prstGeom prst="rect">
            <a:avLst/>
          </a:prstGeom>
          <a:noFill/>
          <a:ln>
            <a:noFill/>
          </a:ln>
        </p:spPr>
      </p:pic>
      <p:sp>
        <p:nvSpPr>
          <p:cNvPr id="211" name="Google Shape;211;p27"/>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BB1C3"/>
                </a:solidFill>
                <a:latin typeface="Chelsea Market"/>
                <a:ea typeface="Chelsea Market"/>
                <a:cs typeface="Chelsea Market"/>
                <a:sym typeface="Chelsea Market"/>
              </a:rPr>
              <a:t>KATIE MITCHELL</a:t>
            </a:r>
            <a:endParaRPr sz="4000">
              <a:solidFill>
                <a:srgbClr val="FBB1C3"/>
              </a:solidFill>
              <a:latin typeface="Chelsea Market"/>
              <a:ea typeface="Chelsea Market"/>
              <a:cs typeface="Chelsea Market"/>
              <a:sym typeface="Chelsea Market"/>
            </a:endParaRPr>
          </a:p>
        </p:txBody>
      </p:sp>
      <p:sp>
        <p:nvSpPr>
          <p:cNvPr id="212" name="Google Shape;212;p27"/>
          <p:cNvSpPr txBox="1"/>
          <p:nvPr/>
        </p:nvSpPr>
        <p:spPr>
          <a:xfrm>
            <a:off x="757175" y="622800"/>
            <a:ext cx="3042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Chelsea Market"/>
                <a:ea typeface="Chelsea Market"/>
                <a:cs typeface="Chelsea Market"/>
                <a:sym typeface="Chelsea Market"/>
              </a:rPr>
              <a:t>PRACTICAL EXERCISE</a:t>
            </a:r>
            <a:endParaRPr sz="1800">
              <a:solidFill>
                <a:schemeClr val="lt1"/>
              </a:solidFill>
              <a:latin typeface="Chelsea Market"/>
              <a:ea typeface="Chelsea Market"/>
              <a:cs typeface="Chelsea Market"/>
              <a:sym typeface="Chelsea Market"/>
            </a:endParaRPr>
          </a:p>
        </p:txBody>
      </p:sp>
      <p:sp>
        <p:nvSpPr>
          <p:cNvPr id="213" name="Google Shape;213;p27"/>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AND/OR</a:t>
            </a:r>
            <a:endParaRPr b="1" sz="1700">
              <a:solidFill>
                <a:schemeClr val="dk1"/>
              </a:solidFill>
              <a:latin typeface="Chelsea Market"/>
              <a:ea typeface="Chelsea Market"/>
              <a:cs typeface="Chelsea Market"/>
              <a:sym typeface="Chelsea Market"/>
            </a:endParaRPr>
          </a:p>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Try the exercise that Katie Mitchell did exactly as she did with one actor walking into a room. </a:t>
            </a:r>
            <a:endParaRPr b="1" sz="1700">
              <a:solidFill>
                <a:schemeClr val="dk1"/>
              </a:solidFill>
              <a:latin typeface="Chelsea Market"/>
              <a:ea typeface="Chelsea Market"/>
              <a:cs typeface="Chelsea Market"/>
              <a:sym typeface="Chelsea Market"/>
            </a:endParaRPr>
          </a:p>
        </p:txBody>
      </p:sp>
      <p:sp>
        <p:nvSpPr>
          <p:cNvPr id="214" name="Google Shape;214;p27"/>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215" name="Google Shape;215;p27" title="Three Sisters (5).png"/>
          <p:cNvPicPr preferRelativeResize="0"/>
          <p:nvPr/>
        </p:nvPicPr>
        <p:blipFill rotWithShape="1">
          <a:blip r:embed="rId5">
            <a:alphaModFix/>
          </a:blip>
          <a:srcRect b="0" l="44659" r="0" t="0"/>
          <a:stretch/>
        </p:blipFill>
        <p:spPr>
          <a:xfrm rot="695745">
            <a:off x="5301926" y="436893"/>
            <a:ext cx="1062826" cy="1080265"/>
          </a:xfrm>
          <a:prstGeom prst="rect">
            <a:avLst/>
          </a:prstGeom>
          <a:noFill/>
          <a:ln>
            <a:noFill/>
          </a:ln>
        </p:spPr>
      </p:pic>
      <p:pic>
        <p:nvPicPr>
          <p:cNvPr id="216" name="Google Shape;216;p27" title="Three Sisters (3).png"/>
          <p:cNvPicPr preferRelativeResize="0"/>
          <p:nvPr/>
        </p:nvPicPr>
        <p:blipFill rotWithShape="1">
          <a:blip r:embed="rId6">
            <a:alphaModFix/>
          </a:blip>
          <a:srcRect b="29582" l="15621" r="48801" t="30511"/>
          <a:stretch/>
        </p:blipFill>
        <p:spPr>
          <a:xfrm rot="-1686781">
            <a:off x="823208" y="2141750"/>
            <a:ext cx="5277285" cy="3608827"/>
          </a:xfrm>
          <a:prstGeom prst="rect">
            <a:avLst/>
          </a:prstGeom>
          <a:noFill/>
          <a:ln>
            <a:noFill/>
          </a:ln>
        </p:spPr>
      </p:pic>
      <p:sp>
        <p:nvSpPr>
          <p:cNvPr id="217" name="Google Shape;217;p27"/>
          <p:cNvSpPr txBox="1"/>
          <p:nvPr/>
        </p:nvSpPr>
        <p:spPr>
          <a:xfrm rot="-663694">
            <a:off x="2122059" y="2873336"/>
            <a:ext cx="3352382" cy="162432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Shadows Into Light"/>
                <a:ea typeface="Shadows Into Light"/>
                <a:cs typeface="Shadows Into Light"/>
                <a:sym typeface="Shadows Into Light"/>
              </a:rPr>
              <a:t>You have travelled all night on the train. It is more than 2 hours later than expected. </a:t>
            </a:r>
            <a:endParaRPr b="1" sz="2100">
              <a:solidFill>
                <a:schemeClr val="dk1"/>
              </a:solidFill>
              <a:latin typeface="Shadows Into Light"/>
              <a:ea typeface="Shadows Into Light"/>
              <a:cs typeface="Shadows Into Light"/>
              <a:sym typeface="Shadows Into Light"/>
            </a:endParaRPr>
          </a:p>
        </p:txBody>
      </p:sp>
      <p:sp>
        <p:nvSpPr>
          <p:cNvPr id="218" name="Google Shape;218;p27"/>
          <p:cNvSpPr txBox="1"/>
          <p:nvPr/>
        </p:nvSpPr>
        <p:spPr>
          <a:xfrm>
            <a:off x="280850" y="1526450"/>
            <a:ext cx="5202000" cy="1015800"/>
          </a:xfrm>
          <a:prstGeom prst="rect">
            <a:avLst/>
          </a:prstGeom>
          <a:noFill/>
          <a:ln cap="flat" cmpd="sng" w="19050">
            <a:solidFill>
              <a:srgbClr val="FCE0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u="sng">
                <a:solidFill>
                  <a:schemeClr val="lt1"/>
                </a:solidFill>
                <a:latin typeface="Calibri"/>
                <a:ea typeface="Calibri"/>
                <a:cs typeface="Calibri"/>
                <a:sym typeface="Calibri"/>
              </a:rPr>
              <a:t>Immediate circumstances:</a:t>
            </a:r>
            <a:r>
              <a:rPr lang="en" sz="1800">
                <a:solidFill>
                  <a:schemeClr val="lt1"/>
                </a:solidFill>
                <a:latin typeface="Calibri"/>
                <a:ea typeface="Calibri"/>
                <a:cs typeface="Calibri"/>
                <a:sym typeface="Calibri"/>
              </a:rPr>
              <a:t> The incidents that happen in the 24 hours before the scene starts that affect the character’s mood and behaviour. </a:t>
            </a:r>
            <a:endParaRPr sz="1800">
              <a:solidFill>
                <a:schemeClr val="lt1"/>
              </a:solidFill>
              <a:latin typeface="Calibri"/>
              <a:ea typeface="Calibri"/>
              <a:cs typeface="Calibri"/>
              <a:sym typeface="Calibri"/>
            </a:endParaRPr>
          </a:p>
        </p:txBody>
      </p:sp>
      <p:pic>
        <p:nvPicPr>
          <p:cNvPr id="219" name="Google Shape;219;p27"/>
          <p:cNvPicPr preferRelativeResize="0"/>
          <p:nvPr/>
        </p:nvPicPr>
        <p:blipFill rotWithShape="1">
          <a:blip r:embed="rId7">
            <a:alphaModFix/>
          </a:blip>
          <a:srcRect b="31602" l="7333" r="9235" t="36332"/>
          <a:stretch/>
        </p:blipFill>
        <p:spPr>
          <a:xfrm>
            <a:off x="60950" y="4521852"/>
            <a:ext cx="1424950" cy="547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3" name="Shape 223"/>
        <p:cNvGrpSpPr/>
        <p:nvPr/>
      </p:nvGrpSpPr>
      <p:grpSpPr>
        <a:xfrm>
          <a:off x="0" y="0"/>
          <a:ext cx="0" cy="0"/>
          <a:chOff x="0" y="0"/>
          <a:chExt cx="0" cy="0"/>
        </a:xfrm>
      </p:grpSpPr>
      <p:pic>
        <p:nvPicPr>
          <p:cNvPr id="224" name="Google Shape;224;p28" title="Three Sisters (7).pn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25" name="Google Shape;225;p28" title="Three Sisters (4).png"/>
          <p:cNvPicPr preferRelativeResize="0"/>
          <p:nvPr/>
        </p:nvPicPr>
        <p:blipFill rotWithShape="1">
          <a:blip r:embed="rId4">
            <a:alphaModFix/>
          </a:blip>
          <a:srcRect b="0" l="0" r="43776" t="0"/>
          <a:stretch/>
        </p:blipFill>
        <p:spPr>
          <a:xfrm rot="830180">
            <a:off x="5496700" y="-179734"/>
            <a:ext cx="3600424" cy="2883068"/>
          </a:xfrm>
          <a:prstGeom prst="rect">
            <a:avLst/>
          </a:prstGeom>
          <a:noFill/>
          <a:ln>
            <a:noFill/>
          </a:ln>
        </p:spPr>
      </p:pic>
      <p:sp>
        <p:nvSpPr>
          <p:cNvPr id="226" name="Google Shape;226;p28"/>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BB1C3"/>
                </a:solidFill>
                <a:latin typeface="Chelsea Market"/>
                <a:ea typeface="Chelsea Market"/>
                <a:cs typeface="Chelsea Market"/>
                <a:sym typeface="Chelsea Market"/>
              </a:rPr>
              <a:t>KATIE MITCHELL</a:t>
            </a:r>
            <a:endParaRPr sz="4000">
              <a:solidFill>
                <a:srgbClr val="FBB1C3"/>
              </a:solidFill>
              <a:latin typeface="Chelsea Market"/>
              <a:ea typeface="Chelsea Market"/>
              <a:cs typeface="Chelsea Market"/>
              <a:sym typeface="Chelsea Market"/>
            </a:endParaRPr>
          </a:p>
        </p:txBody>
      </p:sp>
      <p:sp>
        <p:nvSpPr>
          <p:cNvPr id="227" name="Google Shape;227;p28"/>
          <p:cNvSpPr txBox="1"/>
          <p:nvPr/>
        </p:nvSpPr>
        <p:spPr>
          <a:xfrm>
            <a:off x="757175" y="622800"/>
            <a:ext cx="3042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Chelsea Market"/>
                <a:ea typeface="Chelsea Market"/>
                <a:cs typeface="Chelsea Market"/>
                <a:sym typeface="Chelsea Market"/>
              </a:rPr>
              <a:t>PRACTICAL EXERCISE</a:t>
            </a:r>
            <a:endParaRPr sz="1800">
              <a:solidFill>
                <a:schemeClr val="lt1"/>
              </a:solidFill>
              <a:latin typeface="Chelsea Market"/>
              <a:ea typeface="Chelsea Market"/>
              <a:cs typeface="Chelsea Market"/>
              <a:sym typeface="Chelsea Market"/>
            </a:endParaRPr>
          </a:p>
        </p:txBody>
      </p:sp>
      <p:sp>
        <p:nvSpPr>
          <p:cNvPr id="228" name="Google Shape;228;p28"/>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AND/OR</a:t>
            </a:r>
            <a:endParaRPr b="1" sz="1700">
              <a:solidFill>
                <a:schemeClr val="dk1"/>
              </a:solidFill>
              <a:latin typeface="Chelsea Market"/>
              <a:ea typeface="Chelsea Market"/>
              <a:cs typeface="Chelsea Market"/>
              <a:sym typeface="Chelsea Market"/>
            </a:endParaRPr>
          </a:p>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Try the exercise that Katie Mitchell did exactly as she did with one actor walking into a room. </a:t>
            </a:r>
            <a:endParaRPr b="1" sz="1700">
              <a:solidFill>
                <a:schemeClr val="dk1"/>
              </a:solidFill>
              <a:latin typeface="Chelsea Market"/>
              <a:ea typeface="Chelsea Market"/>
              <a:cs typeface="Chelsea Market"/>
              <a:sym typeface="Chelsea Market"/>
            </a:endParaRPr>
          </a:p>
        </p:txBody>
      </p:sp>
      <p:sp>
        <p:nvSpPr>
          <p:cNvPr id="229" name="Google Shape;229;p28"/>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230" name="Google Shape;230;p28" title="Three Sisters (5).png"/>
          <p:cNvPicPr preferRelativeResize="0"/>
          <p:nvPr/>
        </p:nvPicPr>
        <p:blipFill rotWithShape="1">
          <a:blip r:embed="rId5">
            <a:alphaModFix/>
          </a:blip>
          <a:srcRect b="0" l="44659" r="0" t="0"/>
          <a:stretch/>
        </p:blipFill>
        <p:spPr>
          <a:xfrm rot="695745">
            <a:off x="5301926" y="436893"/>
            <a:ext cx="1062826" cy="1080265"/>
          </a:xfrm>
          <a:prstGeom prst="rect">
            <a:avLst/>
          </a:prstGeom>
          <a:noFill/>
          <a:ln>
            <a:noFill/>
          </a:ln>
        </p:spPr>
      </p:pic>
      <p:pic>
        <p:nvPicPr>
          <p:cNvPr id="231" name="Google Shape;231;p28" title="Three Sisters (3).png"/>
          <p:cNvPicPr preferRelativeResize="0"/>
          <p:nvPr/>
        </p:nvPicPr>
        <p:blipFill rotWithShape="1">
          <a:blip r:embed="rId6">
            <a:alphaModFix/>
          </a:blip>
          <a:srcRect b="29582" l="15621" r="48801" t="30511"/>
          <a:stretch/>
        </p:blipFill>
        <p:spPr>
          <a:xfrm rot="-1686781">
            <a:off x="823208" y="2141750"/>
            <a:ext cx="5277285" cy="3608827"/>
          </a:xfrm>
          <a:prstGeom prst="rect">
            <a:avLst/>
          </a:prstGeom>
          <a:noFill/>
          <a:ln>
            <a:noFill/>
          </a:ln>
        </p:spPr>
      </p:pic>
      <p:sp>
        <p:nvSpPr>
          <p:cNvPr id="232" name="Google Shape;232;p28"/>
          <p:cNvSpPr txBox="1"/>
          <p:nvPr/>
        </p:nvSpPr>
        <p:spPr>
          <a:xfrm rot="-663694">
            <a:off x="2122059" y="2873336"/>
            <a:ext cx="3352382" cy="162432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Shadows Into Light"/>
                <a:ea typeface="Shadows Into Light"/>
                <a:cs typeface="Shadows Into Light"/>
                <a:sym typeface="Shadows Into Light"/>
              </a:rPr>
              <a:t>The room is filled with people from your past life here on your estate, who know how little money you have. </a:t>
            </a:r>
            <a:endParaRPr b="1" sz="2100">
              <a:solidFill>
                <a:schemeClr val="dk1"/>
              </a:solidFill>
              <a:latin typeface="Shadows Into Light"/>
              <a:ea typeface="Shadows Into Light"/>
              <a:cs typeface="Shadows Into Light"/>
              <a:sym typeface="Shadows Into Light"/>
            </a:endParaRPr>
          </a:p>
        </p:txBody>
      </p:sp>
      <p:sp>
        <p:nvSpPr>
          <p:cNvPr id="233" name="Google Shape;233;p28"/>
          <p:cNvSpPr txBox="1"/>
          <p:nvPr/>
        </p:nvSpPr>
        <p:spPr>
          <a:xfrm>
            <a:off x="280850" y="1526450"/>
            <a:ext cx="5202000" cy="794100"/>
          </a:xfrm>
          <a:prstGeom prst="rect">
            <a:avLst/>
          </a:prstGeom>
          <a:noFill/>
          <a:ln cap="flat" cmpd="sng" w="19050">
            <a:solidFill>
              <a:srgbClr val="FCE0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lt1"/>
                </a:solidFill>
                <a:latin typeface="Calibri"/>
                <a:ea typeface="Calibri"/>
                <a:cs typeface="Calibri"/>
                <a:sym typeface="Calibri"/>
              </a:rPr>
              <a:t>Events:</a:t>
            </a:r>
            <a:r>
              <a:rPr lang="en" sz="1800">
                <a:solidFill>
                  <a:schemeClr val="lt1"/>
                </a:solidFill>
                <a:latin typeface="Calibri"/>
                <a:ea typeface="Calibri"/>
                <a:cs typeface="Calibri"/>
                <a:sym typeface="Calibri"/>
              </a:rPr>
              <a:t> The changes in the scene that affect the thoughts, feelings or actions of all the characters. </a:t>
            </a:r>
            <a:endParaRPr sz="1800">
              <a:solidFill>
                <a:schemeClr val="lt1"/>
              </a:solidFill>
              <a:latin typeface="Calibri"/>
              <a:ea typeface="Calibri"/>
              <a:cs typeface="Calibri"/>
              <a:sym typeface="Calibri"/>
            </a:endParaRPr>
          </a:p>
        </p:txBody>
      </p:sp>
      <p:pic>
        <p:nvPicPr>
          <p:cNvPr id="234" name="Google Shape;234;p28"/>
          <p:cNvPicPr preferRelativeResize="0"/>
          <p:nvPr/>
        </p:nvPicPr>
        <p:blipFill rotWithShape="1">
          <a:blip r:embed="rId7">
            <a:alphaModFix/>
          </a:blip>
          <a:srcRect b="31602" l="7333" r="9235" t="36332"/>
          <a:stretch/>
        </p:blipFill>
        <p:spPr>
          <a:xfrm>
            <a:off x="60950" y="4521852"/>
            <a:ext cx="1424950" cy="547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8" name="Shape 238"/>
        <p:cNvGrpSpPr/>
        <p:nvPr/>
      </p:nvGrpSpPr>
      <p:grpSpPr>
        <a:xfrm>
          <a:off x="0" y="0"/>
          <a:ext cx="0" cy="0"/>
          <a:chOff x="0" y="0"/>
          <a:chExt cx="0" cy="0"/>
        </a:xfrm>
      </p:grpSpPr>
      <p:pic>
        <p:nvPicPr>
          <p:cNvPr id="239" name="Google Shape;239;p29" title="Three Sisters (7).pn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40" name="Google Shape;240;p29" title="Three Sisters (4).png"/>
          <p:cNvPicPr preferRelativeResize="0"/>
          <p:nvPr/>
        </p:nvPicPr>
        <p:blipFill rotWithShape="1">
          <a:blip r:embed="rId4">
            <a:alphaModFix/>
          </a:blip>
          <a:srcRect b="0" l="0" r="43776" t="0"/>
          <a:stretch/>
        </p:blipFill>
        <p:spPr>
          <a:xfrm rot="830180">
            <a:off x="5496700" y="-179734"/>
            <a:ext cx="3600424" cy="2883068"/>
          </a:xfrm>
          <a:prstGeom prst="rect">
            <a:avLst/>
          </a:prstGeom>
          <a:noFill/>
          <a:ln>
            <a:noFill/>
          </a:ln>
        </p:spPr>
      </p:pic>
      <p:sp>
        <p:nvSpPr>
          <p:cNvPr id="241" name="Google Shape;241;p29"/>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BB1C3"/>
                </a:solidFill>
                <a:latin typeface="Chelsea Market"/>
                <a:ea typeface="Chelsea Market"/>
                <a:cs typeface="Chelsea Market"/>
                <a:sym typeface="Chelsea Market"/>
              </a:rPr>
              <a:t>KATIE MITCHELL</a:t>
            </a:r>
            <a:endParaRPr sz="4000">
              <a:solidFill>
                <a:srgbClr val="FBB1C3"/>
              </a:solidFill>
              <a:latin typeface="Chelsea Market"/>
              <a:ea typeface="Chelsea Market"/>
              <a:cs typeface="Chelsea Market"/>
              <a:sym typeface="Chelsea Market"/>
            </a:endParaRPr>
          </a:p>
        </p:txBody>
      </p:sp>
      <p:sp>
        <p:nvSpPr>
          <p:cNvPr id="242" name="Google Shape;242;p29"/>
          <p:cNvSpPr txBox="1"/>
          <p:nvPr/>
        </p:nvSpPr>
        <p:spPr>
          <a:xfrm>
            <a:off x="757175" y="622800"/>
            <a:ext cx="3042000" cy="5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Chelsea Market"/>
                <a:ea typeface="Chelsea Market"/>
                <a:cs typeface="Chelsea Market"/>
                <a:sym typeface="Chelsea Market"/>
              </a:rPr>
              <a:t>PRACTICAL EXERCISE</a:t>
            </a:r>
            <a:endParaRPr sz="1800">
              <a:solidFill>
                <a:schemeClr val="lt1"/>
              </a:solidFill>
              <a:latin typeface="Chelsea Market"/>
              <a:ea typeface="Chelsea Market"/>
              <a:cs typeface="Chelsea Market"/>
              <a:sym typeface="Chelsea Market"/>
            </a:endParaRPr>
          </a:p>
        </p:txBody>
      </p:sp>
      <p:sp>
        <p:nvSpPr>
          <p:cNvPr id="243" name="Google Shape;243;p29"/>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AND/OR</a:t>
            </a:r>
            <a:endParaRPr b="1" sz="1700">
              <a:solidFill>
                <a:schemeClr val="dk1"/>
              </a:solidFill>
              <a:latin typeface="Chelsea Market"/>
              <a:ea typeface="Chelsea Market"/>
              <a:cs typeface="Chelsea Market"/>
              <a:sym typeface="Chelsea Market"/>
            </a:endParaRPr>
          </a:p>
          <a:p>
            <a:pPr indent="0" lvl="0" marL="0" rtl="0" algn="l">
              <a:spcBef>
                <a:spcPts val="0"/>
              </a:spcBef>
              <a:spcAft>
                <a:spcPts val="0"/>
              </a:spcAft>
              <a:buNone/>
            </a:pPr>
            <a:r>
              <a:rPr b="1" lang="en" sz="1700">
                <a:solidFill>
                  <a:schemeClr val="dk1"/>
                </a:solidFill>
                <a:latin typeface="Chelsea Market"/>
                <a:ea typeface="Chelsea Market"/>
                <a:cs typeface="Chelsea Market"/>
                <a:sym typeface="Chelsea Market"/>
              </a:rPr>
              <a:t>Try the exercise that Katie Mitchell did exactly as she did with one actor walking into a room. </a:t>
            </a:r>
            <a:endParaRPr b="1" sz="1700">
              <a:solidFill>
                <a:schemeClr val="dk1"/>
              </a:solidFill>
              <a:latin typeface="Chelsea Market"/>
              <a:ea typeface="Chelsea Market"/>
              <a:cs typeface="Chelsea Market"/>
              <a:sym typeface="Chelsea Market"/>
            </a:endParaRPr>
          </a:p>
        </p:txBody>
      </p:sp>
      <p:sp>
        <p:nvSpPr>
          <p:cNvPr id="244" name="Google Shape;244;p29"/>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245" name="Google Shape;245;p29" title="Three Sisters (5).png"/>
          <p:cNvPicPr preferRelativeResize="0"/>
          <p:nvPr/>
        </p:nvPicPr>
        <p:blipFill rotWithShape="1">
          <a:blip r:embed="rId5">
            <a:alphaModFix/>
          </a:blip>
          <a:srcRect b="0" l="44659" r="0" t="0"/>
          <a:stretch/>
        </p:blipFill>
        <p:spPr>
          <a:xfrm rot="695745">
            <a:off x="5301926" y="436893"/>
            <a:ext cx="1062826" cy="1080265"/>
          </a:xfrm>
          <a:prstGeom prst="rect">
            <a:avLst/>
          </a:prstGeom>
          <a:noFill/>
          <a:ln>
            <a:noFill/>
          </a:ln>
        </p:spPr>
      </p:pic>
      <p:pic>
        <p:nvPicPr>
          <p:cNvPr id="246" name="Google Shape;246;p29" title="Three Sisters (3).png"/>
          <p:cNvPicPr preferRelativeResize="0"/>
          <p:nvPr/>
        </p:nvPicPr>
        <p:blipFill rotWithShape="1">
          <a:blip r:embed="rId6">
            <a:alphaModFix/>
          </a:blip>
          <a:srcRect b="29582" l="15896" r="48801" t="30511"/>
          <a:stretch/>
        </p:blipFill>
        <p:spPr>
          <a:xfrm rot="-1686789">
            <a:off x="861532" y="2132162"/>
            <a:ext cx="5236558" cy="3608830"/>
          </a:xfrm>
          <a:prstGeom prst="rect">
            <a:avLst/>
          </a:prstGeom>
          <a:noFill/>
          <a:ln>
            <a:noFill/>
          </a:ln>
        </p:spPr>
      </p:pic>
      <p:sp>
        <p:nvSpPr>
          <p:cNvPr id="247" name="Google Shape;247;p29"/>
          <p:cNvSpPr txBox="1"/>
          <p:nvPr/>
        </p:nvSpPr>
        <p:spPr>
          <a:xfrm rot="-663694">
            <a:off x="2122059" y="2873336"/>
            <a:ext cx="3352382" cy="162432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Shadows Into Light"/>
                <a:ea typeface="Shadows Into Light"/>
                <a:cs typeface="Shadows Into Light"/>
                <a:sym typeface="Shadows Into Light"/>
              </a:rPr>
              <a:t>You want to make everyone in the room see how well you are doing and how happy you are.  </a:t>
            </a:r>
            <a:endParaRPr b="1" sz="2100">
              <a:solidFill>
                <a:schemeClr val="dk1"/>
              </a:solidFill>
              <a:latin typeface="Shadows Into Light"/>
              <a:ea typeface="Shadows Into Light"/>
              <a:cs typeface="Shadows Into Light"/>
              <a:sym typeface="Shadows Into Light"/>
            </a:endParaRPr>
          </a:p>
        </p:txBody>
      </p:sp>
      <p:sp>
        <p:nvSpPr>
          <p:cNvPr id="248" name="Google Shape;248;p29"/>
          <p:cNvSpPr txBox="1"/>
          <p:nvPr/>
        </p:nvSpPr>
        <p:spPr>
          <a:xfrm>
            <a:off x="280850" y="1526450"/>
            <a:ext cx="5202000" cy="781800"/>
          </a:xfrm>
          <a:prstGeom prst="rect">
            <a:avLst/>
          </a:prstGeom>
          <a:noFill/>
          <a:ln cap="flat" cmpd="sng" w="19050">
            <a:solidFill>
              <a:srgbClr val="FCE065"/>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u="sng">
                <a:solidFill>
                  <a:schemeClr val="lt1"/>
                </a:solidFill>
                <a:latin typeface="Calibri"/>
                <a:ea typeface="Calibri"/>
                <a:cs typeface="Calibri"/>
                <a:sym typeface="Calibri"/>
              </a:rPr>
              <a:t>Intentions:</a:t>
            </a:r>
            <a:r>
              <a:rPr b="1" lang="en" sz="1800">
                <a:solidFill>
                  <a:schemeClr val="lt1"/>
                </a:solidFill>
                <a:latin typeface="Calibri"/>
                <a:ea typeface="Calibri"/>
                <a:cs typeface="Calibri"/>
                <a:sym typeface="Calibri"/>
              </a:rPr>
              <a:t> </a:t>
            </a:r>
            <a:r>
              <a:rPr lang="en" sz="1800">
                <a:solidFill>
                  <a:schemeClr val="lt1"/>
                </a:solidFill>
                <a:latin typeface="Calibri"/>
                <a:ea typeface="Calibri"/>
                <a:cs typeface="Calibri"/>
                <a:sym typeface="Calibri"/>
              </a:rPr>
              <a:t>What the character wants the other character(s) to do, feel or say.</a:t>
            </a:r>
            <a:endParaRPr sz="1800">
              <a:solidFill>
                <a:schemeClr val="lt1"/>
              </a:solidFill>
              <a:latin typeface="Calibri"/>
              <a:ea typeface="Calibri"/>
              <a:cs typeface="Calibri"/>
              <a:sym typeface="Calibri"/>
            </a:endParaRPr>
          </a:p>
        </p:txBody>
      </p:sp>
      <p:pic>
        <p:nvPicPr>
          <p:cNvPr id="249" name="Google Shape;249;p29"/>
          <p:cNvPicPr preferRelativeResize="0"/>
          <p:nvPr/>
        </p:nvPicPr>
        <p:blipFill rotWithShape="1">
          <a:blip r:embed="rId7">
            <a:alphaModFix/>
          </a:blip>
          <a:srcRect b="31602" l="7333" r="9235" t="36332"/>
          <a:stretch/>
        </p:blipFill>
        <p:spPr>
          <a:xfrm>
            <a:off x="60950" y="4521852"/>
            <a:ext cx="1424950" cy="547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0" title="Three Sisters (7).png"/>
          <p:cNvPicPr preferRelativeResize="0"/>
          <p:nvPr/>
        </p:nvPicPr>
        <p:blipFill rotWithShape="1">
          <a:blip r:embed="rId3">
            <a:alphaModFix/>
          </a:blip>
          <a:srcRect b="0" l="57713" r="0" t="31262"/>
          <a:stretch/>
        </p:blipFill>
        <p:spPr>
          <a:xfrm>
            <a:off x="5610475" y="1912675"/>
            <a:ext cx="3533525" cy="3230825"/>
          </a:xfrm>
          <a:prstGeom prst="rect">
            <a:avLst/>
          </a:prstGeom>
          <a:noFill/>
          <a:ln>
            <a:noFill/>
          </a:ln>
        </p:spPr>
      </p:pic>
      <p:sp>
        <p:nvSpPr>
          <p:cNvPr id="255" name="Google Shape;255;p30"/>
          <p:cNvSpPr txBox="1"/>
          <p:nvPr/>
        </p:nvSpPr>
        <p:spPr>
          <a:xfrm>
            <a:off x="183175" y="73275"/>
            <a:ext cx="8584800" cy="47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900">
                <a:solidFill>
                  <a:srgbClr val="FBB1C3"/>
                </a:solidFill>
                <a:latin typeface="Chelsea Market"/>
                <a:ea typeface="Chelsea Market"/>
                <a:cs typeface="Chelsea Market"/>
                <a:sym typeface="Chelsea Market"/>
              </a:rPr>
              <a:t>KATIE MITCHELL’S SIX LAYERS OF NATURALISM</a:t>
            </a:r>
            <a:br>
              <a:rPr lang="en" sz="3000">
                <a:solidFill>
                  <a:srgbClr val="FBB1C3"/>
                </a:solidFill>
                <a:latin typeface="Chelsea Market"/>
                <a:ea typeface="Chelsea Market"/>
                <a:cs typeface="Chelsea Market"/>
                <a:sym typeface="Chelsea Market"/>
              </a:rPr>
            </a:br>
            <a:endParaRPr sz="800">
              <a:solidFill>
                <a:schemeClr val="lt1"/>
              </a:solidFill>
              <a:latin typeface="Shadows Into Light"/>
              <a:ea typeface="Shadows Into Light"/>
              <a:cs typeface="Shadows Into Light"/>
              <a:sym typeface="Shadows Into Light"/>
            </a:endParaRPr>
          </a:p>
          <a:p>
            <a:pPr indent="-342900" lvl="0" marL="457200" rtl="0" algn="l">
              <a:spcBef>
                <a:spcPts val="0"/>
              </a:spcBef>
              <a:spcAft>
                <a:spcPts val="0"/>
              </a:spcAft>
              <a:buClr>
                <a:schemeClr val="lt1"/>
              </a:buClr>
              <a:buSzPts val="1800"/>
              <a:buFont typeface="Calibri"/>
              <a:buAutoNum type="arabicPeriod"/>
            </a:pPr>
            <a:r>
              <a:rPr b="1" lang="en" sz="1800" u="sng">
                <a:solidFill>
                  <a:schemeClr val="lt1"/>
                </a:solidFill>
                <a:latin typeface="Calibri"/>
                <a:ea typeface="Calibri"/>
                <a:cs typeface="Calibri"/>
                <a:sym typeface="Calibri"/>
              </a:rPr>
              <a:t>Character biography:</a:t>
            </a:r>
            <a:r>
              <a:rPr lang="en" sz="1800">
                <a:solidFill>
                  <a:schemeClr val="lt1"/>
                </a:solidFill>
                <a:latin typeface="Calibri"/>
                <a:ea typeface="Calibri"/>
                <a:cs typeface="Calibri"/>
                <a:sym typeface="Calibri"/>
              </a:rPr>
              <a:t> The incidents in a character’s past which create their behaviour in the present. </a:t>
            </a:r>
            <a:endParaRPr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AutoNum type="arabicPeriod"/>
            </a:pPr>
            <a:r>
              <a:rPr b="1" lang="en" sz="1800" u="sng">
                <a:solidFill>
                  <a:schemeClr val="lt1"/>
                </a:solidFill>
                <a:latin typeface="Calibri"/>
                <a:ea typeface="Calibri"/>
                <a:cs typeface="Calibri"/>
                <a:sym typeface="Calibri"/>
              </a:rPr>
              <a:t>Place:</a:t>
            </a:r>
            <a:r>
              <a:rPr lang="en" sz="1800">
                <a:solidFill>
                  <a:schemeClr val="lt1"/>
                </a:solidFill>
                <a:latin typeface="Calibri"/>
                <a:ea typeface="Calibri"/>
                <a:cs typeface="Calibri"/>
                <a:sym typeface="Calibri"/>
              </a:rPr>
              <a:t> The location where the action of  the scene happens. </a:t>
            </a:r>
            <a:endParaRPr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AutoNum type="arabicPeriod"/>
            </a:pPr>
            <a:r>
              <a:rPr b="1" lang="en" sz="1800" u="sng">
                <a:solidFill>
                  <a:schemeClr val="lt1"/>
                </a:solidFill>
                <a:latin typeface="Calibri"/>
                <a:ea typeface="Calibri"/>
                <a:cs typeface="Calibri"/>
                <a:sym typeface="Calibri"/>
              </a:rPr>
              <a:t>Time:</a:t>
            </a:r>
            <a:r>
              <a:rPr lang="en" sz="1800">
                <a:solidFill>
                  <a:schemeClr val="lt1"/>
                </a:solidFill>
                <a:latin typeface="Calibri"/>
                <a:ea typeface="Calibri"/>
                <a:cs typeface="Calibri"/>
                <a:sym typeface="Calibri"/>
              </a:rPr>
              <a:t> The year, season, day of the week and time of day the scene takes place in. </a:t>
            </a:r>
            <a:endParaRPr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AutoNum type="arabicPeriod"/>
            </a:pPr>
            <a:r>
              <a:rPr b="1" lang="en" sz="1800" u="sng">
                <a:solidFill>
                  <a:schemeClr val="lt1"/>
                </a:solidFill>
                <a:latin typeface="Calibri"/>
                <a:ea typeface="Calibri"/>
                <a:cs typeface="Calibri"/>
                <a:sym typeface="Calibri"/>
              </a:rPr>
              <a:t>Immediate circumstances:</a:t>
            </a:r>
            <a:r>
              <a:rPr lang="en" sz="1800">
                <a:solidFill>
                  <a:schemeClr val="lt1"/>
                </a:solidFill>
                <a:latin typeface="Calibri"/>
                <a:ea typeface="Calibri"/>
                <a:cs typeface="Calibri"/>
                <a:sym typeface="Calibri"/>
              </a:rPr>
              <a:t> The incidents that happen in the 24 hours before the scene starts that affect the character’s mood and behaviour. </a:t>
            </a:r>
            <a:endParaRPr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AutoNum type="arabicPeriod"/>
            </a:pPr>
            <a:r>
              <a:rPr b="1" lang="en" sz="1800" u="sng">
                <a:solidFill>
                  <a:schemeClr val="lt1"/>
                </a:solidFill>
                <a:latin typeface="Calibri"/>
                <a:ea typeface="Calibri"/>
                <a:cs typeface="Calibri"/>
                <a:sym typeface="Calibri"/>
              </a:rPr>
              <a:t>Events:</a:t>
            </a:r>
            <a:r>
              <a:rPr lang="en" sz="1800">
                <a:solidFill>
                  <a:schemeClr val="lt1"/>
                </a:solidFill>
                <a:latin typeface="Calibri"/>
                <a:ea typeface="Calibri"/>
                <a:cs typeface="Calibri"/>
                <a:sym typeface="Calibri"/>
              </a:rPr>
              <a:t> The changes in the scene that affect the thoughts, feelings or actions of all the characters. </a:t>
            </a:r>
            <a:endParaRPr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AutoNum type="arabicPeriod"/>
            </a:pPr>
            <a:r>
              <a:rPr b="1" lang="en" sz="1800" u="sng">
                <a:solidFill>
                  <a:schemeClr val="lt1"/>
                </a:solidFill>
                <a:latin typeface="Calibri"/>
                <a:ea typeface="Calibri"/>
                <a:cs typeface="Calibri"/>
                <a:sym typeface="Calibri"/>
              </a:rPr>
              <a:t>Intentions:</a:t>
            </a:r>
            <a:r>
              <a:rPr lang="en" sz="1800">
                <a:solidFill>
                  <a:schemeClr val="lt1"/>
                </a:solidFill>
                <a:latin typeface="Calibri"/>
                <a:ea typeface="Calibri"/>
                <a:cs typeface="Calibri"/>
                <a:sym typeface="Calibri"/>
              </a:rPr>
              <a:t> What the character wants the other character(s) to do, feel or say.</a:t>
            </a:r>
            <a:endParaRPr sz="1800">
              <a:solidFill>
                <a:schemeClr val="lt1"/>
              </a:solidFill>
              <a:latin typeface="Calibri"/>
              <a:ea typeface="Calibri"/>
              <a:cs typeface="Calibri"/>
              <a:sym typeface="Calibri"/>
            </a:endParaRPr>
          </a:p>
        </p:txBody>
      </p:sp>
      <p:sp>
        <p:nvSpPr>
          <p:cNvPr id="256" name="Google Shape;256;p30"/>
          <p:cNvSpPr txBox="1"/>
          <p:nvPr/>
        </p:nvSpPr>
        <p:spPr>
          <a:xfrm rot="911257">
            <a:off x="2047735" y="3430850"/>
            <a:ext cx="2121912" cy="89281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Shadows Into Light"/>
                <a:ea typeface="Shadows Into Light"/>
                <a:cs typeface="Shadows Into Light"/>
                <a:sym typeface="Shadows Into Light"/>
              </a:rPr>
              <a:t>You want to comfort and celebrate your sister - to make her feel good. </a:t>
            </a:r>
            <a:endParaRPr b="1" sz="2100">
              <a:solidFill>
                <a:schemeClr val="dk1"/>
              </a:solidFill>
              <a:latin typeface="Shadows Into Light"/>
              <a:ea typeface="Shadows Into Light"/>
              <a:cs typeface="Shadows Into Light"/>
              <a:sym typeface="Shadows Into Light"/>
            </a:endParaRPr>
          </a:p>
        </p:txBody>
      </p:sp>
      <p:sp>
        <p:nvSpPr>
          <p:cNvPr id="257" name="Google Shape;257;p30"/>
          <p:cNvSpPr txBox="1"/>
          <p:nvPr/>
        </p:nvSpPr>
        <p:spPr>
          <a:xfrm>
            <a:off x="109900" y="3297125"/>
            <a:ext cx="5763900" cy="177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E599"/>
                </a:solidFill>
                <a:latin typeface="Chelsea Market"/>
                <a:ea typeface="Chelsea Market"/>
                <a:cs typeface="Chelsea Market"/>
                <a:sym typeface="Chelsea Market"/>
              </a:rPr>
              <a:t>Now see if you can go back to your scene you created and apply these six layers. If this is too challenging to do in groups, perhaps the whole class can work on one scene, making offers and suggestions while just the </a:t>
            </a:r>
            <a:r>
              <a:rPr lang="en" sz="1800">
                <a:solidFill>
                  <a:srgbClr val="FFE599"/>
                </a:solidFill>
                <a:latin typeface="Chelsea Market"/>
                <a:ea typeface="Chelsea Market"/>
                <a:cs typeface="Chelsea Market"/>
                <a:sym typeface="Chelsea Market"/>
              </a:rPr>
              <a:t>2/3</a:t>
            </a:r>
            <a:r>
              <a:rPr lang="en" sz="1800">
                <a:solidFill>
                  <a:srgbClr val="FFE599"/>
                </a:solidFill>
                <a:latin typeface="Chelsea Market"/>
                <a:ea typeface="Chelsea Market"/>
                <a:cs typeface="Chelsea Market"/>
                <a:sym typeface="Chelsea Market"/>
              </a:rPr>
              <a:t> people play the scene.</a:t>
            </a:r>
            <a:endParaRPr sz="1800">
              <a:solidFill>
                <a:srgbClr val="FFE599"/>
              </a:solidFill>
              <a:latin typeface="Chelsea Market"/>
              <a:ea typeface="Chelsea Market"/>
              <a:cs typeface="Chelsea Market"/>
              <a:sym typeface="Chelsea Marke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1" name="Shape 261"/>
        <p:cNvGrpSpPr/>
        <p:nvPr/>
      </p:nvGrpSpPr>
      <p:grpSpPr>
        <a:xfrm>
          <a:off x="0" y="0"/>
          <a:ext cx="0" cy="0"/>
          <a:chOff x="0" y="0"/>
          <a:chExt cx="0" cy="0"/>
        </a:xfrm>
      </p:grpSpPr>
      <p:pic>
        <p:nvPicPr>
          <p:cNvPr id="262" name="Google Shape;262;p31" title="Three Sisters (7).png"/>
          <p:cNvPicPr preferRelativeResize="0"/>
          <p:nvPr/>
        </p:nvPicPr>
        <p:blipFill rotWithShape="1">
          <a:blip r:embed="rId3">
            <a:alphaModFix/>
          </a:blip>
          <a:srcRect b="0" l="58094" r="0" t="32281"/>
          <a:stretch/>
        </p:blipFill>
        <p:spPr>
          <a:xfrm>
            <a:off x="5312150" y="1660300"/>
            <a:ext cx="3831850" cy="3483200"/>
          </a:xfrm>
          <a:prstGeom prst="rect">
            <a:avLst/>
          </a:prstGeom>
          <a:noFill/>
          <a:ln>
            <a:noFill/>
          </a:ln>
        </p:spPr>
      </p:pic>
      <p:pic>
        <p:nvPicPr>
          <p:cNvPr id="263" name="Google Shape;263;p31" title="Three Sisters (4).png"/>
          <p:cNvPicPr preferRelativeResize="0"/>
          <p:nvPr/>
        </p:nvPicPr>
        <p:blipFill rotWithShape="1">
          <a:blip r:embed="rId4">
            <a:alphaModFix/>
          </a:blip>
          <a:srcRect b="0" l="0" r="43776" t="0"/>
          <a:stretch/>
        </p:blipFill>
        <p:spPr>
          <a:xfrm rot="830180">
            <a:off x="5496700" y="-179734"/>
            <a:ext cx="3600424" cy="2883068"/>
          </a:xfrm>
          <a:prstGeom prst="rect">
            <a:avLst/>
          </a:prstGeom>
          <a:noFill/>
          <a:ln>
            <a:noFill/>
          </a:ln>
        </p:spPr>
      </p:pic>
      <p:sp>
        <p:nvSpPr>
          <p:cNvPr id="264" name="Google Shape;264;p31"/>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FE599"/>
                </a:solidFill>
                <a:latin typeface="Chelsea Market"/>
                <a:ea typeface="Chelsea Market"/>
                <a:cs typeface="Chelsea Market"/>
                <a:sym typeface="Chelsea Market"/>
              </a:rPr>
              <a:t>SHARE &amp; REFLECT</a:t>
            </a:r>
            <a:endParaRPr sz="4000">
              <a:solidFill>
                <a:srgbClr val="FFE599"/>
              </a:solidFill>
              <a:latin typeface="Chelsea Market"/>
              <a:ea typeface="Chelsea Market"/>
              <a:cs typeface="Chelsea Market"/>
              <a:sym typeface="Chelsea Market"/>
            </a:endParaRPr>
          </a:p>
        </p:txBody>
      </p:sp>
      <p:sp>
        <p:nvSpPr>
          <p:cNvPr id="265" name="Google Shape;265;p31"/>
          <p:cNvSpPr txBox="1"/>
          <p:nvPr/>
        </p:nvSpPr>
        <p:spPr>
          <a:xfrm>
            <a:off x="548225" y="1086825"/>
            <a:ext cx="5482800" cy="30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helsea Market"/>
                <a:ea typeface="Chelsea Market"/>
                <a:cs typeface="Chelsea Market"/>
                <a:sym typeface="Chelsea Market"/>
              </a:rPr>
              <a:t>How has this exercise helped develop your </a:t>
            </a:r>
            <a:r>
              <a:rPr lang="en" sz="2400">
                <a:solidFill>
                  <a:schemeClr val="lt1"/>
                </a:solidFill>
                <a:latin typeface="Chelsea Market"/>
                <a:ea typeface="Chelsea Market"/>
                <a:cs typeface="Chelsea Market"/>
                <a:sym typeface="Chelsea Market"/>
              </a:rPr>
              <a:t>understanding</a:t>
            </a:r>
            <a:r>
              <a:rPr lang="en" sz="2400">
                <a:solidFill>
                  <a:schemeClr val="lt1"/>
                </a:solidFill>
                <a:latin typeface="Chelsea Market"/>
                <a:ea typeface="Chelsea Market"/>
                <a:cs typeface="Chelsea Market"/>
                <a:sym typeface="Chelsea Market"/>
              </a:rPr>
              <a:t> of a </a:t>
            </a:r>
            <a:r>
              <a:rPr lang="en" sz="2400">
                <a:solidFill>
                  <a:schemeClr val="lt1"/>
                </a:solidFill>
                <a:latin typeface="Chelsea Market"/>
                <a:ea typeface="Chelsea Market"/>
                <a:cs typeface="Chelsea Market"/>
                <a:sym typeface="Chelsea Market"/>
              </a:rPr>
              <a:t>naturalistic</a:t>
            </a:r>
            <a:r>
              <a:rPr lang="en" sz="2400">
                <a:solidFill>
                  <a:schemeClr val="lt1"/>
                </a:solidFill>
                <a:latin typeface="Chelsea Market"/>
                <a:ea typeface="Chelsea Market"/>
                <a:cs typeface="Chelsea Market"/>
                <a:sym typeface="Chelsea Market"/>
              </a:rPr>
              <a:t> style of acting?</a:t>
            </a:r>
            <a:endParaRPr sz="24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t/>
            </a:r>
            <a:endParaRPr sz="24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rPr lang="en" sz="2400">
                <a:solidFill>
                  <a:schemeClr val="lt1"/>
                </a:solidFill>
                <a:latin typeface="Chelsea Market"/>
                <a:ea typeface="Chelsea Market"/>
                <a:cs typeface="Chelsea Market"/>
                <a:sym typeface="Chelsea Market"/>
              </a:rPr>
              <a:t>What are you curious about in terms of the play we are about to study based on everything you have experienced today?</a:t>
            </a:r>
            <a:endParaRPr sz="2400">
              <a:solidFill>
                <a:schemeClr val="lt1"/>
              </a:solidFill>
              <a:latin typeface="Chelsea Market"/>
              <a:ea typeface="Chelsea Market"/>
              <a:cs typeface="Chelsea Market"/>
              <a:sym typeface="Chelsea Market"/>
            </a:endParaRPr>
          </a:p>
        </p:txBody>
      </p:sp>
      <p:sp>
        <p:nvSpPr>
          <p:cNvPr id="266" name="Google Shape;266;p31"/>
          <p:cNvSpPr txBox="1"/>
          <p:nvPr/>
        </p:nvSpPr>
        <p:spPr>
          <a:xfrm rot="498451">
            <a:off x="6249021" y="553033"/>
            <a:ext cx="2288110" cy="183363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Satisfy"/>
                <a:ea typeface="Satisfy"/>
                <a:cs typeface="Satisfy"/>
                <a:sym typeface="Satisfy"/>
              </a:rPr>
              <a:t>“I saw. I know.” </a:t>
            </a:r>
            <a:endParaRPr sz="2400">
              <a:solidFill>
                <a:schemeClr val="dk1"/>
              </a:solidFill>
              <a:latin typeface="Satisfy"/>
              <a:ea typeface="Satisfy"/>
              <a:cs typeface="Satisfy"/>
              <a:sym typeface="Satisfy"/>
            </a:endParaRPr>
          </a:p>
        </p:txBody>
      </p:sp>
      <p:sp>
        <p:nvSpPr>
          <p:cNvPr id="267" name="Google Shape;267;p31"/>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268" name="Google Shape;268;p31"/>
          <p:cNvPicPr preferRelativeResize="0"/>
          <p:nvPr/>
        </p:nvPicPr>
        <p:blipFill rotWithShape="1">
          <a:blip r:embed="rId5">
            <a:alphaModFix/>
          </a:blip>
          <a:srcRect b="31602" l="7333" r="9235" t="36332"/>
          <a:stretch/>
        </p:blipFill>
        <p:spPr>
          <a:xfrm>
            <a:off x="60950" y="4521852"/>
            <a:ext cx="1424950" cy="547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4" title="Three Sisters (7).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64" name="Google Shape;64;p14"/>
          <p:cNvSpPr txBox="1"/>
          <p:nvPr>
            <p:ph idx="1" type="subTitle"/>
          </p:nvPr>
        </p:nvSpPr>
        <p:spPr>
          <a:xfrm>
            <a:off x="311700" y="916675"/>
            <a:ext cx="7593900" cy="34326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018"/>
              <a:buNone/>
            </a:pPr>
            <a:r>
              <a:rPr lang="en" sz="2990"/>
              <a:t>In case this is your first time with us…</a:t>
            </a:r>
            <a:endParaRPr sz="2990"/>
          </a:p>
          <a:p>
            <a:pPr indent="0" lvl="0" marL="0" rtl="0" algn="l">
              <a:lnSpc>
                <a:spcPct val="90000"/>
              </a:lnSpc>
              <a:spcBef>
                <a:spcPts val="0"/>
              </a:spcBef>
              <a:spcAft>
                <a:spcPts val="0"/>
              </a:spcAft>
              <a:buSzPts val="1018"/>
              <a:buNone/>
            </a:pPr>
            <a:r>
              <a:t/>
            </a:r>
            <a:endParaRPr sz="2990"/>
          </a:p>
          <a:p>
            <a:pPr indent="0" lvl="0" marL="0" rtl="0" algn="l">
              <a:lnSpc>
                <a:spcPct val="90000"/>
              </a:lnSpc>
              <a:spcBef>
                <a:spcPts val="0"/>
              </a:spcBef>
              <a:spcAft>
                <a:spcPts val="0"/>
              </a:spcAft>
              <a:buSzPts val="1018"/>
              <a:buNone/>
            </a:pPr>
            <a:r>
              <a:rPr lang="en" sz="2990"/>
              <a:t>This resource is designed in a hurry to get out fast for those who want to get started, while we work on the actual teaching resources that we design more carefully and professionally. </a:t>
            </a:r>
            <a:endParaRPr sz="2990"/>
          </a:p>
          <a:p>
            <a:pPr indent="0" lvl="0" marL="0" rtl="0" algn="l">
              <a:lnSpc>
                <a:spcPct val="90000"/>
              </a:lnSpc>
              <a:spcBef>
                <a:spcPts val="0"/>
              </a:spcBef>
              <a:spcAft>
                <a:spcPts val="0"/>
              </a:spcAft>
              <a:buSzPts val="1018"/>
              <a:buNone/>
            </a:pPr>
            <a:r>
              <a:t/>
            </a:r>
            <a:endParaRPr sz="2990"/>
          </a:p>
          <a:p>
            <a:pPr indent="0" lvl="0" marL="0" rtl="0" algn="l">
              <a:lnSpc>
                <a:spcPct val="90000"/>
              </a:lnSpc>
              <a:spcBef>
                <a:spcPts val="0"/>
              </a:spcBef>
              <a:spcAft>
                <a:spcPts val="0"/>
              </a:spcAft>
              <a:buSzPts val="1018"/>
              <a:buNone/>
            </a:pPr>
            <a:r>
              <a:rPr lang="en" sz="2990"/>
              <a:t>Just so you know…</a:t>
            </a:r>
            <a:endParaRPr sz="2990"/>
          </a:p>
        </p:txBody>
      </p:sp>
      <p:sp>
        <p:nvSpPr>
          <p:cNvPr id="65" name="Google Shape;65;p14"/>
          <p:cNvSpPr txBox="1"/>
          <p:nvPr/>
        </p:nvSpPr>
        <p:spPr>
          <a:xfrm>
            <a:off x="311700" y="122575"/>
            <a:ext cx="24546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FE599"/>
                </a:solidFill>
                <a:latin typeface="Chelsea Market"/>
                <a:ea typeface="Chelsea Market"/>
                <a:cs typeface="Chelsea Market"/>
                <a:sym typeface="Chelsea Market"/>
              </a:rPr>
              <a:t>A NOTE</a:t>
            </a:r>
            <a:endParaRPr sz="4000">
              <a:solidFill>
                <a:srgbClr val="FFE599"/>
              </a:solidFill>
              <a:latin typeface="Chelsea Market"/>
              <a:ea typeface="Chelsea Market"/>
              <a:cs typeface="Chelsea Market"/>
              <a:sym typeface="Chelsea Market"/>
            </a:endParaRPr>
          </a:p>
        </p:txBody>
      </p:sp>
      <p:pic>
        <p:nvPicPr>
          <p:cNvPr id="66" name="Google Shape;66;p14"/>
          <p:cNvPicPr preferRelativeResize="0"/>
          <p:nvPr/>
        </p:nvPicPr>
        <p:blipFill rotWithShape="1">
          <a:blip r:embed="rId4">
            <a:alphaModFix/>
          </a:blip>
          <a:srcRect b="31602" l="7333" r="9235" t="36332"/>
          <a:stretch/>
        </p:blipFill>
        <p:spPr>
          <a:xfrm>
            <a:off x="311702" y="4349399"/>
            <a:ext cx="2066386" cy="794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2" name="Shape 272"/>
        <p:cNvGrpSpPr/>
        <p:nvPr/>
      </p:nvGrpSpPr>
      <p:grpSpPr>
        <a:xfrm>
          <a:off x="0" y="0"/>
          <a:ext cx="0" cy="0"/>
          <a:chOff x="0" y="0"/>
          <a:chExt cx="0" cy="0"/>
        </a:xfrm>
      </p:grpSpPr>
      <p:pic>
        <p:nvPicPr>
          <p:cNvPr id="273" name="Google Shape;273;p32"/>
          <p:cNvPicPr preferRelativeResize="0"/>
          <p:nvPr/>
        </p:nvPicPr>
        <p:blipFill>
          <a:blip r:embed="rId3">
            <a:alphaModFix/>
          </a:blip>
          <a:stretch>
            <a:fillRect/>
          </a:stretch>
        </p:blipFill>
        <p:spPr>
          <a:xfrm rot="-822187">
            <a:off x="-58179" y="183292"/>
            <a:ext cx="2770208" cy="2770190"/>
          </a:xfrm>
          <a:prstGeom prst="rect">
            <a:avLst/>
          </a:prstGeom>
          <a:noFill/>
          <a:ln>
            <a:noFill/>
          </a:ln>
        </p:spPr>
      </p:pic>
      <p:pic>
        <p:nvPicPr>
          <p:cNvPr id="274" name="Google Shape;274;p32"/>
          <p:cNvPicPr preferRelativeResize="0"/>
          <p:nvPr/>
        </p:nvPicPr>
        <p:blipFill>
          <a:blip r:embed="rId4">
            <a:alphaModFix/>
          </a:blip>
          <a:stretch>
            <a:fillRect/>
          </a:stretch>
        </p:blipFill>
        <p:spPr>
          <a:xfrm rot="582897">
            <a:off x="6291879" y="105142"/>
            <a:ext cx="3183867" cy="3183867"/>
          </a:xfrm>
          <a:prstGeom prst="rect">
            <a:avLst/>
          </a:prstGeom>
          <a:noFill/>
          <a:ln>
            <a:noFill/>
          </a:ln>
        </p:spPr>
      </p:pic>
      <p:pic>
        <p:nvPicPr>
          <p:cNvPr id="275" name="Google Shape;275;p32"/>
          <p:cNvPicPr preferRelativeResize="0"/>
          <p:nvPr/>
        </p:nvPicPr>
        <p:blipFill rotWithShape="1">
          <a:blip r:embed="rId5">
            <a:alphaModFix/>
          </a:blip>
          <a:srcRect b="8361" l="50937" r="0" t="73248"/>
          <a:stretch/>
        </p:blipFill>
        <p:spPr>
          <a:xfrm>
            <a:off x="3449563" y="4302075"/>
            <a:ext cx="2244875" cy="841425"/>
          </a:xfrm>
          <a:prstGeom prst="rect">
            <a:avLst/>
          </a:prstGeom>
          <a:noFill/>
          <a:ln>
            <a:noFill/>
          </a:ln>
        </p:spPr>
      </p:pic>
      <p:pic>
        <p:nvPicPr>
          <p:cNvPr id="276" name="Google Shape;276;p32"/>
          <p:cNvPicPr preferRelativeResize="0"/>
          <p:nvPr/>
        </p:nvPicPr>
        <p:blipFill rotWithShape="1">
          <a:blip r:embed="rId5">
            <a:alphaModFix/>
          </a:blip>
          <a:srcRect b="47647" l="66124" r="0" t="16301"/>
          <a:stretch/>
        </p:blipFill>
        <p:spPr>
          <a:xfrm>
            <a:off x="7530700" y="3242175"/>
            <a:ext cx="1613300" cy="1463775"/>
          </a:xfrm>
          <a:prstGeom prst="rect">
            <a:avLst/>
          </a:prstGeom>
          <a:noFill/>
          <a:ln>
            <a:noFill/>
          </a:ln>
        </p:spPr>
      </p:pic>
      <p:pic>
        <p:nvPicPr>
          <p:cNvPr id="277" name="Google Shape;277;p32"/>
          <p:cNvPicPr preferRelativeResize="0"/>
          <p:nvPr/>
        </p:nvPicPr>
        <p:blipFill rotWithShape="1">
          <a:blip r:embed="rId5">
            <a:alphaModFix/>
          </a:blip>
          <a:srcRect b="0" l="0" r="53938" t="40062"/>
          <a:stretch/>
        </p:blipFill>
        <p:spPr>
          <a:xfrm>
            <a:off x="0" y="3305000"/>
            <a:ext cx="1412900" cy="1838500"/>
          </a:xfrm>
          <a:prstGeom prst="rect">
            <a:avLst/>
          </a:prstGeom>
          <a:noFill/>
          <a:ln>
            <a:noFill/>
          </a:ln>
        </p:spPr>
      </p:pic>
      <p:pic>
        <p:nvPicPr>
          <p:cNvPr id="278" name="Google Shape;278;p32"/>
          <p:cNvPicPr preferRelativeResize="0"/>
          <p:nvPr/>
        </p:nvPicPr>
        <p:blipFill>
          <a:blip r:embed="rId6">
            <a:alphaModFix/>
          </a:blip>
          <a:stretch>
            <a:fillRect/>
          </a:stretch>
        </p:blipFill>
        <p:spPr>
          <a:xfrm>
            <a:off x="1310350" y="3304988"/>
            <a:ext cx="1838500" cy="1838500"/>
          </a:xfrm>
          <a:prstGeom prst="rect">
            <a:avLst/>
          </a:prstGeom>
          <a:noFill/>
          <a:ln>
            <a:noFill/>
          </a:ln>
        </p:spPr>
      </p:pic>
      <p:sp>
        <p:nvSpPr>
          <p:cNvPr id="279" name="Google Shape;279;p32"/>
          <p:cNvSpPr txBox="1"/>
          <p:nvPr>
            <p:ph idx="1" type="body"/>
          </p:nvPr>
        </p:nvSpPr>
        <p:spPr>
          <a:xfrm>
            <a:off x="2743925" y="1251125"/>
            <a:ext cx="3536100" cy="28029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rgbClr val="FFE599"/>
                </a:solidFill>
              </a:rPr>
              <a:t>You will be working closely with this script for the next few months so get it organised, so you can access what you need easily, and you can easily see who is in a scene. </a:t>
            </a:r>
            <a:endParaRPr b="1" sz="1900">
              <a:solidFill>
                <a:srgbClr val="FFE599"/>
              </a:solidFill>
            </a:endParaRPr>
          </a:p>
          <a:p>
            <a:pPr indent="0" lvl="0" marL="0" rtl="0" algn="ctr">
              <a:spcBef>
                <a:spcPts val="1200"/>
              </a:spcBef>
              <a:spcAft>
                <a:spcPts val="1200"/>
              </a:spcAft>
              <a:buNone/>
            </a:pPr>
            <a:r>
              <a:rPr b="1" lang="en" sz="1900">
                <a:solidFill>
                  <a:srgbClr val="FFE599"/>
                </a:solidFill>
              </a:rPr>
              <a:t>The </a:t>
            </a:r>
            <a:r>
              <a:rPr b="1" lang="en" sz="1900">
                <a:solidFill>
                  <a:srgbClr val="FFE599"/>
                </a:solidFill>
              </a:rPr>
              <a:t>script</a:t>
            </a:r>
            <a:r>
              <a:rPr b="1" lang="en" sz="1900">
                <a:solidFill>
                  <a:srgbClr val="FFE599"/>
                </a:solidFill>
              </a:rPr>
              <a:t> is two scenes. We’ve broken those down into </a:t>
            </a:r>
            <a:r>
              <a:rPr b="1" lang="en" sz="1900">
                <a:solidFill>
                  <a:srgbClr val="FFE599"/>
                </a:solidFill>
              </a:rPr>
              <a:t>seven units for our learning.</a:t>
            </a:r>
            <a:r>
              <a:rPr b="1" lang="en" sz="1900">
                <a:solidFill>
                  <a:srgbClr val="FBB1C3"/>
                </a:solidFill>
              </a:rPr>
              <a:t> </a:t>
            </a:r>
            <a:r>
              <a:rPr b="1" lang="en" sz="1900">
                <a:solidFill>
                  <a:schemeClr val="accent1"/>
                </a:solidFill>
              </a:rPr>
              <a:t> </a:t>
            </a:r>
            <a:r>
              <a:rPr b="1" lang="en" sz="2000">
                <a:solidFill>
                  <a:schemeClr val="accent1"/>
                </a:solidFill>
              </a:rPr>
              <a:t> </a:t>
            </a:r>
            <a:endParaRPr b="1" sz="2000">
              <a:solidFill>
                <a:schemeClr val="accent1"/>
              </a:solidFill>
            </a:endParaRPr>
          </a:p>
        </p:txBody>
      </p:sp>
      <p:pic>
        <p:nvPicPr>
          <p:cNvPr id="280" name="Google Shape;280;p32"/>
          <p:cNvPicPr preferRelativeResize="0"/>
          <p:nvPr/>
        </p:nvPicPr>
        <p:blipFill rotWithShape="1">
          <a:blip r:embed="rId5">
            <a:alphaModFix/>
          </a:blip>
          <a:srcRect b="60939" l="0" r="70625" t="12310"/>
          <a:stretch/>
        </p:blipFill>
        <p:spPr>
          <a:xfrm flipH="1" rot="-8099997">
            <a:off x="5791145" y="3633088"/>
            <a:ext cx="1982662" cy="1805521"/>
          </a:xfrm>
          <a:prstGeom prst="rect">
            <a:avLst/>
          </a:prstGeom>
          <a:noFill/>
          <a:ln>
            <a:noFill/>
          </a:ln>
        </p:spPr>
      </p:pic>
      <p:sp>
        <p:nvSpPr>
          <p:cNvPr id="281" name="Google Shape;281;p32"/>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82" name="Google Shape;282;p32"/>
          <p:cNvPicPr preferRelativeResize="0"/>
          <p:nvPr/>
        </p:nvPicPr>
        <p:blipFill rotWithShape="1">
          <a:blip r:embed="rId7">
            <a:alphaModFix/>
          </a:blip>
          <a:srcRect b="31602" l="7333" r="9235" t="36332"/>
          <a:stretch/>
        </p:blipFill>
        <p:spPr>
          <a:xfrm>
            <a:off x="7479975" y="4409491"/>
            <a:ext cx="1717050" cy="659871"/>
          </a:xfrm>
          <a:prstGeom prst="rect">
            <a:avLst/>
          </a:prstGeom>
          <a:noFill/>
          <a:ln>
            <a:noFill/>
          </a:ln>
        </p:spPr>
      </p:pic>
      <p:pic>
        <p:nvPicPr>
          <p:cNvPr id="283" name="Google Shape;283;p32" title="Three Sisters (3).png"/>
          <p:cNvPicPr preferRelativeResize="0"/>
          <p:nvPr/>
        </p:nvPicPr>
        <p:blipFill rotWithShape="1">
          <a:blip r:embed="rId8">
            <a:alphaModFix/>
          </a:blip>
          <a:srcRect b="76610" l="0" r="0" t="0"/>
          <a:stretch/>
        </p:blipFill>
        <p:spPr>
          <a:xfrm>
            <a:off x="0" y="0"/>
            <a:ext cx="9144000" cy="1203050"/>
          </a:xfrm>
          <a:prstGeom prst="rect">
            <a:avLst/>
          </a:prstGeom>
          <a:noFill/>
          <a:ln>
            <a:noFill/>
          </a:ln>
        </p:spPr>
      </p:pic>
      <p:sp>
        <p:nvSpPr>
          <p:cNvPr id="284" name="Google Shape;284;p32"/>
          <p:cNvSpPr txBox="1"/>
          <p:nvPr/>
        </p:nvSpPr>
        <p:spPr>
          <a:xfrm>
            <a:off x="1420925" y="73750"/>
            <a:ext cx="6182100" cy="7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helsea Market"/>
                <a:ea typeface="Chelsea Market"/>
                <a:cs typeface="Chelsea Market"/>
                <a:sym typeface="Chelsea Market"/>
              </a:rPr>
              <a:t>PREPARING YOUR SCRIPT</a:t>
            </a:r>
            <a:endParaRPr sz="3000">
              <a:solidFill>
                <a:schemeClr val="lt1"/>
              </a:solidFill>
              <a:latin typeface="Chelsea Market"/>
              <a:ea typeface="Chelsea Market"/>
              <a:cs typeface="Chelsea Market"/>
              <a:sym typeface="Chelsea Marke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8" name="Shape 288"/>
        <p:cNvGrpSpPr/>
        <p:nvPr/>
      </p:nvGrpSpPr>
      <p:grpSpPr>
        <a:xfrm>
          <a:off x="0" y="0"/>
          <a:ext cx="0" cy="0"/>
          <a:chOff x="0" y="0"/>
          <a:chExt cx="0" cy="0"/>
        </a:xfrm>
      </p:grpSpPr>
      <p:pic>
        <p:nvPicPr>
          <p:cNvPr id="289" name="Google Shape;289;p33"/>
          <p:cNvPicPr preferRelativeResize="0"/>
          <p:nvPr/>
        </p:nvPicPr>
        <p:blipFill>
          <a:blip r:embed="rId3">
            <a:alphaModFix/>
          </a:blip>
          <a:stretch>
            <a:fillRect/>
          </a:stretch>
        </p:blipFill>
        <p:spPr>
          <a:xfrm rot="-822187">
            <a:off x="-58179" y="183292"/>
            <a:ext cx="2770208" cy="2770190"/>
          </a:xfrm>
          <a:prstGeom prst="rect">
            <a:avLst/>
          </a:prstGeom>
          <a:noFill/>
          <a:ln>
            <a:noFill/>
          </a:ln>
        </p:spPr>
      </p:pic>
      <p:pic>
        <p:nvPicPr>
          <p:cNvPr id="290" name="Google Shape;290;p33"/>
          <p:cNvPicPr preferRelativeResize="0"/>
          <p:nvPr/>
        </p:nvPicPr>
        <p:blipFill>
          <a:blip r:embed="rId4">
            <a:alphaModFix/>
          </a:blip>
          <a:stretch>
            <a:fillRect/>
          </a:stretch>
        </p:blipFill>
        <p:spPr>
          <a:xfrm rot="582897">
            <a:off x="6291879" y="105142"/>
            <a:ext cx="3183867" cy="3183867"/>
          </a:xfrm>
          <a:prstGeom prst="rect">
            <a:avLst/>
          </a:prstGeom>
          <a:noFill/>
          <a:ln>
            <a:noFill/>
          </a:ln>
        </p:spPr>
      </p:pic>
      <p:pic>
        <p:nvPicPr>
          <p:cNvPr id="291" name="Google Shape;291;p33"/>
          <p:cNvPicPr preferRelativeResize="0"/>
          <p:nvPr/>
        </p:nvPicPr>
        <p:blipFill rotWithShape="1">
          <a:blip r:embed="rId5">
            <a:alphaModFix/>
          </a:blip>
          <a:srcRect b="8361" l="50937" r="0" t="73248"/>
          <a:stretch/>
        </p:blipFill>
        <p:spPr>
          <a:xfrm>
            <a:off x="3449563" y="4302075"/>
            <a:ext cx="2244875" cy="841425"/>
          </a:xfrm>
          <a:prstGeom prst="rect">
            <a:avLst/>
          </a:prstGeom>
          <a:noFill/>
          <a:ln>
            <a:noFill/>
          </a:ln>
        </p:spPr>
      </p:pic>
      <p:pic>
        <p:nvPicPr>
          <p:cNvPr id="292" name="Google Shape;292;p33"/>
          <p:cNvPicPr preferRelativeResize="0"/>
          <p:nvPr/>
        </p:nvPicPr>
        <p:blipFill rotWithShape="1">
          <a:blip r:embed="rId5">
            <a:alphaModFix/>
          </a:blip>
          <a:srcRect b="47647" l="66124" r="0" t="16301"/>
          <a:stretch/>
        </p:blipFill>
        <p:spPr>
          <a:xfrm>
            <a:off x="7530700" y="3242175"/>
            <a:ext cx="1613300" cy="1463775"/>
          </a:xfrm>
          <a:prstGeom prst="rect">
            <a:avLst/>
          </a:prstGeom>
          <a:noFill/>
          <a:ln>
            <a:noFill/>
          </a:ln>
        </p:spPr>
      </p:pic>
      <p:pic>
        <p:nvPicPr>
          <p:cNvPr id="293" name="Google Shape;293;p33"/>
          <p:cNvPicPr preferRelativeResize="0"/>
          <p:nvPr/>
        </p:nvPicPr>
        <p:blipFill rotWithShape="1">
          <a:blip r:embed="rId5">
            <a:alphaModFix/>
          </a:blip>
          <a:srcRect b="0" l="0" r="53938" t="40062"/>
          <a:stretch/>
        </p:blipFill>
        <p:spPr>
          <a:xfrm>
            <a:off x="0" y="3305000"/>
            <a:ext cx="1412900" cy="1838500"/>
          </a:xfrm>
          <a:prstGeom prst="rect">
            <a:avLst/>
          </a:prstGeom>
          <a:noFill/>
          <a:ln>
            <a:noFill/>
          </a:ln>
        </p:spPr>
      </p:pic>
      <p:pic>
        <p:nvPicPr>
          <p:cNvPr id="294" name="Google Shape;294;p33"/>
          <p:cNvPicPr preferRelativeResize="0"/>
          <p:nvPr/>
        </p:nvPicPr>
        <p:blipFill>
          <a:blip r:embed="rId6">
            <a:alphaModFix/>
          </a:blip>
          <a:stretch>
            <a:fillRect/>
          </a:stretch>
        </p:blipFill>
        <p:spPr>
          <a:xfrm>
            <a:off x="1310350" y="3304988"/>
            <a:ext cx="1838500" cy="1838500"/>
          </a:xfrm>
          <a:prstGeom prst="rect">
            <a:avLst/>
          </a:prstGeom>
          <a:noFill/>
          <a:ln>
            <a:noFill/>
          </a:ln>
        </p:spPr>
      </p:pic>
      <p:pic>
        <p:nvPicPr>
          <p:cNvPr id="295" name="Google Shape;295;p33"/>
          <p:cNvPicPr preferRelativeResize="0"/>
          <p:nvPr/>
        </p:nvPicPr>
        <p:blipFill rotWithShape="1">
          <a:blip r:embed="rId5">
            <a:alphaModFix/>
          </a:blip>
          <a:srcRect b="60939" l="0" r="70625" t="12310"/>
          <a:stretch/>
        </p:blipFill>
        <p:spPr>
          <a:xfrm flipH="1" rot="-8099997">
            <a:off x="5791145" y="3633088"/>
            <a:ext cx="1982662" cy="1805521"/>
          </a:xfrm>
          <a:prstGeom prst="rect">
            <a:avLst/>
          </a:prstGeom>
          <a:noFill/>
          <a:ln>
            <a:noFill/>
          </a:ln>
        </p:spPr>
      </p:pic>
      <p:sp>
        <p:nvSpPr>
          <p:cNvPr id="296" name="Google Shape;296;p33"/>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97" name="Google Shape;297;p33"/>
          <p:cNvPicPr preferRelativeResize="0"/>
          <p:nvPr/>
        </p:nvPicPr>
        <p:blipFill rotWithShape="1">
          <a:blip r:embed="rId7">
            <a:alphaModFix/>
          </a:blip>
          <a:srcRect b="31602" l="7333" r="9235" t="36332"/>
          <a:stretch/>
        </p:blipFill>
        <p:spPr>
          <a:xfrm>
            <a:off x="7479975" y="4409491"/>
            <a:ext cx="1717050" cy="659871"/>
          </a:xfrm>
          <a:prstGeom prst="rect">
            <a:avLst/>
          </a:prstGeom>
          <a:noFill/>
          <a:ln>
            <a:noFill/>
          </a:ln>
        </p:spPr>
      </p:pic>
      <p:pic>
        <p:nvPicPr>
          <p:cNvPr id="298" name="Google Shape;298;p33" title="Three Sisters (3).png"/>
          <p:cNvPicPr preferRelativeResize="0"/>
          <p:nvPr/>
        </p:nvPicPr>
        <p:blipFill rotWithShape="1">
          <a:blip r:embed="rId8">
            <a:alphaModFix/>
          </a:blip>
          <a:srcRect b="76610" l="0" r="0" t="0"/>
          <a:stretch/>
        </p:blipFill>
        <p:spPr>
          <a:xfrm>
            <a:off x="0" y="0"/>
            <a:ext cx="9144000" cy="1203050"/>
          </a:xfrm>
          <a:prstGeom prst="rect">
            <a:avLst/>
          </a:prstGeom>
          <a:noFill/>
          <a:ln>
            <a:noFill/>
          </a:ln>
        </p:spPr>
      </p:pic>
      <p:sp>
        <p:nvSpPr>
          <p:cNvPr id="299" name="Google Shape;299;p33"/>
          <p:cNvSpPr txBox="1"/>
          <p:nvPr/>
        </p:nvSpPr>
        <p:spPr>
          <a:xfrm>
            <a:off x="1420925" y="73750"/>
            <a:ext cx="6182100" cy="7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helsea Market"/>
                <a:ea typeface="Chelsea Market"/>
                <a:cs typeface="Chelsea Market"/>
                <a:sym typeface="Chelsea Market"/>
              </a:rPr>
              <a:t>PREPARING YOUR SCRIPT</a:t>
            </a:r>
            <a:endParaRPr sz="3000">
              <a:solidFill>
                <a:schemeClr val="lt1"/>
              </a:solidFill>
              <a:latin typeface="Chelsea Market"/>
              <a:ea typeface="Chelsea Market"/>
              <a:cs typeface="Chelsea Market"/>
              <a:sym typeface="Chelsea Market"/>
            </a:endParaRPr>
          </a:p>
        </p:txBody>
      </p:sp>
      <p:sp>
        <p:nvSpPr>
          <p:cNvPr id="300" name="Google Shape;300;p33"/>
          <p:cNvSpPr txBox="1"/>
          <p:nvPr>
            <p:ph idx="1" type="body"/>
          </p:nvPr>
        </p:nvSpPr>
        <p:spPr>
          <a:xfrm>
            <a:off x="2897088" y="1056600"/>
            <a:ext cx="3299100" cy="34869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Clr>
                <a:schemeClr val="dk1"/>
              </a:buClr>
              <a:buSzPts val="1100"/>
              <a:buFont typeface="Arial"/>
              <a:buNone/>
            </a:pPr>
            <a:r>
              <a:rPr b="1" lang="en" sz="1691">
                <a:solidFill>
                  <a:srgbClr val="FFE599"/>
                </a:solidFill>
              </a:rPr>
              <a:t>Choosing a colour for each character and highlighting your whole script allows you to see who is in each scene and makes reading in class (or to yourself) and experimenting with scenes much easier. It also allows you to see how prominent a character is. </a:t>
            </a:r>
            <a:endParaRPr b="1" sz="1691">
              <a:solidFill>
                <a:srgbClr val="FFE599"/>
              </a:solidFill>
            </a:endParaRPr>
          </a:p>
          <a:p>
            <a:pPr indent="0" lvl="0" marL="0" rtl="0" algn="ctr">
              <a:spcBef>
                <a:spcPts val="1600"/>
              </a:spcBef>
              <a:spcAft>
                <a:spcPts val="1200"/>
              </a:spcAft>
              <a:buNone/>
            </a:pPr>
            <a:r>
              <a:rPr b="1" lang="en" sz="1691">
                <a:solidFill>
                  <a:srgbClr val="FFE599"/>
                </a:solidFill>
              </a:rPr>
              <a:t>Adding tabs to mark each section makes finding your place easy and helps organise the script in your head.</a:t>
            </a:r>
            <a:r>
              <a:rPr lang="en" sz="1691">
                <a:solidFill>
                  <a:srgbClr val="FFE599"/>
                </a:solidFill>
              </a:rPr>
              <a:t>  </a:t>
            </a:r>
            <a:r>
              <a:rPr lang="en">
                <a:solidFill>
                  <a:srgbClr val="FFE599"/>
                </a:solidFill>
                <a:latin typeface="Shadows Into Light"/>
                <a:ea typeface="Shadows Into Light"/>
                <a:cs typeface="Shadows Into Light"/>
                <a:sym typeface="Shadows Into Light"/>
              </a:rPr>
              <a:t> </a:t>
            </a:r>
            <a:endParaRPr>
              <a:solidFill>
                <a:srgbClr val="FFE599"/>
              </a:solidFill>
              <a:latin typeface="Shadows Into Light"/>
              <a:ea typeface="Shadows Into Light"/>
              <a:cs typeface="Shadows Into Light"/>
              <a:sym typeface="Shadows Into Light"/>
            </a:endParaRPr>
          </a:p>
        </p:txBody>
      </p:sp>
      <p:pic>
        <p:nvPicPr>
          <p:cNvPr id="301" name="Google Shape;301;p33"/>
          <p:cNvPicPr preferRelativeResize="0"/>
          <p:nvPr/>
        </p:nvPicPr>
        <p:blipFill rotWithShape="1">
          <a:blip r:embed="rId9">
            <a:alphaModFix/>
          </a:blip>
          <a:srcRect b="66139" l="51756" r="0" t="0"/>
          <a:stretch/>
        </p:blipFill>
        <p:spPr>
          <a:xfrm rot="-10440784">
            <a:off x="2264003" y="1104182"/>
            <a:ext cx="939919" cy="523864"/>
          </a:xfrm>
          <a:prstGeom prst="rect">
            <a:avLst/>
          </a:prstGeom>
          <a:noFill/>
          <a:ln>
            <a:noFill/>
          </a:ln>
        </p:spPr>
      </p:pic>
      <p:pic>
        <p:nvPicPr>
          <p:cNvPr id="302" name="Google Shape;302;p33"/>
          <p:cNvPicPr preferRelativeResize="0"/>
          <p:nvPr/>
        </p:nvPicPr>
        <p:blipFill rotWithShape="1">
          <a:blip r:embed="rId9">
            <a:alphaModFix/>
          </a:blip>
          <a:srcRect b="66139" l="51756" r="0" t="0"/>
          <a:stretch/>
        </p:blipFill>
        <p:spPr>
          <a:xfrm rot="-466476">
            <a:off x="5861754" y="1058482"/>
            <a:ext cx="939919" cy="52386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34" title="Screenshot 2025-09-01 at 23.16.42.png"/>
          <p:cNvPicPr preferRelativeResize="0"/>
          <p:nvPr/>
        </p:nvPicPr>
        <p:blipFill>
          <a:blip r:embed="rId3">
            <a:alphaModFix/>
          </a:blip>
          <a:stretch>
            <a:fillRect/>
          </a:stretch>
        </p:blipFill>
        <p:spPr>
          <a:xfrm>
            <a:off x="-3062" y="20013"/>
            <a:ext cx="9089075" cy="5103487"/>
          </a:xfrm>
          <a:prstGeom prst="rect">
            <a:avLst/>
          </a:prstGeom>
          <a:noFill/>
          <a:ln>
            <a:noFill/>
          </a:ln>
        </p:spPr>
      </p:pic>
      <p:sp>
        <p:nvSpPr>
          <p:cNvPr id="308" name="Google Shape;308;p34"/>
          <p:cNvSpPr/>
          <p:nvPr/>
        </p:nvSpPr>
        <p:spPr>
          <a:xfrm>
            <a:off x="7550550" y="4425600"/>
            <a:ext cx="1593600" cy="717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txBox="1"/>
          <p:nvPr/>
        </p:nvSpPr>
        <p:spPr>
          <a:xfrm>
            <a:off x="193325" y="1494700"/>
            <a:ext cx="2331300" cy="164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FBB1C3"/>
                </a:solidFill>
                <a:latin typeface="Shadows Into Light"/>
                <a:ea typeface="Shadows Into Light"/>
                <a:cs typeface="Shadows Into Light"/>
                <a:sym typeface="Shadows Into Light"/>
              </a:rPr>
              <a:t>I</a:t>
            </a:r>
            <a:r>
              <a:rPr b="1" lang="en" sz="1600">
                <a:solidFill>
                  <a:srgbClr val="FBB1C3"/>
                </a:solidFill>
                <a:latin typeface="Shadows Into Light"/>
                <a:ea typeface="Shadows Into Light"/>
                <a:cs typeface="Shadows Into Light"/>
                <a:sym typeface="Shadows Into Light"/>
              </a:rPr>
              <a:t>n drama analysis, directors and designers often break down the script into units. This makes it easier to analyse what is going on. </a:t>
            </a:r>
            <a:endParaRPr b="1" sz="1600">
              <a:solidFill>
                <a:srgbClr val="FBB1C3"/>
              </a:solidFill>
              <a:latin typeface="Shadows Into Light"/>
              <a:ea typeface="Shadows Into Light"/>
              <a:cs typeface="Shadows Into Light"/>
              <a:sym typeface="Shadows Into Light"/>
            </a:endParaRPr>
          </a:p>
          <a:p>
            <a:pPr indent="0" lvl="0" marL="0" rtl="0" algn="ctr">
              <a:spcBef>
                <a:spcPts val="0"/>
              </a:spcBef>
              <a:spcAft>
                <a:spcPts val="0"/>
              </a:spcAft>
              <a:buNone/>
            </a:pPr>
            <a:r>
              <a:t/>
            </a:r>
            <a:endParaRPr sz="1600">
              <a:solidFill>
                <a:schemeClr val="lt1"/>
              </a:solidFill>
              <a:latin typeface="Shadows Into Light"/>
              <a:ea typeface="Shadows Into Light"/>
              <a:cs typeface="Shadows Into Light"/>
              <a:sym typeface="Shadows Into Light"/>
            </a:endParaRPr>
          </a:p>
        </p:txBody>
      </p:sp>
      <p:sp>
        <p:nvSpPr>
          <p:cNvPr id="310" name="Google Shape;310;p34"/>
          <p:cNvSpPr txBox="1"/>
          <p:nvPr/>
        </p:nvSpPr>
        <p:spPr>
          <a:xfrm rot="-399">
            <a:off x="6500325" y="1406697"/>
            <a:ext cx="2585700" cy="15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FBB1C3"/>
                </a:solidFill>
                <a:latin typeface="Shadows Into Light"/>
                <a:ea typeface="Shadows Into Light"/>
                <a:cs typeface="Shadows Into Light"/>
                <a:sym typeface="Shadows Into Light"/>
              </a:rPr>
              <a:t>We like to give each unit a name to help us remember it and to be able to talk about it with our class / company. We try to choose names that are simple and easy reminders of events. </a:t>
            </a:r>
            <a:endParaRPr b="1" sz="1300">
              <a:solidFill>
                <a:srgbClr val="FBB1C3"/>
              </a:solidFill>
            </a:endParaRPr>
          </a:p>
        </p:txBody>
      </p:sp>
      <p:pic>
        <p:nvPicPr>
          <p:cNvPr id="311" name="Google Shape;311;p34"/>
          <p:cNvPicPr preferRelativeResize="0"/>
          <p:nvPr/>
        </p:nvPicPr>
        <p:blipFill rotWithShape="1">
          <a:blip r:embed="rId4">
            <a:alphaModFix/>
          </a:blip>
          <a:srcRect b="60939" l="0" r="70625" t="12310"/>
          <a:stretch/>
        </p:blipFill>
        <p:spPr>
          <a:xfrm flipH="1" rot="-6046803">
            <a:off x="7284774" y="97828"/>
            <a:ext cx="1727978" cy="1585419"/>
          </a:xfrm>
          <a:prstGeom prst="rect">
            <a:avLst/>
          </a:prstGeom>
          <a:noFill/>
          <a:ln>
            <a:noFill/>
          </a:ln>
        </p:spPr>
      </p:pic>
      <p:pic>
        <p:nvPicPr>
          <p:cNvPr id="312" name="Google Shape;312;p34"/>
          <p:cNvPicPr preferRelativeResize="0"/>
          <p:nvPr/>
        </p:nvPicPr>
        <p:blipFill rotWithShape="1">
          <a:blip r:embed="rId4">
            <a:alphaModFix/>
          </a:blip>
          <a:srcRect b="60939" l="0" r="70625" t="12310"/>
          <a:stretch/>
        </p:blipFill>
        <p:spPr>
          <a:xfrm flipH="1" rot="10635904">
            <a:off x="176262" y="103745"/>
            <a:ext cx="1727978" cy="1573585"/>
          </a:xfrm>
          <a:prstGeom prst="rect">
            <a:avLst/>
          </a:prstGeom>
          <a:noFill/>
          <a:ln>
            <a:noFill/>
          </a:ln>
        </p:spPr>
      </p:pic>
      <p:sp>
        <p:nvSpPr>
          <p:cNvPr id="313" name="Google Shape;313;p34"/>
          <p:cNvSpPr txBox="1"/>
          <p:nvPr/>
        </p:nvSpPr>
        <p:spPr>
          <a:xfrm rot="-292">
            <a:off x="2808675" y="1094996"/>
            <a:ext cx="3531900" cy="18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BB1C3"/>
                </a:solidFill>
                <a:latin typeface="Shadows Into Light"/>
                <a:ea typeface="Shadows Into Light"/>
                <a:cs typeface="Shadows Into Light"/>
                <a:sym typeface="Shadows Into Light"/>
              </a:rPr>
              <a:t>Different directors/designers use different ways to decide where a unit starts and ends. Often an entrance or exit of a character is useful as it means characters’ intentions change. Each play is unique as is each decision about how to do this. </a:t>
            </a:r>
            <a:endParaRPr b="1">
              <a:solidFill>
                <a:srgbClr val="FBB1C3"/>
              </a:solidFill>
            </a:endParaRPr>
          </a:p>
        </p:txBody>
      </p:sp>
      <p:sp>
        <p:nvSpPr>
          <p:cNvPr id="314" name="Google Shape;314;p34"/>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graphicFrame>
        <p:nvGraphicFramePr>
          <p:cNvPr id="315" name="Google Shape;315;p34"/>
          <p:cNvGraphicFramePr/>
          <p:nvPr/>
        </p:nvGraphicFramePr>
        <p:xfrm>
          <a:off x="153313" y="2952138"/>
          <a:ext cx="3000000" cy="3000000"/>
        </p:xfrm>
        <a:graphic>
          <a:graphicData uri="http://schemas.openxmlformats.org/drawingml/2006/table">
            <a:tbl>
              <a:tblPr>
                <a:noFill/>
                <a:tableStyleId>{BCC4561C-BE14-4885-93BC-19BBE46CC723}</a:tableStyleId>
              </a:tblPr>
              <a:tblGrid>
                <a:gridCol w="726100"/>
                <a:gridCol w="1158750"/>
                <a:gridCol w="1158750"/>
                <a:gridCol w="1158750"/>
                <a:gridCol w="1158750"/>
                <a:gridCol w="1158750"/>
                <a:gridCol w="1158750"/>
                <a:gridCol w="1158750"/>
              </a:tblGrid>
              <a:tr h="454475">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UNIT </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EA9999"/>
                          </a:solidFill>
                          <a:latin typeface="Calibri"/>
                          <a:ea typeface="Calibri"/>
                          <a:cs typeface="Calibri"/>
                          <a:sym typeface="Calibri"/>
                        </a:rPr>
                        <a:t>1</a:t>
                      </a:r>
                      <a:endParaRPr sz="1700">
                        <a:solidFill>
                          <a:srgbClr val="EA9999"/>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F6B26B"/>
                          </a:solidFill>
                          <a:latin typeface="Calibri"/>
                          <a:ea typeface="Calibri"/>
                          <a:cs typeface="Calibri"/>
                          <a:sym typeface="Calibri"/>
                        </a:rPr>
                        <a:t>2</a:t>
                      </a:r>
                      <a:endParaRPr sz="1700">
                        <a:solidFill>
                          <a:srgbClr val="F6B26B"/>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FFD966"/>
                          </a:solidFill>
                          <a:latin typeface="Calibri"/>
                          <a:ea typeface="Calibri"/>
                          <a:cs typeface="Calibri"/>
                          <a:sym typeface="Calibri"/>
                        </a:rPr>
                        <a:t>3</a:t>
                      </a:r>
                      <a:endParaRPr sz="1700">
                        <a:solidFill>
                          <a:srgbClr val="FFD966"/>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93C47D"/>
                          </a:solidFill>
                          <a:latin typeface="Calibri"/>
                          <a:ea typeface="Calibri"/>
                          <a:cs typeface="Calibri"/>
                          <a:sym typeface="Calibri"/>
                        </a:rPr>
                        <a:t>4</a:t>
                      </a:r>
                      <a:endParaRPr sz="1700">
                        <a:solidFill>
                          <a:srgbClr val="93C47D"/>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76A5AF"/>
                          </a:solidFill>
                          <a:latin typeface="Calibri"/>
                          <a:ea typeface="Calibri"/>
                          <a:cs typeface="Calibri"/>
                          <a:sym typeface="Calibri"/>
                        </a:rPr>
                        <a:t>5</a:t>
                      </a:r>
                      <a:endParaRPr sz="1700">
                        <a:solidFill>
                          <a:srgbClr val="76A5AF"/>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6D9EEB"/>
                          </a:solidFill>
                          <a:latin typeface="Calibri"/>
                          <a:ea typeface="Calibri"/>
                          <a:cs typeface="Calibri"/>
                          <a:sym typeface="Calibri"/>
                        </a:rPr>
                        <a:t>6</a:t>
                      </a:r>
                      <a:endParaRPr sz="1700">
                        <a:solidFill>
                          <a:srgbClr val="6D9EEB"/>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8E7CC3"/>
                          </a:solidFill>
                          <a:latin typeface="Calibri"/>
                          <a:ea typeface="Calibri"/>
                          <a:cs typeface="Calibri"/>
                          <a:sym typeface="Calibri"/>
                        </a:rPr>
                        <a:t>7</a:t>
                      </a:r>
                      <a:endParaRPr sz="1700">
                        <a:solidFill>
                          <a:srgbClr val="8E7CC3"/>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44650">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PAGES</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A9999"/>
                          </a:solidFill>
                        </a:rPr>
                        <a:t>3</a:t>
                      </a:r>
                      <a:endParaRPr>
                        <a:solidFill>
                          <a:srgbClr val="EA9999"/>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6B26B"/>
                          </a:solidFill>
                        </a:rPr>
                        <a:t>4</a:t>
                      </a:r>
                      <a:endParaRPr>
                        <a:solidFill>
                          <a:srgbClr val="F6B26B"/>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D966"/>
                          </a:solidFill>
                        </a:rPr>
                        <a:t>4-6</a:t>
                      </a:r>
                      <a:endParaRPr>
                        <a:solidFill>
                          <a:srgbClr val="FFD9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3C47D"/>
                          </a:solidFill>
                        </a:rPr>
                        <a:t>6-8</a:t>
                      </a:r>
                      <a:endParaRPr>
                        <a:solidFill>
                          <a:srgbClr val="93C47D"/>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76A5AF"/>
                          </a:solidFill>
                        </a:rPr>
                        <a:t>8-10</a:t>
                      </a:r>
                      <a:endParaRPr>
                        <a:solidFill>
                          <a:srgbClr val="76A5A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6D9EEB"/>
                          </a:solidFill>
                        </a:rPr>
                        <a:t>10-11</a:t>
                      </a:r>
                      <a:endParaRPr>
                        <a:solidFill>
                          <a:srgbClr val="6D9EEB"/>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8E7CC3"/>
                          </a:solidFill>
                        </a:rPr>
                        <a:t>11-13</a:t>
                      </a:r>
                      <a:endParaRPr>
                        <a:solidFill>
                          <a:srgbClr val="8E7CC3"/>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44650">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LINES</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EA9999"/>
                          </a:solidFill>
                        </a:rPr>
                        <a:t>1-46</a:t>
                      </a:r>
                      <a:endParaRPr>
                        <a:solidFill>
                          <a:srgbClr val="EA9999"/>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6B26B"/>
                          </a:solidFill>
                        </a:rPr>
                        <a:t>47-87</a:t>
                      </a:r>
                      <a:endParaRPr>
                        <a:solidFill>
                          <a:srgbClr val="F6B26B"/>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D966"/>
                          </a:solidFill>
                        </a:rPr>
                        <a:t>88-137</a:t>
                      </a:r>
                      <a:endParaRPr>
                        <a:solidFill>
                          <a:srgbClr val="FFD9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3C47D"/>
                          </a:solidFill>
                        </a:rPr>
                        <a:t>138-242</a:t>
                      </a:r>
                      <a:endParaRPr>
                        <a:solidFill>
                          <a:srgbClr val="93C47D"/>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76A5AF"/>
                          </a:solidFill>
                        </a:rPr>
                        <a:t>243-305</a:t>
                      </a:r>
                      <a:endParaRPr>
                        <a:solidFill>
                          <a:srgbClr val="76A5A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6D9EEB"/>
                          </a:solidFill>
                        </a:rPr>
                        <a:t>306-393</a:t>
                      </a:r>
                      <a:endParaRPr>
                        <a:solidFill>
                          <a:srgbClr val="6D9EEB"/>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8E7CC3"/>
                          </a:solidFill>
                        </a:rPr>
                        <a:t>394-467</a:t>
                      </a:r>
                      <a:endParaRPr>
                        <a:solidFill>
                          <a:srgbClr val="8E7CC3"/>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20100">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NAME</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rgbClr val="EA9999"/>
                          </a:solidFill>
                        </a:rPr>
                        <a:t>ANTICIPATION</a:t>
                      </a:r>
                      <a:endParaRPr sz="1100">
                        <a:solidFill>
                          <a:srgbClr val="EA9999"/>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6B26B"/>
                          </a:solidFill>
                        </a:rPr>
                        <a:t>LOVESICK</a:t>
                      </a:r>
                      <a:endParaRPr sz="1200">
                        <a:solidFill>
                          <a:srgbClr val="F6B26B"/>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FD966"/>
                          </a:solidFill>
                        </a:rPr>
                        <a:t>ARRIVAL</a:t>
                      </a:r>
                      <a:endParaRPr sz="1200">
                        <a:solidFill>
                          <a:srgbClr val="FFD966"/>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100">
                          <a:solidFill>
                            <a:srgbClr val="93C47D"/>
                          </a:solidFill>
                        </a:rPr>
                        <a:t>TALK OF TRAVEL</a:t>
                      </a:r>
                      <a:endParaRPr sz="1100">
                        <a:solidFill>
                          <a:srgbClr val="93C47D"/>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76A5AF"/>
                          </a:solidFill>
                        </a:rPr>
                        <a:t>HOME</a:t>
                      </a:r>
                      <a:endParaRPr sz="1200">
                        <a:solidFill>
                          <a:srgbClr val="76A5A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6D9EEB"/>
                          </a:solidFill>
                        </a:rPr>
                        <a:t>THE PLAN</a:t>
                      </a:r>
                      <a:endParaRPr sz="1200">
                        <a:solidFill>
                          <a:srgbClr val="6D9EEB"/>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8E7CC3"/>
                          </a:solidFill>
                        </a:rPr>
                        <a:t>ULTIMATUM</a:t>
                      </a:r>
                      <a:endParaRPr sz="1200">
                        <a:solidFill>
                          <a:srgbClr val="8E7CC3"/>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35" title="Screenshot 2025-09-01 at 23.16.42.png"/>
          <p:cNvPicPr preferRelativeResize="0"/>
          <p:nvPr/>
        </p:nvPicPr>
        <p:blipFill>
          <a:blip r:embed="rId3">
            <a:alphaModFix/>
          </a:blip>
          <a:stretch>
            <a:fillRect/>
          </a:stretch>
        </p:blipFill>
        <p:spPr>
          <a:xfrm>
            <a:off x="27450" y="20000"/>
            <a:ext cx="9089075" cy="5103487"/>
          </a:xfrm>
          <a:prstGeom prst="rect">
            <a:avLst/>
          </a:prstGeom>
          <a:noFill/>
          <a:ln>
            <a:noFill/>
          </a:ln>
        </p:spPr>
      </p:pic>
      <p:sp>
        <p:nvSpPr>
          <p:cNvPr id="321" name="Google Shape;321;p35"/>
          <p:cNvSpPr txBox="1"/>
          <p:nvPr/>
        </p:nvSpPr>
        <p:spPr>
          <a:xfrm>
            <a:off x="101975" y="3090350"/>
            <a:ext cx="8839200" cy="135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B7B7B7"/>
                </a:solidFill>
                <a:latin typeface="Caveat Brush"/>
                <a:ea typeface="Caveat Brush"/>
                <a:cs typeface="Caveat Brush"/>
                <a:sym typeface="Caveat Brush"/>
              </a:rPr>
              <a:t>You can complete </a:t>
            </a:r>
            <a:r>
              <a:rPr lang="en" sz="2000">
                <a:solidFill>
                  <a:srgbClr val="B7B7B7"/>
                </a:solidFill>
                <a:latin typeface="Caveat Brush"/>
                <a:ea typeface="Caveat Brush"/>
                <a:cs typeface="Caveat Brush"/>
                <a:sym typeface="Caveat Brush"/>
              </a:rPr>
              <a:t>this</a:t>
            </a:r>
            <a:r>
              <a:rPr lang="en" sz="2000">
                <a:solidFill>
                  <a:srgbClr val="B7B7B7"/>
                </a:solidFill>
                <a:latin typeface="Caveat Brush"/>
                <a:ea typeface="Caveat Brush"/>
                <a:cs typeface="Caveat Brush"/>
                <a:sym typeface="Caveat Brush"/>
              </a:rPr>
              <a:t> document as a class or as individuals. You get deeper understanding and more attention to detail if you each do your own but you share ideas (and workload) if you do it together. Or you could each do your own then share and create a central document. It helps enormously with noticing details and understanding design requirements. </a:t>
            </a:r>
            <a:endParaRPr sz="2000">
              <a:solidFill>
                <a:srgbClr val="B7B7B7"/>
              </a:solidFill>
              <a:latin typeface="Caveat Brush"/>
              <a:ea typeface="Caveat Brush"/>
              <a:cs typeface="Caveat Brush"/>
              <a:sym typeface="Caveat Brush"/>
            </a:endParaRPr>
          </a:p>
        </p:txBody>
      </p:sp>
      <p:sp>
        <p:nvSpPr>
          <p:cNvPr id="322" name="Google Shape;322;p35"/>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323" name="Google Shape;323;p35"/>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sp>
        <p:nvSpPr>
          <p:cNvPr id="324" name="Google Shape;324;p35"/>
          <p:cNvSpPr txBox="1"/>
          <p:nvPr/>
        </p:nvSpPr>
        <p:spPr>
          <a:xfrm>
            <a:off x="43475" y="4548175"/>
            <a:ext cx="3900000" cy="2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Shadows Into Light"/>
                <a:ea typeface="Shadows Into Light"/>
                <a:cs typeface="Shadows Into Light"/>
                <a:sym typeface="Shadows Into Light"/>
              </a:rPr>
              <a:t>Here’s a blank template with just the first one done as an example</a:t>
            </a:r>
            <a:endParaRPr sz="1100">
              <a:solidFill>
                <a:srgbClr val="FFFFFF"/>
              </a:solidFill>
              <a:latin typeface="Shadows Into Light"/>
              <a:ea typeface="Shadows Into Light"/>
              <a:cs typeface="Shadows Into Light"/>
              <a:sym typeface="Shadows Into Light"/>
            </a:endParaRPr>
          </a:p>
        </p:txBody>
      </p:sp>
      <p:pic>
        <p:nvPicPr>
          <p:cNvPr id="325" name="Google Shape;325;p35"/>
          <p:cNvPicPr preferRelativeResize="0"/>
          <p:nvPr/>
        </p:nvPicPr>
        <p:blipFill rotWithShape="1">
          <a:blip r:embed="rId5">
            <a:alphaModFix/>
          </a:blip>
          <a:srcRect b="66139" l="51756" r="0" t="0"/>
          <a:stretch/>
        </p:blipFill>
        <p:spPr>
          <a:xfrm rot="-28">
            <a:off x="3640638" y="4505619"/>
            <a:ext cx="618279" cy="344594"/>
          </a:xfrm>
          <a:prstGeom prst="rect">
            <a:avLst/>
          </a:prstGeom>
          <a:noFill/>
          <a:ln>
            <a:noFill/>
          </a:ln>
        </p:spPr>
      </p:pic>
      <p:sp>
        <p:nvSpPr>
          <p:cNvPr id="326" name="Google Shape;326;p35"/>
          <p:cNvSpPr txBox="1"/>
          <p:nvPr/>
        </p:nvSpPr>
        <p:spPr>
          <a:xfrm>
            <a:off x="4247775" y="4500950"/>
            <a:ext cx="33843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u="sng">
                <a:solidFill>
                  <a:schemeClr val="hlink"/>
                </a:solidFill>
                <a:latin typeface="Calibri"/>
                <a:ea typeface="Calibri"/>
                <a:cs typeface="Calibri"/>
                <a:sym typeface="Calibri"/>
                <a:hlinkClick r:id="rId6"/>
              </a:rPr>
              <a:t>BLANK THE CHERRY ORCHARD UNITS.xlsx</a:t>
            </a:r>
            <a:endParaRPr sz="1500">
              <a:solidFill>
                <a:schemeClr val="lt1"/>
              </a:solidFill>
              <a:latin typeface="Calibri"/>
              <a:ea typeface="Calibri"/>
              <a:cs typeface="Calibri"/>
              <a:sym typeface="Calibri"/>
            </a:endParaRPr>
          </a:p>
          <a:p>
            <a:pPr indent="0" lvl="0" marL="0" rtl="0" algn="l">
              <a:spcBef>
                <a:spcPts val="0"/>
              </a:spcBef>
              <a:spcAft>
                <a:spcPts val="0"/>
              </a:spcAft>
              <a:buNone/>
            </a:pPr>
            <a:r>
              <a:t/>
            </a:r>
            <a:endParaRPr sz="1800">
              <a:solidFill>
                <a:schemeClr val="lt1"/>
              </a:solidFill>
              <a:latin typeface="Shadows Into Light"/>
              <a:ea typeface="Shadows Into Light"/>
              <a:cs typeface="Shadows Into Light"/>
              <a:sym typeface="Shadows Into Light"/>
            </a:endParaRPr>
          </a:p>
        </p:txBody>
      </p:sp>
      <p:pic>
        <p:nvPicPr>
          <p:cNvPr id="327" name="Google Shape;327;p35" title="Screenshot 2025-09-02 at 22.36.58.png"/>
          <p:cNvPicPr preferRelativeResize="0"/>
          <p:nvPr/>
        </p:nvPicPr>
        <p:blipFill rotWithShape="1">
          <a:blip r:embed="rId7">
            <a:alphaModFix/>
          </a:blip>
          <a:srcRect b="0" l="3334" r="0" t="0"/>
          <a:stretch/>
        </p:blipFill>
        <p:spPr>
          <a:xfrm>
            <a:off x="101975" y="1300750"/>
            <a:ext cx="8839199" cy="1598400"/>
          </a:xfrm>
          <a:prstGeom prst="rect">
            <a:avLst/>
          </a:prstGeom>
          <a:noFill/>
          <a:ln cap="flat" cmpd="sng" w="19050">
            <a:solidFill>
              <a:srgbClr val="FFE599"/>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36" title="Three Sisters (6).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333" name="Google Shape;333;p36"/>
          <p:cNvSpPr txBox="1"/>
          <p:nvPr>
            <p:ph idx="1" type="body"/>
          </p:nvPr>
        </p:nvSpPr>
        <p:spPr>
          <a:xfrm>
            <a:off x="281188" y="1038175"/>
            <a:ext cx="8520600" cy="2029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t>You can now read the</a:t>
            </a:r>
            <a:r>
              <a:rPr b="1" lang="en"/>
              <a:t> script together and stop to complete your uniting document and begin a </a:t>
            </a:r>
            <a:r>
              <a:rPr b="1" lang="en"/>
              <a:t>character study, so that when you come to do your second read and practical explorations, you know the characters and the plot of the whole extract and can draw on that knowledge in your activities and explorations of staging them.</a:t>
            </a:r>
            <a:r>
              <a:rPr lang="en"/>
              <a:t> </a:t>
            </a:r>
            <a:r>
              <a:rPr b="1" lang="en"/>
              <a:t>You can keep character notes on the second tab of the uniting sheets or you can keep notes in your script. (See next slide.)  </a:t>
            </a:r>
            <a:endParaRPr b="1"/>
          </a:p>
        </p:txBody>
      </p:sp>
      <p:sp>
        <p:nvSpPr>
          <p:cNvPr id="334" name="Google Shape;334;p36"/>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335" name="Google Shape;335;p36"/>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sp>
        <p:nvSpPr>
          <p:cNvPr id="336" name="Google Shape;336;p36"/>
          <p:cNvSpPr txBox="1"/>
          <p:nvPr/>
        </p:nvSpPr>
        <p:spPr>
          <a:xfrm>
            <a:off x="969350" y="244425"/>
            <a:ext cx="7229400" cy="537300"/>
          </a:xfrm>
          <a:prstGeom prst="rect">
            <a:avLst/>
          </a:prstGeom>
          <a:solidFill>
            <a:srgbClr val="9E9E9E"/>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chemeClr val="lt1"/>
                </a:solidFill>
                <a:latin typeface="Chelsea Market"/>
                <a:ea typeface="Chelsea Market"/>
                <a:cs typeface="Chelsea Market"/>
                <a:sym typeface="Chelsea Market"/>
              </a:rPr>
              <a:t>READ THE SCRIPT TOGETHER</a:t>
            </a:r>
            <a:endParaRPr b="1" sz="2800">
              <a:solidFill>
                <a:schemeClr val="lt1"/>
              </a:solidFill>
              <a:latin typeface="Chelsea Market"/>
              <a:ea typeface="Chelsea Market"/>
              <a:cs typeface="Chelsea Market"/>
              <a:sym typeface="Chelsea Market"/>
            </a:endParaRPr>
          </a:p>
        </p:txBody>
      </p:sp>
      <p:pic>
        <p:nvPicPr>
          <p:cNvPr id="337" name="Google Shape;337;p36" title="Screenshot 2025-09-02 at 22.37.27.png"/>
          <p:cNvPicPr preferRelativeResize="0"/>
          <p:nvPr/>
        </p:nvPicPr>
        <p:blipFill>
          <a:blip r:embed="rId5">
            <a:alphaModFix/>
          </a:blip>
          <a:stretch>
            <a:fillRect/>
          </a:stretch>
        </p:blipFill>
        <p:spPr>
          <a:xfrm>
            <a:off x="208675" y="2846800"/>
            <a:ext cx="8665149" cy="1562700"/>
          </a:xfrm>
          <a:prstGeom prst="rect">
            <a:avLst/>
          </a:prstGeom>
          <a:noFill/>
          <a:ln cap="flat" cmpd="sng" w="19050">
            <a:solidFill>
              <a:srgbClr val="FFE599"/>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37" title="Screenshot 2025-09-01 at 23.16.42.png"/>
          <p:cNvPicPr preferRelativeResize="0"/>
          <p:nvPr/>
        </p:nvPicPr>
        <p:blipFill>
          <a:blip r:embed="rId3">
            <a:alphaModFix/>
          </a:blip>
          <a:stretch>
            <a:fillRect/>
          </a:stretch>
        </p:blipFill>
        <p:spPr>
          <a:xfrm>
            <a:off x="-3062" y="20013"/>
            <a:ext cx="9089075" cy="5103487"/>
          </a:xfrm>
          <a:prstGeom prst="rect">
            <a:avLst/>
          </a:prstGeom>
          <a:noFill/>
          <a:ln>
            <a:noFill/>
          </a:ln>
        </p:spPr>
      </p:pic>
      <p:sp>
        <p:nvSpPr>
          <p:cNvPr id="343" name="Google Shape;343;p37"/>
          <p:cNvSpPr txBox="1"/>
          <p:nvPr>
            <p:ph idx="1" type="body"/>
          </p:nvPr>
        </p:nvSpPr>
        <p:spPr>
          <a:xfrm>
            <a:off x="143475" y="769575"/>
            <a:ext cx="2191200" cy="4121100"/>
          </a:xfrm>
          <a:prstGeom prst="rect">
            <a:avLst/>
          </a:prstGeom>
          <a:ln cap="flat" cmpd="sng" w="28575">
            <a:solidFill>
              <a:srgbClr val="FFE599"/>
            </a:solidFill>
            <a:prstDash val="solid"/>
            <a:round/>
            <a:headEnd len="sm" w="sm" type="none"/>
            <a:tailEnd len="sm" w="sm" type="none"/>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a:t>We print our script with a blank page next to each page for notes, diagrams for staging etc.</a:t>
            </a:r>
            <a:r>
              <a:rPr b="1" lang="en"/>
              <a:t> </a:t>
            </a:r>
            <a:r>
              <a:rPr b="1" lang="en"/>
              <a:t>We keep all notes in pencil so we can keep </a:t>
            </a:r>
            <a:r>
              <a:rPr b="1" lang="en"/>
              <a:t>changing</a:t>
            </a:r>
            <a:r>
              <a:rPr b="1" lang="en"/>
              <a:t> them as we go on. </a:t>
            </a:r>
            <a:endParaRPr b="1"/>
          </a:p>
          <a:p>
            <a:pPr indent="0" lvl="0" marL="0" rtl="0" algn="l">
              <a:spcBef>
                <a:spcPts val="1200"/>
              </a:spcBef>
              <a:spcAft>
                <a:spcPts val="1200"/>
              </a:spcAft>
              <a:buNone/>
            </a:pPr>
            <a:r>
              <a:rPr b="1" lang="en"/>
              <a:t>On the front inside cover we use post-it notes to keep character notes. We can keep adding to these if needed. </a:t>
            </a:r>
            <a:endParaRPr b="1"/>
          </a:p>
        </p:txBody>
      </p:sp>
      <p:pic>
        <p:nvPicPr>
          <p:cNvPr id="344" name="Google Shape;344;p37"/>
          <p:cNvPicPr preferRelativeResize="0"/>
          <p:nvPr/>
        </p:nvPicPr>
        <p:blipFill>
          <a:blip r:embed="rId4">
            <a:alphaModFix/>
          </a:blip>
          <a:stretch>
            <a:fillRect/>
          </a:stretch>
        </p:blipFill>
        <p:spPr>
          <a:xfrm rot="592589">
            <a:off x="6336791" y="601014"/>
            <a:ext cx="2465843" cy="3371121"/>
          </a:xfrm>
          <a:prstGeom prst="rect">
            <a:avLst/>
          </a:prstGeom>
          <a:noFill/>
          <a:ln cap="flat" cmpd="sng" w="28575">
            <a:solidFill>
              <a:srgbClr val="4A86E8"/>
            </a:solidFill>
            <a:prstDash val="solid"/>
            <a:round/>
            <a:headEnd len="sm" w="sm" type="none"/>
            <a:tailEnd len="sm" w="sm" type="none"/>
          </a:ln>
        </p:spPr>
      </p:pic>
      <p:sp>
        <p:nvSpPr>
          <p:cNvPr id="345" name="Google Shape;345;p37"/>
          <p:cNvSpPr txBox="1"/>
          <p:nvPr/>
        </p:nvSpPr>
        <p:spPr>
          <a:xfrm rot="628876">
            <a:off x="6421905" y="3913097"/>
            <a:ext cx="1899799" cy="49114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Shadows Into Light"/>
                <a:ea typeface="Shadows Into Light"/>
                <a:cs typeface="Shadows Into Light"/>
                <a:sym typeface="Shadows Into Light"/>
              </a:rPr>
              <a:t>Character Notes</a:t>
            </a:r>
            <a:endParaRPr b="1" sz="2000">
              <a:solidFill>
                <a:schemeClr val="lt1"/>
              </a:solidFill>
              <a:latin typeface="Shadows Into Light"/>
              <a:ea typeface="Shadows Into Light"/>
              <a:cs typeface="Shadows Into Light"/>
              <a:sym typeface="Shadows Into Light"/>
            </a:endParaRPr>
          </a:p>
        </p:txBody>
      </p:sp>
      <p:sp>
        <p:nvSpPr>
          <p:cNvPr id="346" name="Google Shape;346;p37"/>
          <p:cNvSpPr txBox="1"/>
          <p:nvPr/>
        </p:nvSpPr>
        <p:spPr>
          <a:xfrm rot="188732">
            <a:off x="3906609" y="4504187"/>
            <a:ext cx="2974181" cy="4912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Shadows Into Light"/>
                <a:ea typeface="Shadows Into Light"/>
                <a:cs typeface="Shadows Into Light"/>
                <a:sym typeface="Shadows Into Light"/>
              </a:rPr>
              <a:t>Blank page for notes</a:t>
            </a:r>
            <a:endParaRPr b="1" sz="2000">
              <a:solidFill>
                <a:schemeClr val="lt1"/>
              </a:solidFill>
              <a:latin typeface="Shadows Into Light"/>
              <a:ea typeface="Shadows Into Light"/>
              <a:cs typeface="Shadows Into Light"/>
              <a:sym typeface="Shadows Into Light"/>
            </a:endParaRPr>
          </a:p>
        </p:txBody>
      </p:sp>
      <p:sp>
        <p:nvSpPr>
          <p:cNvPr id="347" name="Google Shape;347;p37"/>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348" name="Google Shape;348;p37"/>
          <p:cNvPicPr preferRelativeResize="0"/>
          <p:nvPr/>
        </p:nvPicPr>
        <p:blipFill rotWithShape="1">
          <a:blip r:embed="rId5">
            <a:alphaModFix/>
          </a:blip>
          <a:srcRect b="31602" l="7333" r="9235" t="36332"/>
          <a:stretch/>
        </p:blipFill>
        <p:spPr>
          <a:xfrm>
            <a:off x="7479975" y="4409491"/>
            <a:ext cx="1717050" cy="659871"/>
          </a:xfrm>
          <a:prstGeom prst="rect">
            <a:avLst/>
          </a:prstGeom>
          <a:noFill/>
          <a:ln>
            <a:noFill/>
          </a:ln>
        </p:spPr>
      </p:pic>
      <p:pic>
        <p:nvPicPr>
          <p:cNvPr id="349" name="Google Shape;349;p37" title="Screenshot 2025-09-02 at 19.06.29.png"/>
          <p:cNvPicPr preferRelativeResize="0"/>
          <p:nvPr/>
        </p:nvPicPr>
        <p:blipFill>
          <a:blip r:embed="rId6">
            <a:alphaModFix/>
          </a:blip>
          <a:stretch>
            <a:fillRect/>
          </a:stretch>
        </p:blipFill>
        <p:spPr>
          <a:xfrm rot="332035">
            <a:off x="2381002" y="1539809"/>
            <a:ext cx="3828526" cy="2971393"/>
          </a:xfrm>
          <a:prstGeom prst="rect">
            <a:avLst/>
          </a:prstGeom>
          <a:noFill/>
          <a:ln cap="flat" cmpd="sng" w="19050">
            <a:solidFill>
              <a:srgbClr val="FBB1C3"/>
            </a:solidFill>
            <a:prstDash val="solid"/>
            <a:round/>
            <a:headEnd len="sm" w="sm" type="none"/>
            <a:tailEnd len="sm" w="sm" type="none"/>
          </a:ln>
        </p:spPr>
      </p:pic>
      <p:sp>
        <p:nvSpPr>
          <p:cNvPr id="350" name="Google Shape;350;p37"/>
          <p:cNvSpPr txBox="1"/>
          <p:nvPr/>
        </p:nvSpPr>
        <p:spPr>
          <a:xfrm>
            <a:off x="2759800" y="732700"/>
            <a:ext cx="3419400" cy="378600"/>
          </a:xfrm>
          <a:prstGeom prst="rect">
            <a:avLst/>
          </a:prstGeom>
          <a:solidFill>
            <a:srgbClr val="9E9E9E"/>
          </a:solidFill>
          <a:ln cap="flat" cmpd="sng" w="19050">
            <a:solidFill>
              <a:srgbClr val="00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Chelsea Market"/>
                <a:ea typeface="Chelsea Market"/>
                <a:cs typeface="Chelsea Market"/>
                <a:sym typeface="Chelsea Market"/>
              </a:rPr>
              <a:t>TIPS FOR SCRIPT NOTES</a:t>
            </a:r>
            <a:endParaRPr sz="1800">
              <a:solidFill>
                <a:schemeClr val="lt1"/>
              </a:solidFill>
              <a:latin typeface="Chelsea Market"/>
              <a:ea typeface="Chelsea Market"/>
              <a:cs typeface="Chelsea Market"/>
              <a:sym typeface="Chelsea Marke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38" title="Three Sisters (6).png"/>
          <p:cNvPicPr preferRelativeResize="0"/>
          <p:nvPr/>
        </p:nvPicPr>
        <p:blipFill>
          <a:blip r:embed="rId3">
            <a:alphaModFix/>
          </a:blip>
          <a:stretch>
            <a:fillRect/>
          </a:stretch>
        </p:blipFill>
        <p:spPr>
          <a:xfrm>
            <a:off x="-30500" y="25"/>
            <a:ext cx="9144000" cy="5143500"/>
          </a:xfrm>
          <a:prstGeom prst="rect">
            <a:avLst/>
          </a:prstGeom>
          <a:noFill/>
          <a:ln>
            <a:noFill/>
          </a:ln>
        </p:spPr>
      </p:pic>
      <p:sp>
        <p:nvSpPr>
          <p:cNvPr id="356" name="Google Shape;356;p38"/>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sp>
        <p:nvSpPr>
          <p:cNvPr id="357" name="Google Shape;357;p38"/>
          <p:cNvSpPr txBox="1"/>
          <p:nvPr>
            <p:ph idx="1" type="body"/>
          </p:nvPr>
        </p:nvSpPr>
        <p:spPr>
          <a:xfrm>
            <a:off x="252688" y="1311763"/>
            <a:ext cx="8577600" cy="2520000"/>
          </a:xfrm>
          <a:prstGeom prst="rect">
            <a:avLst/>
          </a:prstGeom>
          <a:ln cap="flat" cmpd="sng" w="28575">
            <a:solidFill>
              <a:srgbClr val="FFD966"/>
            </a:solidFill>
            <a:prstDash val="solid"/>
            <a:round/>
            <a:headEnd len="sm" w="sm" type="none"/>
            <a:tailEnd len="sm" w="sm" type="none"/>
          </a:ln>
        </p:spPr>
        <p:txBody>
          <a:bodyPr anchorCtr="0" anchor="t" bIns="91425" lIns="91425" spcFirstLastPara="1" rIns="91425" wrap="square" tIns="91425">
            <a:normAutofit/>
          </a:bodyPr>
          <a:lstStyle/>
          <a:p>
            <a:pPr indent="0" lvl="0" marL="0" rtl="0" algn="l">
              <a:lnSpc>
                <a:spcPct val="105000"/>
              </a:lnSpc>
              <a:spcBef>
                <a:spcPts val="0"/>
              </a:spcBef>
              <a:spcAft>
                <a:spcPts val="0"/>
              </a:spcAft>
              <a:buNone/>
            </a:pPr>
            <a:r>
              <a:rPr lang="en" sz="1900">
                <a:latin typeface="Calibri"/>
                <a:ea typeface="Calibri"/>
                <a:cs typeface="Calibri"/>
                <a:sym typeface="Calibri"/>
              </a:rPr>
              <a:t>After (or during) your first reading, create a quick “family tree”, showing all the characters in the play and their relationships. To each other and to others mentioned. </a:t>
            </a:r>
            <a:endParaRPr sz="1900">
              <a:latin typeface="Calibri"/>
              <a:ea typeface="Calibri"/>
              <a:cs typeface="Calibri"/>
              <a:sym typeface="Calibri"/>
            </a:endParaRPr>
          </a:p>
          <a:p>
            <a:pPr indent="0" lvl="0" marL="0" rtl="0" algn="l">
              <a:lnSpc>
                <a:spcPct val="105000"/>
              </a:lnSpc>
              <a:spcBef>
                <a:spcPts val="1200"/>
              </a:spcBef>
              <a:spcAft>
                <a:spcPts val="0"/>
              </a:spcAft>
              <a:buNone/>
            </a:pPr>
            <a:r>
              <a:rPr lang="en" sz="1900">
                <a:latin typeface="Calibri"/>
                <a:ea typeface="Calibri"/>
                <a:cs typeface="Calibri"/>
                <a:sym typeface="Calibri"/>
              </a:rPr>
              <a:t>Include spouses and others who are mentioned in the play so you can keep a tab on who is married, divorced, related, in love, servant, master etc. </a:t>
            </a:r>
            <a:endParaRPr sz="1900">
              <a:latin typeface="Calibri"/>
              <a:ea typeface="Calibri"/>
              <a:cs typeface="Calibri"/>
              <a:sym typeface="Calibri"/>
            </a:endParaRPr>
          </a:p>
          <a:p>
            <a:pPr indent="0" lvl="0" marL="0" rtl="0" algn="l">
              <a:lnSpc>
                <a:spcPct val="105000"/>
              </a:lnSpc>
              <a:spcBef>
                <a:spcPts val="1200"/>
              </a:spcBef>
              <a:spcAft>
                <a:spcPts val="0"/>
              </a:spcAft>
              <a:buNone/>
            </a:pPr>
            <a:r>
              <a:rPr lang="en" sz="1900">
                <a:latin typeface="Calibri"/>
                <a:ea typeface="Calibri"/>
                <a:cs typeface="Calibri"/>
                <a:sym typeface="Calibri"/>
              </a:rPr>
              <a:t>Find the best way to represent the web of relationships that are portrayed in the play. </a:t>
            </a:r>
            <a:endParaRPr sz="1900">
              <a:latin typeface="Calibri"/>
              <a:ea typeface="Calibri"/>
              <a:cs typeface="Calibri"/>
              <a:sym typeface="Calibri"/>
            </a:endParaRPr>
          </a:p>
          <a:p>
            <a:pPr indent="0" lvl="0" marL="0" rtl="0" algn="l">
              <a:lnSpc>
                <a:spcPct val="105000"/>
              </a:lnSpc>
              <a:spcBef>
                <a:spcPts val="1200"/>
              </a:spcBef>
              <a:spcAft>
                <a:spcPts val="1200"/>
              </a:spcAft>
              <a:buNone/>
            </a:pPr>
            <a:r>
              <a:rPr lang="en" sz="1900">
                <a:latin typeface="Calibri"/>
                <a:ea typeface="Calibri"/>
                <a:cs typeface="Calibri"/>
                <a:sym typeface="Calibri"/>
              </a:rPr>
              <a:t>Extension: pick a quote that shows something about the relationship. </a:t>
            </a:r>
            <a:endParaRPr sz="1900">
              <a:latin typeface="Calibri"/>
              <a:ea typeface="Calibri"/>
              <a:cs typeface="Calibri"/>
              <a:sym typeface="Calibri"/>
            </a:endParaRPr>
          </a:p>
        </p:txBody>
      </p:sp>
      <p:pic>
        <p:nvPicPr>
          <p:cNvPr id="358" name="Google Shape;358;p38"/>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sp>
        <p:nvSpPr>
          <p:cNvPr id="359" name="Google Shape;359;p38"/>
          <p:cNvSpPr txBox="1"/>
          <p:nvPr/>
        </p:nvSpPr>
        <p:spPr>
          <a:xfrm>
            <a:off x="252700" y="3898925"/>
            <a:ext cx="7278000" cy="11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4A86E8"/>
                </a:solidFill>
                <a:latin typeface="Shadows Into Light"/>
                <a:ea typeface="Shadows Into Light"/>
                <a:cs typeface="Shadows Into Light"/>
                <a:sym typeface="Shadows Into Light"/>
              </a:rPr>
              <a:t>These do not need to be neat and pretty diagrams: a quick pencil sketch will do the job that you need it to. It’s to help you to understand the relationships and history. It’s the act of doing it that is the learning. Maybe use the colours you’ve been using for highlighting. This is especially useful for this play with lot of characters. </a:t>
            </a:r>
            <a:endParaRPr b="1" sz="1600">
              <a:solidFill>
                <a:srgbClr val="4A86E8"/>
              </a:solidFill>
              <a:latin typeface="Shadows Into Light"/>
              <a:ea typeface="Shadows Into Light"/>
              <a:cs typeface="Shadows Into Light"/>
              <a:sym typeface="Shadows Into Light"/>
            </a:endParaRPr>
          </a:p>
        </p:txBody>
      </p:sp>
      <p:sp>
        <p:nvSpPr>
          <p:cNvPr id="360" name="Google Shape;360;p38"/>
          <p:cNvSpPr txBox="1"/>
          <p:nvPr/>
        </p:nvSpPr>
        <p:spPr>
          <a:xfrm>
            <a:off x="1884600" y="157500"/>
            <a:ext cx="5374800" cy="744900"/>
          </a:xfrm>
          <a:prstGeom prst="rect">
            <a:avLst/>
          </a:prstGeom>
          <a:solidFill>
            <a:srgbClr val="9E9E9E"/>
          </a:solidFill>
          <a:ln cap="flat" cmpd="sng" w="19050">
            <a:solidFill>
              <a:srgbClr val="FFE59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helsea Market"/>
                <a:ea typeface="Chelsea Market"/>
                <a:cs typeface="Chelsea Market"/>
                <a:sym typeface="Chelsea Market"/>
              </a:rPr>
              <a:t>MAKE</a:t>
            </a:r>
            <a:r>
              <a:rPr lang="en" sz="3500">
                <a:solidFill>
                  <a:schemeClr val="lt1"/>
                </a:solidFill>
                <a:latin typeface="Chelsea Market"/>
                <a:ea typeface="Chelsea Market"/>
                <a:cs typeface="Chelsea Market"/>
                <a:sym typeface="Chelsea Market"/>
              </a:rPr>
              <a:t> A FAMILY TREE</a:t>
            </a:r>
            <a:endParaRPr sz="3500">
              <a:solidFill>
                <a:schemeClr val="lt1"/>
              </a:solidFill>
              <a:latin typeface="Chelsea Market"/>
              <a:ea typeface="Chelsea Market"/>
              <a:cs typeface="Chelsea Market"/>
              <a:sym typeface="Chelsea Marke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pic>
        <p:nvPicPr>
          <p:cNvPr id="365" name="Google Shape;365;p39" title="Three Sisters (4).png"/>
          <p:cNvPicPr preferRelativeResize="0"/>
          <p:nvPr/>
        </p:nvPicPr>
        <p:blipFill rotWithShape="1">
          <a:blip r:embed="rId3">
            <a:alphaModFix/>
          </a:blip>
          <a:srcRect b="0" l="0" r="45142" t="0"/>
          <a:stretch/>
        </p:blipFill>
        <p:spPr>
          <a:xfrm>
            <a:off x="4" y="0"/>
            <a:ext cx="5016226" cy="5143500"/>
          </a:xfrm>
          <a:prstGeom prst="rect">
            <a:avLst/>
          </a:prstGeom>
          <a:noFill/>
          <a:ln>
            <a:noFill/>
          </a:ln>
        </p:spPr>
      </p:pic>
      <p:sp>
        <p:nvSpPr>
          <p:cNvPr id="366" name="Google Shape;366;p39"/>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dk1"/>
                </a:solidFill>
                <a:latin typeface="Satisfy"/>
                <a:ea typeface="Satisfy"/>
                <a:cs typeface="Satisfy"/>
                <a:sym typeface="Satisfy"/>
              </a:rPr>
              <a:t>“I was suddenly just sorry for her. I could see her stranded in the corner. I hugged her, squeezed her to me and couldn’t let her go.”</a:t>
            </a:r>
            <a:endParaRPr sz="2700">
              <a:solidFill>
                <a:schemeClr val="dk1"/>
              </a:solidFill>
              <a:latin typeface="Satisfy"/>
              <a:ea typeface="Satisfy"/>
              <a:cs typeface="Satisfy"/>
              <a:sym typeface="Satisfy"/>
            </a:endParaRPr>
          </a:p>
        </p:txBody>
      </p:sp>
      <p:pic>
        <p:nvPicPr>
          <p:cNvPr id="367" name="Google Shape;367;p39" title="Three Sisters (8).png"/>
          <p:cNvPicPr preferRelativeResize="0"/>
          <p:nvPr/>
        </p:nvPicPr>
        <p:blipFill rotWithShape="1">
          <a:blip r:embed="rId4">
            <a:alphaModFix/>
          </a:blip>
          <a:srcRect b="0" l="55810" r="0" t="31262"/>
          <a:stretch/>
        </p:blipFill>
        <p:spPr>
          <a:xfrm>
            <a:off x="6309375" y="2765600"/>
            <a:ext cx="2608349" cy="2282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1" name="Shape 371"/>
        <p:cNvGrpSpPr/>
        <p:nvPr/>
      </p:nvGrpSpPr>
      <p:grpSpPr>
        <a:xfrm>
          <a:off x="0" y="0"/>
          <a:ext cx="0" cy="0"/>
          <a:chOff x="0" y="0"/>
          <a:chExt cx="0" cy="0"/>
        </a:xfrm>
      </p:grpSpPr>
      <p:pic>
        <p:nvPicPr>
          <p:cNvPr id="372" name="Google Shape;372;p40" title="Three Sisters (4).png"/>
          <p:cNvPicPr preferRelativeResize="0"/>
          <p:nvPr/>
        </p:nvPicPr>
        <p:blipFill rotWithShape="1">
          <a:blip r:embed="rId3">
            <a:alphaModFix/>
          </a:blip>
          <a:srcRect b="0" l="0" r="45142" t="0"/>
          <a:stretch/>
        </p:blipFill>
        <p:spPr>
          <a:xfrm>
            <a:off x="4" y="0"/>
            <a:ext cx="5016226" cy="5143500"/>
          </a:xfrm>
          <a:prstGeom prst="rect">
            <a:avLst/>
          </a:prstGeom>
          <a:noFill/>
          <a:ln>
            <a:noFill/>
          </a:ln>
        </p:spPr>
      </p:pic>
      <p:sp>
        <p:nvSpPr>
          <p:cNvPr id="373" name="Google Shape;373;p40"/>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dk1"/>
                </a:solidFill>
                <a:latin typeface="Satisfy"/>
                <a:ea typeface="Satisfy"/>
                <a:cs typeface="Satisfy"/>
                <a:sym typeface="Satisfy"/>
              </a:rPr>
              <a:t>“We sit down to lunch and she orders the most expensive thing on the menu. And champagne. And a tip for the waiters…”</a:t>
            </a:r>
            <a:endParaRPr sz="2700">
              <a:solidFill>
                <a:schemeClr val="dk1"/>
              </a:solidFill>
              <a:latin typeface="Satisfy"/>
              <a:ea typeface="Satisfy"/>
              <a:cs typeface="Satisfy"/>
              <a:sym typeface="Satisfy"/>
            </a:endParaRPr>
          </a:p>
        </p:txBody>
      </p:sp>
      <p:pic>
        <p:nvPicPr>
          <p:cNvPr id="374" name="Google Shape;374;p40" title="Three Sisters (8).png"/>
          <p:cNvPicPr preferRelativeResize="0"/>
          <p:nvPr/>
        </p:nvPicPr>
        <p:blipFill rotWithShape="1">
          <a:blip r:embed="rId4">
            <a:alphaModFix/>
          </a:blip>
          <a:srcRect b="0" l="55810" r="0" t="31262"/>
          <a:stretch/>
        </p:blipFill>
        <p:spPr>
          <a:xfrm>
            <a:off x="6309375" y="2765600"/>
            <a:ext cx="2608349" cy="22821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8" name="Shape 378"/>
        <p:cNvGrpSpPr/>
        <p:nvPr/>
      </p:nvGrpSpPr>
      <p:grpSpPr>
        <a:xfrm>
          <a:off x="0" y="0"/>
          <a:ext cx="0" cy="0"/>
          <a:chOff x="0" y="0"/>
          <a:chExt cx="0" cy="0"/>
        </a:xfrm>
      </p:grpSpPr>
      <p:pic>
        <p:nvPicPr>
          <p:cNvPr id="379" name="Google Shape;379;p41" title="Three Sisters (4).png"/>
          <p:cNvPicPr preferRelativeResize="0"/>
          <p:nvPr/>
        </p:nvPicPr>
        <p:blipFill rotWithShape="1">
          <a:blip r:embed="rId3">
            <a:alphaModFix/>
          </a:blip>
          <a:srcRect b="0" l="0" r="45142" t="0"/>
          <a:stretch/>
        </p:blipFill>
        <p:spPr>
          <a:xfrm>
            <a:off x="4" y="0"/>
            <a:ext cx="5016226" cy="5143500"/>
          </a:xfrm>
          <a:prstGeom prst="rect">
            <a:avLst/>
          </a:prstGeom>
          <a:noFill/>
          <a:ln>
            <a:noFill/>
          </a:ln>
        </p:spPr>
      </p:pic>
      <p:sp>
        <p:nvSpPr>
          <p:cNvPr id="380" name="Google Shape;380;p41"/>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latin typeface="Satisfy"/>
                <a:ea typeface="Satisfy"/>
                <a:cs typeface="Satisfy"/>
                <a:sym typeface="Satisfy"/>
              </a:rPr>
              <a:t>“He loves me desperately as far as I can tell.”</a:t>
            </a:r>
            <a:endParaRPr sz="3500">
              <a:solidFill>
                <a:schemeClr val="dk1"/>
              </a:solidFill>
              <a:latin typeface="Satisfy"/>
              <a:ea typeface="Satisfy"/>
              <a:cs typeface="Satisfy"/>
              <a:sym typeface="Satisfy"/>
            </a:endParaRPr>
          </a:p>
        </p:txBody>
      </p:sp>
      <p:pic>
        <p:nvPicPr>
          <p:cNvPr id="381" name="Google Shape;381;p41" title="Three Sisters (8).png"/>
          <p:cNvPicPr preferRelativeResize="0"/>
          <p:nvPr/>
        </p:nvPicPr>
        <p:blipFill rotWithShape="1">
          <a:blip r:embed="rId4">
            <a:alphaModFix/>
          </a:blip>
          <a:srcRect b="0" l="55810" r="0" t="31262"/>
          <a:stretch/>
        </p:blipFill>
        <p:spPr>
          <a:xfrm>
            <a:off x="6309375" y="2765600"/>
            <a:ext cx="2608349" cy="2282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nvSpPr>
        <p:spPr>
          <a:xfrm>
            <a:off x="7530700" y="4395675"/>
            <a:ext cx="1562400" cy="7398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72" name="Google Shape;72;p15" title="Three Sisters (7).png"/>
          <p:cNvPicPr preferRelativeResize="0"/>
          <p:nvPr/>
        </p:nvPicPr>
        <p:blipFill>
          <a:blip r:embed="rId3">
            <a:alphaModFix/>
          </a:blip>
          <a:stretch>
            <a:fillRect/>
          </a:stretch>
        </p:blipFill>
        <p:spPr>
          <a:xfrm>
            <a:off x="1526325" y="858550"/>
            <a:ext cx="7617677" cy="4284951"/>
          </a:xfrm>
          <a:prstGeom prst="rect">
            <a:avLst/>
          </a:prstGeom>
          <a:noFill/>
          <a:ln>
            <a:noFill/>
          </a:ln>
        </p:spPr>
      </p:pic>
      <p:sp>
        <p:nvSpPr>
          <p:cNvPr id="73" name="Google Shape;73;p15"/>
          <p:cNvSpPr txBox="1"/>
          <p:nvPr>
            <p:ph idx="1" type="subTitle"/>
          </p:nvPr>
        </p:nvSpPr>
        <p:spPr>
          <a:xfrm>
            <a:off x="136950" y="0"/>
            <a:ext cx="8870100" cy="504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60">
                <a:latin typeface="Calibri"/>
                <a:ea typeface="Calibri"/>
                <a:cs typeface="Calibri"/>
                <a:sym typeface="Calibri"/>
              </a:rPr>
              <a:t>Dear Teachers,</a:t>
            </a:r>
            <a:endParaRPr sz="1260">
              <a:latin typeface="Calibri"/>
              <a:ea typeface="Calibri"/>
              <a:cs typeface="Calibri"/>
              <a:sym typeface="Calibri"/>
            </a:endParaRPr>
          </a:p>
          <a:p>
            <a:pPr indent="0" lvl="0" marL="0" rtl="0" algn="l">
              <a:spcBef>
                <a:spcPts val="0"/>
              </a:spcBef>
              <a:spcAft>
                <a:spcPts val="0"/>
              </a:spcAft>
              <a:buNone/>
            </a:pPr>
            <a:r>
              <a:t/>
            </a:r>
            <a:endParaRPr sz="1260">
              <a:latin typeface="Calibri"/>
              <a:ea typeface="Calibri"/>
              <a:cs typeface="Calibri"/>
              <a:sym typeface="Calibri"/>
            </a:endParaRPr>
          </a:p>
          <a:p>
            <a:pPr indent="0" lvl="0" marL="0" rtl="0" algn="l">
              <a:spcBef>
                <a:spcPts val="0"/>
              </a:spcBef>
              <a:spcAft>
                <a:spcPts val="0"/>
              </a:spcAft>
              <a:buNone/>
            </a:pPr>
            <a:r>
              <a:rPr lang="en" sz="1260">
                <a:latin typeface="Calibri"/>
                <a:ea typeface="Calibri"/>
                <a:cs typeface="Calibri"/>
                <a:sym typeface="Calibri"/>
              </a:rPr>
              <a:t>This is our freebie resource to introduce the first extracts of the Pre-Release Material for May/June 2026. </a:t>
            </a:r>
            <a:endParaRPr sz="1260">
              <a:latin typeface="Calibri"/>
              <a:ea typeface="Calibri"/>
              <a:cs typeface="Calibri"/>
              <a:sym typeface="Calibri"/>
            </a:endParaRPr>
          </a:p>
          <a:p>
            <a:pPr indent="0" lvl="0" marL="0" rtl="0" algn="l">
              <a:spcBef>
                <a:spcPts val="0"/>
              </a:spcBef>
              <a:spcAft>
                <a:spcPts val="0"/>
              </a:spcAft>
              <a:buNone/>
            </a:pPr>
            <a:r>
              <a:rPr lang="en" sz="1260">
                <a:latin typeface="Calibri"/>
                <a:ea typeface="Calibri"/>
                <a:cs typeface="Calibri"/>
                <a:sym typeface="Calibri"/>
              </a:rPr>
              <a:t>We like</a:t>
            </a:r>
            <a:r>
              <a:rPr lang="en" sz="1260">
                <a:latin typeface="Calibri"/>
                <a:ea typeface="Calibri"/>
                <a:cs typeface="Calibri"/>
                <a:sym typeface="Calibri"/>
              </a:rPr>
              <a:t> reading the extract before starting the practical exploration to get a first sense of the play. </a:t>
            </a:r>
            <a:r>
              <a:rPr lang="en" sz="1260">
                <a:latin typeface="Calibri"/>
                <a:ea typeface="Calibri"/>
                <a:cs typeface="Calibri"/>
                <a:sym typeface="Calibri"/>
              </a:rPr>
              <a:t>It means that </a:t>
            </a:r>
            <a:r>
              <a:rPr lang="en" sz="1260">
                <a:latin typeface="Calibri"/>
                <a:ea typeface="Calibri"/>
                <a:cs typeface="Calibri"/>
                <a:sym typeface="Calibri"/>
              </a:rPr>
              <a:t>students</a:t>
            </a:r>
            <a:r>
              <a:rPr lang="en" sz="1260">
                <a:latin typeface="Calibri"/>
                <a:ea typeface="Calibri"/>
                <a:cs typeface="Calibri"/>
                <a:sym typeface="Calibri"/>
              </a:rPr>
              <a:t> have read the extract and gives them time to ‘digest’ the plot and characters, before coming to their practical work and written work. It also means that when they do the </a:t>
            </a:r>
            <a:r>
              <a:rPr lang="en" sz="1260">
                <a:latin typeface="Calibri"/>
                <a:ea typeface="Calibri"/>
                <a:cs typeface="Calibri"/>
                <a:sym typeface="Calibri"/>
              </a:rPr>
              <a:t>practical</a:t>
            </a:r>
            <a:r>
              <a:rPr lang="en" sz="1260">
                <a:latin typeface="Calibri"/>
                <a:ea typeface="Calibri"/>
                <a:cs typeface="Calibri"/>
                <a:sym typeface="Calibri"/>
              </a:rPr>
              <a:t> work, they can draw on their knowledge of how the </a:t>
            </a:r>
            <a:r>
              <a:rPr lang="en" sz="1260">
                <a:latin typeface="Calibri"/>
                <a:ea typeface="Calibri"/>
                <a:cs typeface="Calibri"/>
                <a:sym typeface="Calibri"/>
              </a:rPr>
              <a:t>characters</a:t>
            </a:r>
            <a:r>
              <a:rPr lang="en" sz="1260">
                <a:latin typeface="Calibri"/>
                <a:ea typeface="Calibri"/>
                <a:cs typeface="Calibri"/>
                <a:sym typeface="Calibri"/>
              </a:rPr>
              <a:t> behave in the whole extract in order to shape their ideas. </a:t>
            </a:r>
            <a:endParaRPr sz="1260">
              <a:latin typeface="Calibri"/>
              <a:ea typeface="Calibri"/>
              <a:cs typeface="Calibri"/>
              <a:sym typeface="Calibri"/>
            </a:endParaRPr>
          </a:p>
          <a:p>
            <a:pPr indent="0" lvl="0" marL="0" rtl="0" algn="l">
              <a:spcBef>
                <a:spcPts val="0"/>
              </a:spcBef>
              <a:spcAft>
                <a:spcPts val="0"/>
              </a:spcAft>
              <a:buNone/>
            </a:pPr>
            <a:r>
              <a:t/>
            </a:r>
            <a:endParaRPr sz="1260">
              <a:latin typeface="Calibri"/>
              <a:ea typeface="Calibri"/>
              <a:cs typeface="Calibri"/>
              <a:sym typeface="Calibri"/>
            </a:endParaRPr>
          </a:p>
          <a:p>
            <a:pPr indent="0" lvl="0" marL="0" rtl="0" algn="l">
              <a:spcBef>
                <a:spcPts val="0"/>
              </a:spcBef>
              <a:spcAft>
                <a:spcPts val="0"/>
              </a:spcAft>
              <a:buNone/>
            </a:pPr>
            <a:r>
              <a:rPr lang="en" sz="1260">
                <a:latin typeface="Calibri"/>
                <a:ea typeface="Calibri"/>
                <a:cs typeface="Calibri"/>
                <a:sym typeface="Calibri"/>
              </a:rPr>
              <a:t>There is some </a:t>
            </a:r>
            <a:r>
              <a:rPr lang="en" sz="1260">
                <a:latin typeface="Calibri"/>
                <a:ea typeface="Calibri"/>
                <a:cs typeface="Calibri"/>
                <a:sym typeface="Calibri"/>
              </a:rPr>
              <a:t>guidance</a:t>
            </a:r>
            <a:r>
              <a:rPr lang="en" sz="1260">
                <a:latin typeface="Calibri"/>
                <a:ea typeface="Calibri"/>
                <a:cs typeface="Calibri"/>
                <a:sym typeface="Calibri"/>
              </a:rPr>
              <a:t> on the next slide for introducing the play using these slides. Then there are slides for various activities leading up to a first read and a few simple </a:t>
            </a:r>
            <a:r>
              <a:rPr lang="en" sz="1260">
                <a:latin typeface="Calibri"/>
                <a:ea typeface="Calibri"/>
                <a:cs typeface="Calibri"/>
                <a:sym typeface="Calibri"/>
              </a:rPr>
              <a:t>activities</a:t>
            </a:r>
            <a:r>
              <a:rPr lang="en" sz="1260">
                <a:latin typeface="Calibri"/>
                <a:ea typeface="Calibri"/>
                <a:cs typeface="Calibri"/>
                <a:sym typeface="Calibri"/>
              </a:rPr>
              <a:t> to help organise information. We find that students </a:t>
            </a:r>
            <a:r>
              <a:rPr lang="en" sz="1260">
                <a:latin typeface="Calibri"/>
                <a:ea typeface="Calibri"/>
                <a:cs typeface="Calibri"/>
                <a:sym typeface="Calibri"/>
              </a:rPr>
              <a:t>respond</a:t>
            </a:r>
            <a:r>
              <a:rPr lang="en" sz="1260">
                <a:latin typeface="Calibri"/>
                <a:ea typeface="Calibri"/>
                <a:cs typeface="Calibri"/>
                <a:sym typeface="Calibri"/>
              </a:rPr>
              <a:t> very well to having this kind of help with setting up their scripts and being </a:t>
            </a:r>
            <a:r>
              <a:rPr lang="en" sz="1260">
                <a:latin typeface="Calibri"/>
                <a:ea typeface="Calibri"/>
                <a:cs typeface="Calibri"/>
                <a:sym typeface="Calibri"/>
              </a:rPr>
              <a:t>o</a:t>
            </a:r>
            <a:r>
              <a:rPr lang="en" sz="1260">
                <a:latin typeface="Calibri"/>
                <a:ea typeface="Calibri"/>
                <a:cs typeface="Calibri"/>
                <a:sym typeface="Calibri"/>
              </a:rPr>
              <a:t>rganised - especially those who might usually be the kind to lose scripts, </a:t>
            </a:r>
            <a:r>
              <a:rPr lang="en" sz="1260">
                <a:latin typeface="Calibri"/>
                <a:ea typeface="Calibri"/>
                <a:cs typeface="Calibri"/>
                <a:sym typeface="Calibri"/>
              </a:rPr>
              <a:t>k</a:t>
            </a:r>
            <a:r>
              <a:rPr lang="en" sz="1260">
                <a:latin typeface="Calibri"/>
                <a:ea typeface="Calibri"/>
                <a:cs typeface="Calibri"/>
                <a:sym typeface="Calibri"/>
              </a:rPr>
              <a:t>eep half-hearted notes. This is a great opportunity to teach </a:t>
            </a:r>
            <a:r>
              <a:rPr lang="en" sz="1260">
                <a:latin typeface="Calibri"/>
                <a:ea typeface="Calibri"/>
                <a:cs typeface="Calibri"/>
                <a:sym typeface="Calibri"/>
              </a:rPr>
              <a:t>skills</a:t>
            </a:r>
            <a:r>
              <a:rPr lang="en" sz="1260">
                <a:latin typeface="Calibri"/>
                <a:ea typeface="Calibri"/>
                <a:cs typeface="Calibri"/>
                <a:sym typeface="Calibri"/>
              </a:rPr>
              <a:t> of analysis and organisation of ideas. The fact that the extracts are only 15 pages or so means they can keep on top of it and feel successful. </a:t>
            </a:r>
            <a:endParaRPr sz="1260">
              <a:latin typeface="Calibri"/>
              <a:ea typeface="Calibri"/>
              <a:cs typeface="Calibri"/>
              <a:sym typeface="Calibri"/>
            </a:endParaRPr>
          </a:p>
          <a:p>
            <a:pPr indent="0" lvl="0" marL="0" rtl="0" algn="l">
              <a:spcBef>
                <a:spcPts val="0"/>
              </a:spcBef>
              <a:spcAft>
                <a:spcPts val="0"/>
              </a:spcAft>
              <a:buNone/>
            </a:pPr>
            <a:r>
              <a:t/>
            </a:r>
            <a:endParaRPr sz="1260">
              <a:latin typeface="Calibri"/>
              <a:ea typeface="Calibri"/>
              <a:cs typeface="Calibri"/>
              <a:sym typeface="Calibri"/>
            </a:endParaRPr>
          </a:p>
          <a:p>
            <a:pPr indent="0" lvl="0" marL="0" rtl="0" algn="l">
              <a:spcBef>
                <a:spcPts val="0"/>
              </a:spcBef>
              <a:spcAft>
                <a:spcPts val="0"/>
              </a:spcAft>
              <a:buNone/>
            </a:pPr>
            <a:r>
              <a:rPr lang="en" sz="1560">
                <a:solidFill>
                  <a:srgbClr val="FBB1C3"/>
                </a:solidFill>
                <a:latin typeface="Calibri"/>
                <a:ea typeface="Calibri"/>
                <a:cs typeface="Calibri"/>
                <a:sym typeface="Calibri"/>
              </a:rPr>
              <a:t>The first set of slides for practical exploration is due out on or before 14 September. </a:t>
            </a:r>
            <a:endParaRPr sz="1560">
              <a:solidFill>
                <a:srgbClr val="FBB1C3"/>
              </a:solidFill>
              <a:latin typeface="Calibri"/>
              <a:ea typeface="Calibri"/>
              <a:cs typeface="Calibri"/>
              <a:sym typeface="Calibri"/>
            </a:endParaRPr>
          </a:p>
          <a:p>
            <a:pPr indent="0" lvl="0" marL="0" rtl="0" algn="l">
              <a:spcBef>
                <a:spcPts val="0"/>
              </a:spcBef>
              <a:spcAft>
                <a:spcPts val="0"/>
              </a:spcAft>
              <a:buNone/>
            </a:pPr>
            <a:br>
              <a:rPr lang="en" sz="1260">
                <a:latin typeface="Calibri"/>
                <a:ea typeface="Calibri"/>
                <a:cs typeface="Calibri"/>
                <a:sym typeface="Calibri"/>
              </a:rPr>
            </a:br>
            <a:r>
              <a:rPr lang="en" sz="1260">
                <a:latin typeface="Calibri"/>
                <a:ea typeface="Calibri"/>
                <a:cs typeface="Calibri"/>
                <a:sym typeface="Calibri"/>
              </a:rPr>
              <a:t>If you would like to pre-order (especially if you need to pay via a bank transfer from school) </a:t>
            </a:r>
            <a:br>
              <a:rPr lang="en" sz="1260">
                <a:latin typeface="Calibri"/>
                <a:ea typeface="Calibri"/>
                <a:cs typeface="Calibri"/>
                <a:sym typeface="Calibri"/>
              </a:rPr>
            </a:br>
            <a:r>
              <a:rPr lang="en" sz="1260">
                <a:latin typeface="Calibri"/>
                <a:ea typeface="Calibri"/>
                <a:cs typeface="Calibri"/>
                <a:sym typeface="Calibri"/>
              </a:rPr>
              <a:t>you can do so in the shop: </a:t>
            </a:r>
            <a:r>
              <a:rPr lang="en" sz="1260" u="sng">
                <a:solidFill>
                  <a:schemeClr val="hlink"/>
                </a:solidFill>
                <a:latin typeface="Calibri"/>
                <a:ea typeface="Calibri"/>
                <a:cs typeface="Calibri"/>
                <a:sym typeface="Calibri"/>
                <a:hlinkClick r:id="rId4"/>
              </a:rPr>
              <a:t>www.the-understudy.org/shop</a:t>
            </a:r>
            <a:r>
              <a:rPr lang="en" sz="1260">
                <a:latin typeface="Calibri"/>
                <a:ea typeface="Calibri"/>
                <a:cs typeface="Calibri"/>
                <a:sym typeface="Calibri"/>
              </a:rPr>
              <a:t>. </a:t>
            </a:r>
            <a:br>
              <a:rPr lang="en" sz="1260">
                <a:latin typeface="Calibri"/>
                <a:ea typeface="Calibri"/>
                <a:cs typeface="Calibri"/>
                <a:sym typeface="Calibri"/>
              </a:rPr>
            </a:br>
            <a:r>
              <a:rPr lang="en" sz="1260">
                <a:latin typeface="Calibri"/>
                <a:ea typeface="Calibri"/>
                <a:cs typeface="Calibri"/>
                <a:sym typeface="Calibri"/>
              </a:rPr>
              <a:t>Just choose ‘manual payment’ at check out in order to generate an invoice. </a:t>
            </a:r>
            <a:endParaRPr sz="1260">
              <a:latin typeface="Calibri"/>
              <a:ea typeface="Calibri"/>
              <a:cs typeface="Calibri"/>
              <a:sym typeface="Calibri"/>
            </a:endParaRPr>
          </a:p>
          <a:p>
            <a:pPr indent="0" lvl="0" marL="0" rtl="0" algn="l">
              <a:spcBef>
                <a:spcPts val="0"/>
              </a:spcBef>
              <a:spcAft>
                <a:spcPts val="0"/>
              </a:spcAft>
              <a:buNone/>
            </a:pPr>
            <a:r>
              <a:rPr lang="en" sz="1260">
                <a:latin typeface="Calibri"/>
                <a:ea typeface="Calibri"/>
                <a:cs typeface="Calibri"/>
                <a:sym typeface="Calibri"/>
              </a:rPr>
              <a:t>Otherwise you can buy an instant download as soon as they are published.</a:t>
            </a:r>
            <a:br>
              <a:rPr lang="en" sz="1260">
                <a:latin typeface="Calibri"/>
                <a:ea typeface="Calibri"/>
                <a:cs typeface="Calibri"/>
                <a:sym typeface="Calibri"/>
              </a:rPr>
            </a:br>
            <a:br>
              <a:rPr lang="en" sz="1260">
                <a:latin typeface="Calibri"/>
                <a:ea typeface="Calibri"/>
                <a:cs typeface="Calibri"/>
                <a:sym typeface="Calibri"/>
              </a:rPr>
            </a:br>
            <a:r>
              <a:rPr lang="en" sz="1260">
                <a:latin typeface="Calibri"/>
                <a:ea typeface="Calibri"/>
                <a:cs typeface="Calibri"/>
                <a:sym typeface="Calibri"/>
              </a:rPr>
              <a:t>Kind regards,</a:t>
            </a:r>
            <a:endParaRPr sz="1260">
              <a:latin typeface="Calibri"/>
              <a:ea typeface="Calibri"/>
              <a:cs typeface="Calibri"/>
              <a:sym typeface="Calibri"/>
            </a:endParaRPr>
          </a:p>
          <a:p>
            <a:pPr indent="0" lvl="0" marL="0" rtl="0" algn="l">
              <a:spcBef>
                <a:spcPts val="0"/>
              </a:spcBef>
              <a:spcAft>
                <a:spcPts val="0"/>
              </a:spcAft>
              <a:buNone/>
            </a:pPr>
            <a:r>
              <a:rPr lang="en" sz="1260">
                <a:latin typeface="Calibri"/>
                <a:ea typeface="Calibri"/>
                <a:cs typeface="Calibri"/>
                <a:sym typeface="Calibri"/>
              </a:rPr>
              <a:t>Jane </a:t>
            </a:r>
            <a:endParaRPr sz="1260">
              <a:latin typeface="Calibri"/>
              <a:ea typeface="Calibri"/>
              <a:cs typeface="Calibri"/>
              <a:sym typeface="Calibri"/>
            </a:endParaRPr>
          </a:p>
          <a:p>
            <a:pPr indent="0" lvl="0" marL="0" rtl="0" algn="l">
              <a:spcBef>
                <a:spcPts val="0"/>
              </a:spcBef>
              <a:spcAft>
                <a:spcPts val="0"/>
              </a:spcAft>
              <a:buNone/>
            </a:pPr>
            <a:r>
              <a:t/>
            </a:r>
            <a:endParaRPr sz="1600">
              <a:latin typeface="Caveat Brush"/>
              <a:ea typeface="Caveat Brush"/>
              <a:cs typeface="Caveat Brush"/>
              <a:sym typeface="Caveat Brush"/>
            </a:endParaRPr>
          </a:p>
          <a:p>
            <a:pPr indent="0" lvl="0" marL="457200" rtl="0" algn="l">
              <a:spcBef>
                <a:spcPts val="0"/>
              </a:spcBef>
              <a:spcAft>
                <a:spcPts val="0"/>
              </a:spcAft>
              <a:buNone/>
            </a:pPr>
            <a:r>
              <a:t/>
            </a:r>
            <a:endParaRPr sz="1700">
              <a:latin typeface="Caveat Brush"/>
              <a:ea typeface="Caveat Brush"/>
              <a:cs typeface="Caveat Brush"/>
              <a:sym typeface="Caveat Brush"/>
            </a:endParaRPr>
          </a:p>
        </p:txBody>
      </p:sp>
      <p:pic>
        <p:nvPicPr>
          <p:cNvPr id="74" name="Google Shape;74;p15"/>
          <p:cNvPicPr preferRelativeResize="0"/>
          <p:nvPr/>
        </p:nvPicPr>
        <p:blipFill rotWithShape="1">
          <a:blip r:embed="rId5">
            <a:alphaModFix/>
          </a:blip>
          <a:srcRect b="31602" l="7333" r="9235" t="36332"/>
          <a:stretch/>
        </p:blipFill>
        <p:spPr>
          <a:xfrm>
            <a:off x="7636675" y="31102"/>
            <a:ext cx="1424950" cy="547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5" name="Shape 385"/>
        <p:cNvGrpSpPr/>
        <p:nvPr/>
      </p:nvGrpSpPr>
      <p:grpSpPr>
        <a:xfrm>
          <a:off x="0" y="0"/>
          <a:ext cx="0" cy="0"/>
          <a:chOff x="0" y="0"/>
          <a:chExt cx="0" cy="0"/>
        </a:xfrm>
      </p:grpSpPr>
      <p:pic>
        <p:nvPicPr>
          <p:cNvPr id="386" name="Google Shape;386;p42" title="Three Sisters (4).png"/>
          <p:cNvPicPr preferRelativeResize="0"/>
          <p:nvPr/>
        </p:nvPicPr>
        <p:blipFill rotWithShape="1">
          <a:blip r:embed="rId3">
            <a:alphaModFix/>
          </a:blip>
          <a:srcRect b="0" l="0" r="45142" t="0"/>
          <a:stretch/>
        </p:blipFill>
        <p:spPr>
          <a:xfrm>
            <a:off x="4" y="0"/>
            <a:ext cx="5016226" cy="5143500"/>
          </a:xfrm>
          <a:prstGeom prst="rect">
            <a:avLst/>
          </a:prstGeom>
          <a:noFill/>
          <a:ln>
            <a:noFill/>
          </a:ln>
        </p:spPr>
      </p:pic>
      <p:sp>
        <p:nvSpPr>
          <p:cNvPr id="387" name="Google Shape;387;p42"/>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latin typeface="Satisfy"/>
                <a:ea typeface="Satisfy"/>
                <a:cs typeface="Satisfy"/>
                <a:sym typeface="Satisfy"/>
              </a:rPr>
              <a:t>“I can’t believe - it’s like I take a breath and here I am, suddenly fifty.”</a:t>
            </a:r>
            <a:endParaRPr sz="3500">
              <a:solidFill>
                <a:schemeClr val="dk1"/>
              </a:solidFill>
              <a:latin typeface="Satisfy"/>
              <a:ea typeface="Satisfy"/>
              <a:cs typeface="Satisfy"/>
              <a:sym typeface="Satisfy"/>
            </a:endParaRPr>
          </a:p>
        </p:txBody>
      </p:sp>
      <p:pic>
        <p:nvPicPr>
          <p:cNvPr id="388" name="Google Shape;388;p42" title="Three Sisters (8).png"/>
          <p:cNvPicPr preferRelativeResize="0"/>
          <p:nvPr/>
        </p:nvPicPr>
        <p:blipFill rotWithShape="1">
          <a:blip r:embed="rId4">
            <a:alphaModFix/>
          </a:blip>
          <a:srcRect b="0" l="55810" r="0" t="31262"/>
          <a:stretch/>
        </p:blipFill>
        <p:spPr>
          <a:xfrm>
            <a:off x="6309375" y="2765600"/>
            <a:ext cx="2608349" cy="22821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2" name="Shape 392"/>
        <p:cNvGrpSpPr/>
        <p:nvPr/>
      </p:nvGrpSpPr>
      <p:grpSpPr>
        <a:xfrm>
          <a:off x="0" y="0"/>
          <a:ext cx="0" cy="0"/>
          <a:chOff x="0" y="0"/>
          <a:chExt cx="0" cy="0"/>
        </a:xfrm>
      </p:grpSpPr>
      <p:pic>
        <p:nvPicPr>
          <p:cNvPr id="393" name="Google Shape;393;p43" title="Three Sisters (4).png"/>
          <p:cNvPicPr preferRelativeResize="0"/>
          <p:nvPr/>
        </p:nvPicPr>
        <p:blipFill rotWithShape="1">
          <a:blip r:embed="rId3">
            <a:alphaModFix/>
          </a:blip>
          <a:srcRect b="0" l="0" r="45142" t="0"/>
          <a:stretch/>
        </p:blipFill>
        <p:spPr>
          <a:xfrm>
            <a:off x="4" y="0"/>
            <a:ext cx="5016226" cy="5143500"/>
          </a:xfrm>
          <a:prstGeom prst="rect">
            <a:avLst/>
          </a:prstGeom>
          <a:noFill/>
          <a:ln>
            <a:noFill/>
          </a:ln>
        </p:spPr>
      </p:pic>
      <p:sp>
        <p:nvSpPr>
          <p:cNvPr id="394" name="Google Shape;394;p43"/>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chemeClr val="dk1"/>
                </a:solidFill>
                <a:latin typeface="Satisfy"/>
                <a:ea typeface="Satisfy"/>
                <a:cs typeface="Satisfy"/>
                <a:sym typeface="Satisfy"/>
              </a:rPr>
              <a:t>“Things are changing. </a:t>
            </a:r>
            <a:endParaRPr sz="3700">
              <a:solidFill>
                <a:schemeClr val="dk1"/>
              </a:solidFill>
              <a:latin typeface="Satisfy"/>
              <a:ea typeface="Satisfy"/>
              <a:cs typeface="Satisfy"/>
              <a:sym typeface="Satisfy"/>
            </a:endParaRPr>
          </a:p>
          <a:p>
            <a:pPr indent="0" lvl="0" marL="0" rtl="0" algn="l">
              <a:spcBef>
                <a:spcPts val="0"/>
              </a:spcBef>
              <a:spcAft>
                <a:spcPts val="0"/>
              </a:spcAft>
              <a:buNone/>
            </a:pPr>
            <a:r>
              <a:rPr lang="en" sz="3700">
                <a:solidFill>
                  <a:schemeClr val="dk1"/>
                </a:solidFill>
                <a:latin typeface="Satisfy"/>
                <a:ea typeface="Satisfy"/>
                <a:cs typeface="Satisfy"/>
                <a:sym typeface="Satisfy"/>
              </a:rPr>
              <a:t>Mark my words.”</a:t>
            </a:r>
            <a:endParaRPr sz="3700">
              <a:solidFill>
                <a:schemeClr val="dk1"/>
              </a:solidFill>
              <a:latin typeface="Satisfy"/>
              <a:ea typeface="Satisfy"/>
              <a:cs typeface="Satisfy"/>
              <a:sym typeface="Satisfy"/>
            </a:endParaRPr>
          </a:p>
        </p:txBody>
      </p:sp>
      <p:pic>
        <p:nvPicPr>
          <p:cNvPr id="395" name="Google Shape;395;p43" title="Three Sisters (8).png"/>
          <p:cNvPicPr preferRelativeResize="0"/>
          <p:nvPr/>
        </p:nvPicPr>
        <p:blipFill rotWithShape="1">
          <a:blip r:embed="rId4">
            <a:alphaModFix/>
          </a:blip>
          <a:srcRect b="0" l="55810" r="0" t="31262"/>
          <a:stretch/>
        </p:blipFill>
        <p:spPr>
          <a:xfrm>
            <a:off x="6309375" y="2765600"/>
            <a:ext cx="2608349" cy="22821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9" name="Shape 399"/>
        <p:cNvGrpSpPr/>
        <p:nvPr/>
      </p:nvGrpSpPr>
      <p:grpSpPr>
        <a:xfrm>
          <a:off x="0" y="0"/>
          <a:ext cx="0" cy="0"/>
          <a:chOff x="0" y="0"/>
          <a:chExt cx="0" cy="0"/>
        </a:xfrm>
      </p:grpSpPr>
      <p:pic>
        <p:nvPicPr>
          <p:cNvPr id="400" name="Google Shape;400;p44" title="Three Sisters (4).png"/>
          <p:cNvPicPr preferRelativeResize="0"/>
          <p:nvPr/>
        </p:nvPicPr>
        <p:blipFill rotWithShape="1">
          <a:blip r:embed="rId3">
            <a:alphaModFix/>
          </a:blip>
          <a:srcRect b="0" l="0" r="45142" t="0"/>
          <a:stretch/>
        </p:blipFill>
        <p:spPr>
          <a:xfrm>
            <a:off x="4" y="0"/>
            <a:ext cx="5016226" cy="5143500"/>
          </a:xfrm>
          <a:prstGeom prst="rect">
            <a:avLst/>
          </a:prstGeom>
          <a:noFill/>
          <a:ln>
            <a:noFill/>
          </a:ln>
        </p:spPr>
      </p:pic>
      <p:sp>
        <p:nvSpPr>
          <p:cNvPr id="401" name="Google Shape;401;p44"/>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chemeClr val="dk1"/>
                </a:solidFill>
                <a:latin typeface="Satisfy"/>
                <a:ea typeface="Satisfy"/>
                <a:cs typeface="Satisfy"/>
                <a:sym typeface="Satisfy"/>
              </a:rPr>
              <a:t>“You decide. You decide. You all. Decide. But I’ve got a plan and I can’t see any other way out.”</a:t>
            </a:r>
            <a:endParaRPr sz="3300">
              <a:solidFill>
                <a:schemeClr val="dk1"/>
              </a:solidFill>
              <a:latin typeface="Satisfy"/>
              <a:ea typeface="Satisfy"/>
              <a:cs typeface="Satisfy"/>
              <a:sym typeface="Satisfy"/>
            </a:endParaRPr>
          </a:p>
        </p:txBody>
      </p:sp>
      <p:pic>
        <p:nvPicPr>
          <p:cNvPr id="402" name="Google Shape;402;p44" title="Three Sisters (8).png"/>
          <p:cNvPicPr preferRelativeResize="0"/>
          <p:nvPr/>
        </p:nvPicPr>
        <p:blipFill rotWithShape="1">
          <a:blip r:embed="rId4">
            <a:alphaModFix/>
          </a:blip>
          <a:srcRect b="0" l="55810" r="0" t="31262"/>
          <a:stretch/>
        </p:blipFill>
        <p:spPr>
          <a:xfrm>
            <a:off x="6309375" y="2765600"/>
            <a:ext cx="2608349" cy="22821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6" name="Shape 406"/>
        <p:cNvGrpSpPr/>
        <p:nvPr/>
      </p:nvGrpSpPr>
      <p:grpSpPr>
        <a:xfrm>
          <a:off x="0" y="0"/>
          <a:ext cx="0" cy="0"/>
          <a:chOff x="0" y="0"/>
          <a:chExt cx="0" cy="0"/>
        </a:xfrm>
      </p:grpSpPr>
      <p:pic>
        <p:nvPicPr>
          <p:cNvPr id="407" name="Google Shape;407;p45" title="Three Sisters (4).png"/>
          <p:cNvPicPr preferRelativeResize="0"/>
          <p:nvPr/>
        </p:nvPicPr>
        <p:blipFill rotWithShape="1">
          <a:blip r:embed="rId3">
            <a:alphaModFix/>
          </a:blip>
          <a:srcRect b="0" l="0" r="45142" t="0"/>
          <a:stretch/>
        </p:blipFill>
        <p:spPr>
          <a:xfrm>
            <a:off x="4" y="0"/>
            <a:ext cx="5016226" cy="5143500"/>
          </a:xfrm>
          <a:prstGeom prst="rect">
            <a:avLst/>
          </a:prstGeom>
          <a:noFill/>
          <a:ln>
            <a:noFill/>
          </a:ln>
        </p:spPr>
      </p:pic>
      <p:sp>
        <p:nvSpPr>
          <p:cNvPr id="408" name="Google Shape;408;p45"/>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dk1"/>
                </a:solidFill>
                <a:latin typeface="Satisfy"/>
                <a:ea typeface="Satisfy"/>
                <a:cs typeface="Satisfy"/>
                <a:sym typeface="Satisfy"/>
              </a:rPr>
              <a:t>“This whole area might support a new type of community. It may be the future. Happy, rich, grand.”</a:t>
            </a:r>
            <a:endParaRPr sz="2700">
              <a:solidFill>
                <a:schemeClr val="dk1"/>
              </a:solidFill>
              <a:latin typeface="Satisfy"/>
              <a:ea typeface="Satisfy"/>
              <a:cs typeface="Satisfy"/>
              <a:sym typeface="Satisfy"/>
            </a:endParaRPr>
          </a:p>
        </p:txBody>
      </p:sp>
      <p:pic>
        <p:nvPicPr>
          <p:cNvPr id="409" name="Google Shape;409;p45" title="Three Sisters (8).png"/>
          <p:cNvPicPr preferRelativeResize="0"/>
          <p:nvPr/>
        </p:nvPicPr>
        <p:blipFill rotWithShape="1">
          <a:blip r:embed="rId4">
            <a:alphaModFix/>
          </a:blip>
          <a:srcRect b="0" l="55810" r="0" t="31262"/>
          <a:stretch/>
        </p:blipFill>
        <p:spPr>
          <a:xfrm>
            <a:off x="6309375" y="2765600"/>
            <a:ext cx="2608349" cy="22821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3" name="Shape 413"/>
        <p:cNvGrpSpPr/>
        <p:nvPr/>
      </p:nvGrpSpPr>
      <p:grpSpPr>
        <a:xfrm>
          <a:off x="0" y="0"/>
          <a:ext cx="0" cy="0"/>
          <a:chOff x="0" y="0"/>
          <a:chExt cx="0" cy="0"/>
        </a:xfrm>
      </p:grpSpPr>
      <p:pic>
        <p:nvPicPr>
          <p:cNvPr id="414" name="Google Shape;414;p46" title="Three Sisters (4).png"/>
          <p:cNvPicPr preferRelativeResize="0"/>
          <p:nvPr/>
        </p:nvPicPr>
        <p:blipFill rotWithShape="1">
          <a:blip r:embed="rId3">
            <a:alphaModFix/>
          </a:blip>
          <a:srcRect b="0" l="0" r="45142" t="0"/>
          <a:stretch/>
        </p:blipFill>
        <p:spPr>
          <a:xfrm>
            <a:off x="4" y="0"/>
            <a:ext cx="5016226" cy="5143500"/>
          </a:xfrm>
          <a:prstGeom prst="rect">
            <a:avLst/>
          </a:prstGeom>
          <a:noFill/>
          <a:ln>
            <a:noFill/>
          </a:ln>
        </p:spPr>
      </p:pic>
      <p:sp>
        <p:nvSpPr>
          <p:cNvPr id="415" name="Google Shape;415;p46"/>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dk1"/>
                </a:solidFill>
                <a:latin typeface="Satisfy"/>
                <a:ea typeface="Satisfy"/>
                <a:cs typeface="Satisfy"/>
                <a:sym typeface="Satisfy"/>
              </a:rPr>
              <a:t>“She had to leave, I know why now. I saw something in Paris. I understood her. She </a:t>
            </a:r>
            <a:r>
              <a:rPr lang="en" sz="2700">
                <a:solidFill>
                  <a:schemeClr val="dk1"/>
                </a:solidFill>
                <a:latin typeface="Satisfy"/>
                <a:ea typeface="Satisfy"/>
                <a:cs typeface="Satisfy"/>
                <a:sym typeface="Satisfy"/>
              </a:rPr>
              <a:t>couldn't</a:t>
            </a:r>
            <a:r>
              <a:rPr lang="en" sz="2700">
                <a:solidFill>
                  <a:schemeClr val="dk1"/>
                </a:solidFill>
                <a:latin typeface="Satisfy"/>
                <a:ea typeface="Satisfy"/>
                <a:cs typeface="Satisfy"/>
                <a:sym typeface="Satisfy"/>
              </a:rPr>
              <a:t> stay on with Grisha drowned.”</a:t>
            </a:r>
            <a:endParaRPr sz="2700">
              <a:solidFill>
                <a:schemeClr val="dk1"/>
              </a:solidFill>
              <a:latin typeface="Satisfy"/>
              <a:ea typeface="Satisfy"/>
              <a:cs typeface="Satisfy"/>
              <a:sym typeface="Satisfy"/>
            </a:endParaRPr>
          </a:p>
        </p:txBody>
      </p:sp>
      <p:pic>
        <p:nvPicPr>
          <p:cNvPr id="416" name="Google Shape;416;p46" title="Three Sisters (8).png"/>
          <p:cNvPicPr preferRelativeResize="0"/>
          <p:nvPr/>
        </p:nvPicPr>
        <p:blipFill rotWithShape="1">
          <a:blip r:embed="rId4">
            <a:alphaModFix/>
          </a:blip>
          <a:srcRect b="0" l="55810" r="0" t="31262"/>
          <a:stretch/>
        </p:blipFill>
        <p:spPr>
          <a:xfrm>
            <a:off x="6309375" y="2765600"/>
            <a:ext cx="2608349" cy="22821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0" name="Shape 420"/>
        <p:cNvGrpSpPr/>
        <p:nvPr/>
      </p:nvGrpSpPr>
      <p:grpSpPr>
        <a:xfrm>
          <a:off x="0" y="0"/>
          <a:ext cx="0" cy="0"/>
          <a:chOff x="0" y="0"/>
          <a:chExt cx="0" cy="0"/>
        </a:xfrm>
      </p:grpSpPr>
      <p:pic>
        <p:nvPicPr>
          <p:cNvPr id="421" name="Google Shape;421;p47" title="Three Sisters (4).png"/>
          <p:cNvPicPr preferRelativeResize="0"/>
          <p:nvPr/>
        </p:nvPicPr>
        <p:blipFill rotWithShape="1">
          <a:blip r:embed="rId3">
            <a:alphaModFix/>
          </a:blip>
          <a:srcRect b="0" l="0" r="45142" t="0"/>
          <a:stretch/>
        </p:blipFill>
        <p:spPr>
          <a:xfrm>
            <a:off x="4" y="0"/>
            <a:ext cx="5016226" cy="5143500"/>
          </a:xfrm>
          <a:prstGeom prst="rect">
            <a:avLst/>
          </a:prstGeom>
          <a:noFill/>
          <a:ln>
            <a:noFill/>
          </a:ln>
        </p:spPr>
      </p:pic>
      <p:sp>
        <p:nvSpPr>
          <p:cNvPr id="422" name="Google Shape;422;p47"/>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900">
                <a:solidFill>
                  <a:schemeClr val="dk1"/>
                </a:solidFill>
                <a:latin typeface="Satisfy"/>
                <a:ea typeface="Satisfy"/>
                <a:cs typeface="Satisfy"/>
                <a:sym typeface="Satisfy"/>
              </a:rPr>
              <a:t>“I saw the forgiveness she craves.”</a:t>
            </a:r>
            <a:endParaRPr sz="3900">
              <a:solidFill>
                <a:schemeClr val="dk1"/>
              </a:solidFill>
              <a:latin typeface="Satisfy"/>
              <a:ea typeface="Satisfy"/>
              <a:cs typeface="Satisfy"/>
              <a:sym typeface="Satisfy"/>
            </a:endParaRPr>
          </a:p>
        </p:txBody>
      </p:sp>
      <p:pic>
        <p:nvPicPr>
          <p:cNvPr id="423" name="Google Shape;423;p47" title="Three Sisters (8).png"/>
          <p:cNvPicPr preferRelativeResize="0"/>
          <p:nvPr/>
        </p:nvPicPr>
        <p:blipFill rotWithShape="1">
          <a:blip r:embed="rId4">
            <a:alphaModFix/>
          </a:blip>
          <a:srcRect b="0" l="55810" r="0" t="31262"/>
          <a:stretch/>
        </p:blipFill>
        <p:spPr>
          <a:xfrm>
            <a:off x="6309375" y="2765600"/>
            <a:ext cx="2608349" cy="22821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7" name="Shape 427"/>
        <p:cNvGrpSpPr/>
        <p:nvPr/>
      </p:nvGrpSpPr>
      <p:grpSpPr>
        <a:xfrm>
          <a:off x="0" y="0"/>
          <a:ext cx="0" cy="0"/>
          <a:chOff x="0" y="0"/>
          <a:chExt cx="0" cy="0"/>
        </a:xfrm>
      </p:grpSpPr>
      <p:pic>
        <p:nvPicPr>
          <p:cNvPr id="428" name="Google Shape;428;p48" title="Three Sisters (4).png"/>
          <p:cNvPicPr preferRelativeResize="0"/>
          <p:nvPr/>
        </p:nvPicPr>
        <p:blipFill rotWithShape="1">
          <a:blip r:embed="rId3">
            <a:alphaModFix/>
          </a:blip>
          <a:srcRect b="0" l="0" r="45142" t="0"/>
          <a:stretch/>
        </p:blipFill>
        <p:spPr>
          <a:xfrm>
            <a:off x="4" y="0"/>
            <a:ext cx="5016226" cy="5143500"/>
          </a:xfrm>
          <a:prstGeom prst="rect">
            <a:avLst/>
          </a:prstGeom>
          <a:noFill/>
          <a:ln>
            <a:noFill/>
          </a:ln>
        </p:spPr>
      </p:pic>
      <p:sp>
        <p:nvSpPr>
          <p:cNvPr id="429" name="Google Shape;429;p48"/>
          <p:cNvSpPr txBox="1"/>
          <p:nvPr/>
        </p:nvSpPr>
        <p:spPr>
          <a:xfrm rot="-412370">
            <a:off x="1049491" y="1007310"/>
            <a:ext cx="3474668" cy="35260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00">
                <a:solidFill>
                  <a:schemeClr val="dk1"/>
                </a:solidFill>
                <a:latin typeface="Satisfy"/>
                <a:ea typeface="Satisfy"/>
                <a:cs typeface="Satisfy"/>
                <a:sym typeface="Satisfy"/>
              </a:rPr>
              <a:t>“We don’t need all the past at once. Do we?”</a:t>
            </a:r>
            <a:endParaRPr sz="4100">
              <a:solidFill>
                <a:schemeClr val="dk1"/>
              </a:solidFill>
              <a:latin typeface="Satisfy"/>
              <a:ea typeface="Satisfy"/>
              <a:cs typeface="Satisfy"/>
              <a:sym typeface="Satisfy"/>
            </a:endParaRPr>
          </a:p>
        </p:txBody>
      </p:sp>
      <p:pic>
        <p:nvPicPr>
          <p:cNvPr id="430" name="Google Shape;430;p48" title="Three Sisters (8).png"/>
          <p:cNvPicPr preferRelativeResize="0"/>
          <p:nvPr/>
        </p:nvPicPr>
        <p:blipFill rotWithShape="1">
          <a:blip r:embed="rId4">
            <a:alphaModFix/>
          </a:blip>
          <a:srcRect b="0" l="55810" r="0" t="31262"/>
          <a:stretch/>
        </p:blipFill>
        <p:spPr>
          <a:xfrm>
            <a:off x="6309375" y="2765600"/>
            <a:ext cx="2608349" cy="22821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4" name="Shape 434"/>
        <p:cNvGrpSpPr/>
        <p:nvPr/>
      </p:nvGrpSpPr>
      <p:grpSpPr>
        <a:xfrm>
          <a:off x="0" y="0"/>
          <a:ext cx="0" cy="0"/>
          <a:chOff x="0" y="0"/>
          <a:chExt cx="0" cy="0"/>
        </a:xfrm>
      </p:grpSpPr>
      <p:pic>
        <p:nvPicPr>
          <p:cNvPr id="435" name="Google Shape;435;p49" title="10.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9" name="Shape 439"/>
        <p:cNvGrpSpPr/>
        <p:nvPr/>
      </p:nvGrpSpPr>
      <p:grpSpPr>
        <a:xfrm>
          <a:off x="0" y="0"/>
          <a:ext cx="0" cy="0"/>
          <a:chOff x="0" y="0"/>
          <a:chExt cx="0" cy="0"/>
        </a:xfrm>
      </p:grpSpPr>
      <p:pic>
        <p:nvPicPr>
          <p:cNvPr id="440" name="Google Shape;440;p50" title="11.pn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4" name="Shape 444"/>
        <p:cNvGrpSpPr/>
        <p:nvPr/>
      </p:nvGrpSpPr>
      <p:grpSpPr>
        <a:xfrm>
          <a:off x="0" y="0"/>
          <a:ext cx="0" cy="0"/>
          <a:chOff x="0" y="0"/>
          <a:chExt cx="0" cy="0"/>
        </a:xfrm>
      </p:grpSpPr>
      <p:pic>
        <p:nvPicPr>
          <p:cNvPr id="445" name="Google Shape;445;p51" title="12.png"/>
          <p:cNvPicPr preferRelativeResize="0"/>
          <p:nvPr/>
        </p:nvPicPr>
        <p:blipFill>
          <a:blip r:embed="rId3">
            <a:alphaModFix/>
          </a:blip>
          <a:stretch>
            <a:fillRect/>
          </a:stretch>
        </p:blipFill>
        <p:spPr>
          <a:xfrm>
            <a:off x="162000" y="152400"/>
            <a:ext cx="8602133"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p:nvPr/>
        </p:nvSpPr>
        <p:spPr>
          <a:xfrm>
            <a:off x="7525875" y="3995075"/>
            <a:ext cx="1618200" cy="11484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sp>
        <p:nvSpPr>
          <p:cNvPr id="80" name="Google Shape;80;p16"/>
          <p:cNvSpPr/>
          <p:nvPr/>
        </p:nvSpPr>
        <p:spPr>
          <a:xfrm>
            <a:off x="378750" y="1649350"/>
            <a:ext cx="4386000" cy="1930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hadows Into Light"/>
              <a:ea typeface="Shadows Into Light"/>
              <a:cs typeface="Shadows Into Light"/>
              <a:sym typeface="Shadows Into Light"/>
            </a:endParaRPr>
          </a:p>
        </p:txBody>
      </p:sp>
      <p:sp>
        <p:nvSpPr>
          <p:cNvPr id="81" name="Google Shape;81;p16"/>
          <p:cNvSpPr txBox="1"/>
          <p:nvPr/>
        </p:nvSpPr>
        <p:spPr>
          <a:xfrm>
            <a:off x="1480963" y="0"/>
            <a:ext cx="61821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chemeClr val="lt1"/>
                </a:solidFill>
                <a:latin typeface="Chelsea Market"/>
                <a:ea typeface="Chelsea Market"/>
                <a:cs typeface="Chelsea Market"/>
                <a:sym typeface="Chelsea Market"/>
              </a:rPr>
              <a:t>INTRODUCTORY LESSON</a:t>
            </a:r>
            <a:endParaRPr sz="4000">
              <a:solidFill>
                <a:schemeClr val="lt1"/>
              </a:solidFill>
              <a:latin typeface="Chelsea Market"/>
              <a:ea typeface="Chelsea Market"/>
              <a:cs typeface="Chelsea Market"/>
              <a:sym typeface="Chelsea Market"/>
            </a:endParaRPr>
          </a:p>
        </p:txBody>
      </p:sp>
      <p:sp>
        <p:nvSpPr>
          <p:cNvPr id="82" name="Google Shape;82;p16"/>
          <p:cNvSpPr txBox="1"/>
          <p:nvPr/>
        </p:nvSpPr>
        <p:spPr>
          <a:xfrm>
            <a:off x="1480975" y="-23950"/>
            <a:ext cx="61821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FE599"/>
                </a:solidFill>
                <a:latin typeface="Chelsea Market"/>
                <a:ea typeface="Chelsea Market"/>
                <a:cs typeface="Chelsea Market"/>
                <a:sym typeface="Chelsea Market"/>
              </a:rPr>
              <a:t>INTRODUCTORY LESSON</a:t>
            </a:r>
            <a:endParaRPr sz="4000">
              <a:solidFill>
                <a:srgbClr val="FFE599"/>
              </a:solidFill>
              <a:latin typeface="Chelsea Market"/>
              <a:ea typeface="Chelsea Market"/>
              <a:cs typeface="Chelsea Market"/>
              <a:sym typeface="Chelsea Market"/>
            </a:endParaRPr>
          </a:p>
        </p:txBody>
      </p:sp>
      <p:pic>
        <p:nvPicPr>
          <p:cNvPr id="83" name="Google Shape;83;p16" title="Three Sisters (7).png"/>
          <p:cNvPicPr preferRelativeResize="0"/>
          <p:nvPr/>
        </p:nvPicPr>
        <p:blipFill rotWithShape="1">
          <a:blip r:embed="rId3">
            <a:alphaModFix/>
          </a:blip>
          <a:srcRect b="0" l="55999" r="0" t="32809"/>
          <a:stretch/>
        </p:blipFill>
        <p:spPr>
          <a:xfrm>
            <a:off x="5120675" y="1687500"/>
            <a:ext cx="4023326" cy="3456000"/>
          </a:xfrm>
          <a:prstGeom prst="rect">
            <a:avLst/>
          </a:prstGeom>
          <a:noFill/>
          <a:ln>
            <a:noFill/>
          </a:ln>
        </p:spPr>
      </p:pic>
      <p:sp>
        <p:nvSpPr>
          <p:cNvPr id="84" name="Google Shape;84;p16"/>
          <p:cNvSpPr txBox="1"/>
          <p:nvPr/>
        </p:nvSpPr>
        <p:spPr>
          <a:xfrm>
            <a:off x="218550" y="696400"/>
            <a:ext cx="8706900" cy="34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Calibri"/>
                <a:ea typeface="Calibri"/>
                <a:cs typeface="Calibri"/>
                <a:sym typeface="Calibri"/>
              </a:rPr>
              <a:t>We love to start with a fun introductory lesson before students have any knowledge of the play. It gets them excited about the play and ignites curiosity. </a:t>
            </a:r>
            <a:endParaRPr sz="1600">
              <a:solidFill>
                <a:schemeClr val="lt1"/>
              </a:solidFill>
              <a:latin typeface="Calibri"/>
              <a:ea typeface="Calibri"/>
              <a:cs typeface="Calibri"/>
              <a:sym typeface="Calibri"/>
            </a:endParaRPr>
          </a:p>
          <a:p>
            <a:pPr indent="0" lvl="0" marL="0" rtl="0" algn="l">
              <a:spcBef>
                <a:spcPts val="0"/>
              </a:spcBef>
              <a:spcAft>
                <a:spcPts val="0"/>
              </a:spcAft>
              <a:buNone/>
            </a:pPr>
            <a:r>
              <a:t/>
            </a:r>
            <a:endParaRPr sz="1600">
              <a:solidFill>
                <a:schemeClr val="lt1"/>
              </a:solidFill>
              <a:latin typeface="Calibri"/>
              <a:ea typeface="Calibri"/>
              <a:cs typeface="Calibri"/>
              <a:sym typeface="Calibri"/>
            </a:endParaRPr>
          </a:p>
          <a:p>
            <a:pPr indent="-330200" lvl="0" marL="457200" rtl="0" algn="l">
              <a:spcBef>
                <a:spcPts val="0"/>
              </a:spcBef>
              <a:spcAft>
                <a:spcPts val="0"/>
              </a:spcAft>
              <a:buClr>
                <a:schemeClr val="lt1"/>
              </a:buClr>
              <a:buSzPts val="1600"/>
              <a:buFont typeface="Calibri"/>
              <a:buAutoNum type="arabicPeriod"/>
            </a:pPr>
            <a:r>
              <a:rPr lang="en" sz="1600">
                <a:solidFill>
                  <a:schemeClr val="lt1"/>
                </a:solidFill>
                <a:latin typeface="Calibri"/>
                <a:ea typeface="Calibri"/>
                <a:cs typeface="Calibri"/>
                <a:sym typeface="Calibri"/>
              </a:rPr>
              <a:t>Print out the images and quotes at the end of these slides and put them around your room. (If you have the props, you could put these out instead: luggage, money, map, flowers, book.)</a:t>
            </a:r>
            <a:endParaRPr sz="1600">
              <a:solidFill>
                <a:schemeClr val="lt1"/>
              </a:solidFill>
              <a:latin typeface="Calibri"/>
              <a:ea typeface="Calibri"/>
              <a:cs typeface="Calibri"/>
              <a:sym typeface="Calibri"/>
            </a:endParaRPr>
          </a:p>
          <a:p>
            <a:pPr indent="-330200" lvl="0" marL="457200" rtl="0" algn="l">
              <a:spcBef>
                <a:spcPts val="0"/>
              </a:spcBef>
              <a:spcAft>
                <a:spcPts val="0"/>
              </a:spcAft>
              <a:buClr>
                <a:schemeClr val="lt1"/>
              </a:buClr>
              <a:buSzPts val="1600"/>
              <a:buFont typeface="Calibri"/>
              <a:buAutoNum type="arabicPeriod"/>
            </a:pPr>
            <a:r>
              <a:rPr lang="en" sz="1600">
                <a:solidFill>
                  <a:schemeClr val="lt1"/>
                </a:solidFill>
                <a:latin typeface="Calibri"/>
                <a:ea typeface="Calibri"/>
                <a:cs typeface="Calibri"/>
                <a:sym typeface="Calibri"/>
              </a:rPr>
              <a:t>If you have lighting, maybe make it feel like 2am in 1904. Blue wash, lanterns / candles etc. </a:t>
            </a:r>
            <a:endParaRPr sz="1600">
              <a:solidFill>
                <a:schemeClr val="lt1"/>
              </a:solidFill>
              <a:latin typeface="Calibri"/>
              <a:ea typeface="Calibri"/>
              <a:cs typeface="Calibri"/>
              <a:sym typeface="Calibri"/>
            </a:endParaRPr>
          </a:p>
          <a:p>
            <a:pPr indent="-330200" lvl="0" marL="457200" rtl="0" algn="l">
              <a:spcBef>
                <a:spcPts val="0"/>
              </a:spcBef>
              <a:spcAft>
                <a:spcPts val="0"/>
              </a:spcAft>
              <a:buClr>
                <a:schemeClr val="lt1"/>
              </a:buClr>
              <a:buSzPts val="1600"/>
              <a:buFont typeface="Calibri"/>
              <a:buAutoNum type="arabicPeriod"/>
            </a:pPr>
            <a:r>
              <a:rPr lang="en" sz="1600">
                <a:solidFill>
                  <a:schemeClr val="lt1"/>
                </a:solidFill>
                <a:latin typeface="Calibri"/>
                <a:ea typeface="Calibri"/>
                <a:cs typeface="Calibri"/>
                <a:sym typeface="Calibri"/>
              </a:rPr>
              <a:t>Play some Russian folk music. (</a:t>
            </a:r>
            <a:r>
              <a:rPr lang="en" sz="1600" u="sng">
                <a:solidFill>
                  <a:schemeClr val="hlink"/>
                </a:solidFill>
                <a:latin typeface="Calibri"/>
                <a:ea typeface="Calibri"/>
                <a:cs typeface="Calibri"/>
                <a:sym typeface="Calibri"/>
                <a:hlinkClick r:id="rId4"/>
              </a:rPr>
              <a:t>https://www.youtube.com/watch?v=PlD84j7DcJU&amp;t=1s</a:t>
            </a:r>
            <a:r>
              <a:rPr lang="en" sz="1600">
                <a:solidFill>
                  <a:schemeClr val="lt1"/>
                </a:solidFill>
                <a:latin typeface="Calibri"/>
                <a:ea typeface="Calibri"/>
                <a:cs typeface="Calibri"/>
                <a:sym typeface="Calibri"/>
              </a:rPr>
              <a:t>)</a:t>
            </a:r>
            <a:endParaRPr sz="1600">
              <a:solidFill>
                <a:schemeClr val="lt1"/>
              </a:solidFill>
              <a:latin typeface="Calibri"/>
              <a:ea typeface="Calibri"/>
              <a:cs typeface="Calibri"/>
              <a:sym typeface="Calibri"/>
            </a:endParaRPr>
          </a:p>
          <a:p>
            <a:pPr indent="-330200" lvl="0" marL="457200" rtl="0" algn="l">
              <a:spcBef>
                <a:spcPts val="0"/>
              </a:spcBef>
              <a:spcAft>
                <a:spcPts val="0"/>
              </a:spcAft>
              <a:buClr>
                <a:schemeClr val="lt1"/>
              </a:buClr>
              <a:buSzPts val="1600"/>
              <a:buFont typeface="Calibri"/>
              <a:buAutoNum type="arabicPeriod"/>
            </a:pPr>
            <a:r>
              <a:rPr lang="en" sz="1600">
                <a:solidFill>
                  <a:schemeClr val="lt1"/>
                </a:solidFill>
                <a:latin typeface="Calibri"/>
                <a:ea typeface="Calibri"/>
                <a:cs typeface="Calibri"/>
                <a:sym typeface="Calibri"/>
              </a:rPr>
              <a:t>Invite students in to wander around and explore. </a:t>
            </a:r>
            <a:endParaRPr sz="1600">
              <a:solidFill>
                <a:schemeClr val="lt1"/>
              </a:solidFill>
              <a:latin typeface="Calibri"/>
              <a:ea typeface="Calibri"/>
              <a:cs typeface="Calibri"/>
              <a:sym typeface="Calibri"/>
            </a:endParaRPr>
          </a:p>
          <a:p>
            <a:pPr indent="-330200" lvl="0" marL="457200" rtl="0" algn="l">
              <a:spcBef>
                <a:spcPts val="0"/>
              </a:spcBef>
              <a:spcAft>
                <a:spcPts val="0"/>
              </a:spcAft>
              <a:buClr>
                <a:schemeClr val="lt1"/>
              </a:buClr>
              <a:buSzPts val="1600"/>
              <a:buFont typeface="Calibri"/>
              <a:buAutoNum type="arabicPeriod"/>
            </a:pPr>
            <a:r>
              <a:rPr lang="en" sz="1600">
                <a:solidFill>
                  <a:schemeClr val="lt1"/>
                </a:solidFill>
                <a:latin typeface="Calibri"/>
                <a:ea typeface="Calibri"/>
                <a:cs typeface="Calibri"/>
                <a:sym typeface="Calibri"/>
              </a:rPr>
              <a:t>What sense do they get of the world of the play? What are they curious about?</a:t>
            </a:r>
            <a:endParaRPr sz="1600">
              <a:solidFill>
                <a:schemeClr val="lt1"/>
              </a:solidFill>
              <a:latin typeface="Calibri"/>
              <a:ea typeface="Calibri"/>
              <a:cs typeface="Calibri"/>
              <a:sym typeface="Calibri"/>
            </a:endParaRPr>
          </a:p>
          <a:p>
            <a:pPr indent="-330200" lvl="0" marL="457200" rtl="0" algn="l">
              <a:spcBef>
                <a:spcPts val="0"/>
              </a:spcBef>
              <a:spcAft>
                <a:spcPts val="0"/>
              </a:spcAft>
              <a:buClr>
                <a:schemeClr val="lt1"/>
              </a:buClr>
              <a:buSzPts val="1600"/>
              <a:buFont typeface="Calibri"/>
              <a:buAutoNum type="arabicPeriod"/>
            </a:pPr>
            <a:r>
              <a:rPr lang="en" sz="1600">
                <a:solidFill>
                  <a:schemeClr val="lt1"/>
                </a:solidFill>
                <a:latin typeface="Calibri"/>
                <a:ea typeface="Calibri"/>
                <a:cs typeface="Calibri"/>
                <a:sym typeface="Calibri"/>
              </a:rPr>
              <a:t>Get them each to choose one of the quotes, try to make meaning and create a </a:t>
            </a:r>
            <a:br>
              <a:rPr lang="en" sz="1600">
                <a:solidFill>
                  <a:schemeClr val="lt1"/>
                </a:solidFill>
                <a:latin typeface="Calibri"/>
                <a:ea typeface="Calibri"/>
                <a:cs typeface="Calibri"/>
                <a:sym typeface="Calibri"/>
              </a:rPr>
            </a:br>
            <a:r>
              <a:rPr lang="en" sz="1600">
                <a:solidFill>
                  <a:schemeClr val="lt1"/>
                </a:solidFill>
                <a:latin typeface="Calibri"/>
                <a:ea typeface="Calibri"/>
                <a:cs typeface="Calibri"/>
                <a:sym typeface="Calibri"/>
              </a:rPr>
              <a:t>naturalistic interpretation of it. </a:t>
            </a:r>
            <a:endParaRPr sz="16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AutoNum type="arabicPeriod"/>
            </a:pPr>
            <a:r>
              <a:rPr lang="en" sz="1600">
                <a:solidFill>
                  <a:schemeClr val="lt1"/>
                </a:solidFill>
                <a:latin typeface="Calibri"/>
                <a:ea typeface="Calibri"/>
                <a:cs typeface="Calibri"/>
                <a:sym typeface="Calibri"/>
              </a:rPr>
              <a:t>They must then get into small groups (probably 2/3) </a:t>
            </a:r>
            <a:br>
              <a:rPr lang="en" sz="1600">
                <a:solidFill>
                  <a:schemeClr val="lt1"/>
                </a:solidFill>
                <a:latin typeface="Calibri"/>
                <a:ea typeface="Calibri"/>
                <a:cs typeface="Calibri"/>
                <a:sym typeface="Calibri"/>
              </a:rPr>
            </a:br>
            <a:r>
              <a:rPr lang="en" sz="1600">
                <a:solidFill>
                  <a:schemeClr val="lt1"/>
                </a:solidFill>
                <a:latin typeface="Calibri"/>
                <a:ea typeface="Calibri"/>
                <a:cs typeface="Calibri"/>
                <a:sym typeface="Calibri"/>
              </a:rPr>
              <a:t>and create a scene with all their quotes in it </a:t>
            </a:r>
            <a:br>
              <a:rPr lang="en" sz="1600">
                <a:solidFill>
                  <a:schemeClr val="lt1"/>
                </a:solidFill>
                <a:latin typeface="Calibri"/>
                <a:ea typeface="Calibri"/>
                <a:cs typeface="Calibri"/>
                <a:sym typeface="Calibri"/>
              </a:rPr>
            </a:br>
            <a:r>
              <a:rPr lang="en" sz="1600">
                <a:solidFill>
                  <a:schemeClr val="lt1"/>
                </a:solidFill>
                <a:latin typeface="Calibri"/>
                <a:ea typeface="Calibri"/>
                <a:cs typeface="Calibri"/>
                <a:sym typeface="Calibri"/>
              </a:rPr>
              <a:t>(slide to project next).</a:t>
            </a:r>
            <a:endParaRPr sz="1800">
              <a:solidFill>
                <a:schemeClr val="lt1"/>
              </a:solidFill>
              <a:latin typeface="Calibri"/>
              <a:ea typeface="Calibri"/>
              <a:cs typeface="Calibri"/>
              <a:sym typeface="Calibri"/>
            </a:endParaRPr>
          </a:p>
        </p:txBody>
      </p:sp>
      <p:sp>
        <p:nvSpPr>
          <p:cNvPr id="85" name="Google Shape;85;p16"/>
          <p:cNvSpPr txBox="1"/>
          <p:nvPr/>
        </p:nvSpPr>
        <p:spPr>
          <a:xfrm>
            <a:off x="118953" y="4152400"/>
            <a:ext cx="5499600" cy="11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Shadows Into Light"/>
                <a:ea typeface="Shadows Into Light"/>
                <a:cs typeface="Shadows Into Light"/>
                <a:sym typeface="Shadows Into Light"/>
              </a:rPr>
              <a:t>There are 10 quotes so if your class is bigger, more than one student can have the same quote. Make sure they are in </a:t>
            </a:r>
            <a:r>
              <a:rPr lang="en" sz="1500">
                <a:solidFill>
                  <a:schemeClr val="lt1"/>
                </a:solidFill>
                <a:latin typeface="Shadows Into Light"/>
                <a:ea typeface="Shadows Into Light"/>
                <a:cs typeface="Shadows Into Light"/>
                <a:sym typeface="Shadows Into Light"/>
              </a:rPr>
              <a:t>different</a:t>
            </a:r>
            <a:r>
              <a:rPr lang="en" sz="1500">
                <a:solidFill>
                  <a:schemeClr val="lt1"/>
                </a:solidFill>
                <a:latin typeface="Shadows Into Light"/>
                <a:ea typeface="Shadows Into Light"/>
                <a:cs typeface="Shadows Into Light"/>
                <a:sym typeface="Shadows Into Light"/>
              </a:rPr>
              <a:t> groups. It will be interesting to see what </a:t>
            </a:r>
            <a:r>
              <a:rPr lang="en" sz="1500">
                <a:solidFill>
                  <a:schemeClr val="lt1"/>
                </a:solidFill>
                <a:latin typeface="Shadows Into Light"/>
                <a:ea typeface="Shadows Into Light"/>
                <a:cs typeface="Shadows Into Light"/>
                <a:sym typeface="Shadows Into Light"/>
              </a:rPr>
              <a:t>different</a:t>
            </a:r>
            <a:r>
              <a:rPr lang="en" sz="1500">
                <a:solidFill>
                  <a:schemeClr val="lt1"/>
                </a:solidFill>
                <a:latin typeface="Shadows Into Light"/>
                <a:ea typeface="Shadows Into Light"/>
                <a:cs typeface="Shadows Into Light"/>
                <a:sym typeface="Shadows Into Light"/>
              </a:rPr>
              <a:t> students do with the same quote.</a:t>
            </a:r>
            <a:r>
              <a:rPr lang="en">
                <a:solidFill>
                  <a:schemeClr val="lt1"/>
                </a:solidFill>
                <a:latin typeface="Shadows Into Light"/>
                <a:ea typeface="Shadows Into Light"/>
                <a:cs typeface="Shadows Into Light"/>
                <a:sym typeface="Shadows Into Light"/>
              </a:rPr>
              <a:t> </a:t>
            </a:r>
            <a:endParaRPr>
              <a:solidFill>
                <a:schemeClr val="lt1"/>
              </a:solidFill>
              <a:latin typeface="Shadows Into Light"/>
              <a:ea typeface="Shadows Into Light"/>
              <a:cs typeface="Shadows Into Light"/>
              <a:sym typeface="Shadows Into Light"/>
            </a:endParaRPr>
          </a:p>
        </p:txBody>
      </p:sp>
      <p:sp>
        <p:nvSpPr>
          <p:cNvPr id="86" name="Google Shape;86;p16"/>
          <p:cNvSpPr txBox="1"/>
          <p:nvPr/>
        </p:nvSpPr>
        <p:spPr>
          <a:xfrm>
            <a:off x="25" y="0"/>
            <a:ext cx="14811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Teacher notes</a:t>
            </a:r>
            <a:endParaRPr sz="1800">
              <a:solidFill>
                <a:schemeClr val="lt1"/>
              </a:solidFill>
              <a:latin typeface="Shadows Into Light"/>
              <a:ea typeface="Shadows Into Light"/>
              <a:cs typeface="Shadows Into Light"/>
              <a:sym typeface="Shadows Into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 name="Shape 449"/>
        <p:cNvGrpSpPr/>
        <p:nvPr/>
      </p:nvGrpSpPr>
      <p:grpSpPr>
        <a:xfrm>
          <a:off x="0" y="0"/>
          <a:ext cx="0" cy="0"/>
          <a:chOff x="0" y="0"/>
          <a:chExt cx="0" cy="0"/>
        </a:xfrm>
      </p:grpSpPr>
      <p:pic>
        <p:nvPicPr>
          <p:cNvPr id="450" name="Google Shape;450;p52" title="13.png"/>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4" name="Shape 454"/>
        <p:cNvGrpSpPr/>
        <p:nvPr/>
      </p:nvGrpSpPr>
      <p:grpSpPr>
        <a:xfrm>
          <a:off x="0" y="0"/>
          <a:ext cx="0" cy="0"/>
          <a:chOff x="0" y="0"/>
          <a:chExt cx="0" cy="0"/>
        </a:xfrm>
      </p:grpSpPr>
      <p:pic>
        <p:nvPicPr>
          <p:cNvPr id="455" name="Google Shape;455;p53" title="14.png"/>
          <p:cNvPicPr preferRelativeResize="0"/>
          <p:nvPr/>
        </p:nvPicPr>
        <p:blipFill>
          <a:blip r:embed="rId3">
            <a:alphaModFix/>
          </a:blip>
          <a:stretch>
            <a:fillRect/>
          </a:stretch>
        </p:blipFill>
        <p:spPr>
          <a:xfrm>
            <a:off x="162005" y="152400"/>
            <a:ext cx="8602133" cy="4838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9" name="Shape 459"/>
        <p:cNvGrpSpPr/>
        <p:nvPr/>
      </p:nvGrpSpPr>
      <p:grpSpPr>
        <a:xfrm>
          <a:off x="0" y="0"/>
          <a:ext cx="0" cy="0"/>
          <a:chOff x="0" y="0"/>
          <a:chExt cx="0" cy="0"/>
        </a:xfrm>
      </p:grpSpPr>
      <p:pic>
        <p:nvPicPr>
          <p:cNvPr id="460" name="Google Shape;460;p54" title="9.png"/>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4" name="Shape 464"/>
        <p:cNvGrpSpPr/>
        <p:nvPr/>
      </p:nvGrpSpPr>
      <p:grpSpPr>
        <a:xfrm>
          <a:off x="0" y="0"/>
          <a:ext cx="0" cy="0"/>
          <a:chOff x="0" y="0"/>
          <a:chExt cx="0" cy="0"/>
        </a:xfrm>
      </p:grpSpPr>
      <p:sp>
        <p:nvSpPr>
          <p:cNvPr id="465" name="Google Shape;465;p55"/>
          <p:cNvSpPr txBox="1"/>
          <p:nvPr/>
        </p:nvSpPr>
        <p:spPr>
          <a:xfrm>
            <a:off x="319925" y="1505425"/>
            <a:ext cx="8439600" cy="3450300"/>
          </a:xfrm>
          <a:prstGeom prst="rect">
            <a:avLst/>
          </a:prstGeom>
          <a:noFill/>
          <a:ln cap="flat" cmpd="sng" w="28575">
            <a:solidFill>
              <a:srgbClr val="6D9EEB"/>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i="1" lang="en" sz="2400">
                <a:solidFill>
                  <a:srgbClr val="FFFFFF"/>
                </a:solidFill>
                <a:latin typeface="Calibri"/>
                <a:ea typeface="Calibri"/>
                <a:cs typeface="Calibri"/>
                <a:sym typeface="Calibri"/>
              </a:rPr>
              <a:t>This resource is a freebie from </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u="sng">
                <a:solidFill>
                  <a:schemeClr val="hlink"/>
                </a:solidFill>
                <a:latin typeface="Calibri"/>
                <a:ea typeface="Calibri"/>
                <a:cs typeface="Calibri"/>
                <a:sym typeface="Calibri"/>
                <a:hlinkClick r:id="rId3"/>
              </a:rPr>
              <a:t>www.the-understudy.org</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a:solidFill>
                  <a:srgbClr val="FFFFFF"/>
                </a:solidFill>
                <a:latin typeface="Calibri"/>
                <a:ea typeface="Calibri"/>
                <a:cs typeface="Calibri"/>
                <a:sym typeface="Calibri"/>
              </a:rPr>
              <a:t>It is designed to help you set up your scripts so that you will find working with our slides to explore this play much easier. And you will feel organised before you embark on your exploration. </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a:solidFill>
                  <a:srgbClr val="FFFFFF"/>
                </a:solidFill>
                <a:latin typeface="Calibri"/>
                <a:ea typeface="Calibri"/>
                <a:cs typeface="Calibri"/>
                <a:sym typeface="Calibri"/>
              </a:rPr>
              <a:t>The full set of resources are published over a series of dates as we write and publish as we go, due to the time </a:t>
            </a:r>
            <a:r>
              <a:rPr i="1" lang="en" sz="2400">
                <a:solidFill>
                  <a:srgbClr val="FFFFFF"/>
                </a:solidFill>
                <a:latin typeface="Calibri"/>
                <a:ea typeface="Calibri"/>
                <a:cs typeface="Calibri"/>
                <a:sym typeface="Calibri"/>
              </a:rPr>
              <a:t>constraints</a:t>
            </a:r>
            <a:r>
              <a:rPr i="1" lang="en" sz="2400">
                <a:solidFill>
                  <a:srgbClr val="FFFFFF"/>
                </a:solidFill>
                <a:latin typeface="Calibri"/>
                <a:ea typeface="Calibri"/>
                <a:cs typeface="Calibri"/>
                <a:sym typeface="Calibri"/>
              </a:rPr>
              <a:t> of receiving new </a:t>
            </a:r>
            <a:r>
              <a:rPr i="1" lang="en" sz="2400">
                <a:solidFill>
                  <a:srgbClr val="FFFFFF"/>
                </a:solidFill>
                <a:latin typeface="Calibri"/>
                <a:ea typeface="Calibri"/>
                <a:cs typeface="Calibri"/>
                <a:sym typeface="Calibri"/>
              </a:rPr>
              <a:t>material</a:t>
            </a:r>
            <a:r>
              <a:rPr i="1" lang="en" sz="2400">
                <a:solidFill>
                  <a:srgbClr val="FFFFFF"/>
                </a:solidFill>
                <a:latin typeface="Calibri"/>
                <a:ea typeface="Calibri"/>
                <a:cs typeface="Calibri"/>
                <a:sym typeface="Calibri"/>
              </a:rPr>
              <a:t> each September. For more details, go to:</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1900" u="sng">
                <a:solidFill>
                  <a:schemeClr val="hlink"/>
                </a:solidFill>
                <a:latin typeface="Calibri"/>
                <a:ea typeface="Calibri"/>
                <a:cs typeface="Calibri"/>
                <a:sym typeface="Calibri"/>
                <a:hlinkClick r:id="rId4"/>
              </a:rPr>
              <a:t>https://www.the-understudy.org/igcsedramapre-release</a:t>
            </a:r>
            <a:endParaRPr i="1" sz="1900">
              <a:solidFill>
                <a:srgbClr val="FFFFFF"/>
              </a:solidFill>
              <a:latin typeface="Calibri"/>
              <a:ea typeface="Calibri"/>
              <a:cs typeface="Calibri"/>
              <a:sym typeface="Calibri"/>
            </a:endParaRPr>
          </a:p>
          <a:p>
            <a:pPr indent="0" lvl="0" marL="0" rtl="0" algn="ctr">
              <a:spcBef>
                <a:spcPts val="0"/>
              </a:spcBef>
              <a:spcAft>
                <a:spcPts val="0"/>
              </a:spcAft>
              <a:buNone/>
            </a:pPr>
            <a:r>
              <a:t/>
            </a:r>
            <a:endParaRPr i="1" sz="1900">
              <a:solidFill>
                <a:srgbClr val="FFFFFF"/>
              </a:solidFill>
              <a:latin typeface="Calibri"/>
              <a:ea typeface="Calibri"/>
              <a:cs typeface="Calibri"/>
              <a:sym typeface="Calibri"/>
            </a:endParaRPr>
          </a:p>
          <a:p>
            <a:pPr indent="0" lvl="0" marL="0" rtl="0" algn="l">
              <a:spcBef>
                <a:spcPts val="0"/>
              </a:spcBef>
              <a:spcAft>
                <a:spcPts val="0"/>
              </a:spcAft>
              <a:buNone/>
            </a:pPr>
            <a:r>
              <a:t/>
            </a:r>
            <a:endParaRPr sz="2400">
              <a:solidFill>
                <a:srgbClr val="FFFFFF"/>
              </a:solidFill>
              <a:latin typeface="Calibri"/>
              <a:ea typeface="Calibri"/>
              <a:cs typeface="Calibri"/>
              <a:sym typeface="Calibri"/>
            </a:endParaRPr>
          </a:p>
        </p:txBody>
      </p:sp>
      <p:pic>
        <p:nvPicPr>
          <p:cNvPr id="466" name="Google Shape;466;p55"/>
          <p:cNvPicPr preferRelativeResize="0"/>
          <p:nvPr/>
        </p:nvPicPr>
        <p:blipFill rotWithShape="1">
          <a:blip r:embed="rId5">
            <a:alphaModFix/>
          </a:blip>
          <a:srcRect b="33830" l="0" r="0" t="32768"/>
          <a:stretch/>
        </p:blipFill>
        <p:spPr>
          <a:xfrm>
            <a:off x="1662325" y="-170500"/>
            <a:ext cx="5754800" cy="1922050"/>
          </a:xfrm>
          <a:prstGeom prst="rect">
            <a:avLst/>
          </a:prstGeom>
          <a:noFill/>
          <a:ln>
            <a:noFill/>
          </a:ln>
        </p:spPr>
      </p:pic>
      <p:sp>
        <p:nvSpPr>
          <p:cNvPr id="467" name="Google Shape;467;p55"/>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468" name="Google Shape;468;p55"/>
          <p:cNvPicPr preferRelativeResize="0"/>
          <p:nvPr/>
        </p:nvPicPr>
        <p:blipFill rotWithShape="1">
          <a:blip r:embed="rId6">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0" name="Shape 90"/>
        <p:cNvGrpSpPr/>
        <p:nvPr/>
      </p:nvGrpSpPr>
      <p:grpSpPr>
        <a:xfrm>
          <a:off x="0" y="0"/>
          <a:ext cx="0" cy="0"/>
          <a:chOff x="0" y="0"/>
          <a:chExt cx="0" cy="0"/>
        </a:xfrm>
      </p:grpSpPr>
      <p:pic>
        <p:nvPicPr>
          <p:cNvPr id="91" name="Google Shape;91;p17" title="Three Sisters (7).png"/>
          <p:cNvPicPr preferRelativeResize="0"/>
          <p:nvPr/>
        </p:nvPicPr>
        <p:blipFill>
          <a:blip r:embed="rId3">
            <a:alphaModFix/>
          </a:blip>
          <a:stretch>
            <a:fillRect/>
          </a:stretch>
        </p:blipFill>
        <p:spPr>
          <a:xfrm>
            <a:off x="85475" y="0"/>
            <a:ext cx="9144000" cy="5143500"/>
          </a:xfrm>
          <a:prstGeom prst="rect">
            <a:avLst/>
          </a:prstGeom>
          <a:noFill/>
          <a:ln>
            <a:noFill/>
          </a:ln>
        </p:spPr>
      </p:pic>
      <p:sp>
        <p:nvSpPr>
          <p:cNvPr id="92" name="Google Shape;92;p17"/>
          <p:cNvSpPr txBox="1"/>
          <p:nvPr/>
        </p:nvSpPr>
        <p:spPr>
          <a:xfrm>
            <a:off x="486000" y="121850"/>
            <a:ext cx="81720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600">
                <a:solidFill>
                  <a:srgbClr val="FFE599"/>
                </a:solidFill>
                <a:latin typeface="Chelsea Market"/>
                <a:ea typeface="Chelsea Market"/>
                <a:cs typeface="Chelsea Market"/>
                <a:sym typeface="Chelsea Market"/>
              </a:rPr>
              <a:t>EXPLORE THE ROOM</a:t>
            </a:r>
            <a:endParaRPr sz="4600">
              <a:solidFill>
                <a:srgbClr val="FFE599"/>
              </a:solidFill>
              <a:latin typeface="Chelsea Market"/>
              <a:ea typeface="Chelsea Market"/>
              <a:cs typeface="Chelsea Market"/>
              <a:sym typeface="Chelsea Market"/>
            </a:endParaRPr>
          </a:p>
          <a:p>
            <a:pPr indent="0" lvl="0" marL="0" rtl="0" algn="l">
              <a:spcBef>
                <a:spcPts val="0"/>
              </a:spcBef>
              <a:spcAft>
                <a:spcPts val="0"/>
              </a:spcAft>
              <a:buNone/>
            </a:pPr>
            <a:r>
              <a:t/>
            </a:r>
            <a:endParaRPr sz="4000">
              <a:solidFill>
                <a:srgbClr val="FFE599"/>
              </a:solidFill>
              <a:latin typeface="Chelsea Market"/>
              <a:ea typeface="Chelsea Market"/>
              <a:cs typeface="Chelsea Market"/>
              <a:sym typeface="Chelsea Market"/>
            </a:endParaRPr>
          </a:p>
        </p:txBody>
      </p:sp>
      <p:sp>
        <p:nvSpPr>
          <p:cNvPr id="93" name="Google Shape;93;p17"/>
          <p:cNvSpPr txBox="1"/>
          <p:nvPr/>
        </p:nvSpPr>
        <p:spPr>
          <a:xfrm>
            <a:off x="577725" y="1381800"/>
            <a:ext cx="6657900" cy="33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chemeClr val="lt1"/>
                </a:solidFill>
                <a:latin typeface="Chelsea Market"/>
                <a:ea typeface="Chelsea Market"/>
                <a:cs typeface="Chelsea Market"/>
                <a:sym typeface="Chelsea Market"/>
              </a:rPr>
              <a:t>What sense do you get of this world?</a:t>
            </a:r>
            <a:endParaRPr sz="4000">
              <a:solidFill>
                <a:schemeClr val="lt1"/>
              </a:solidFill>
              <a:latin typeface="Chelsea Market"/>
              <a:ea typeface="Chelsea Market"/>
              <a:cs typeface="Chelsea Market"/>
              <a:sym typeface="Chelsea Market"/>
            </a:endParaRPr>
          </a:p>
          <a:p>
            <a:pPr indent="0" lvl="0" marL="0" rtl="0" algn="l">
              <a:spcBef>
                <a:spcPts val="0"/>
              </a:spcBef>
              <a:spcAft>
                <a:spcPts val="0"/>
              </a:spcAft>
              <a:buClr>
                <a:schemeClr val="dk1"/>
              </a:buClr>
              <a:buSzPts val="1100"/>
              <a:buFont typeface="Arial"/>
              <a:buNone/>
            </a:pPr>
            <a:r>
              <a:t/>
            </a:r>
            <a:endParaRPr sz="4000">
              <a:solidFill>
                <a:schemeClr val="lt1"/>
              </a:solidFill>
              <a:latin typeface="Chelsea Market"/>
              <a:ea typeface="Chelsea Market"/>
              <a:cs typeface="Chelsea Market"/>
              <a:sym typeface="Chelsea Market"/>
            </a:endParaRPr>
          </a:p>
          <a:p>
            <a:pPr indent="0" lvl="0" marL="0" rtl="0" algn="l">
              <a:spcBef>
                <a:spcPts val="0"/>
              </a:spcBef>
              <a:spcAft>
                <a:spcPts val="0"/>
              </a:spcAft>
              <a:buClr>
                <a:schemeClr val="dk1"/>
              </a:buClr>
              <a:buSzPts val="1100"/>
              <a:buFont typeface="Arial"/>
              <a:buNone/>
            </a:pPr>
            <a:r>
              <a:rPr lang="en" sz="4000">
                <a:solidFill>
                  <a:schemeClr val="lt1"/>
                </a:solidFill>
                <a:latin typeface="Chelsea Market"/>
                <a:ea typeface="Chelsea Market"/>
                <a:cs typeface="Chelsea Market"/>
                <a:sym typeface="Chelsea Market"/>
              </a:rPr>
              <a:t>What are you curious about?</a:t>
            </a:r>
            <a:endParaRPr sz="1800">
              <a:solidFill>
                <a:schemeClr val="lt1"/>
              </a:solidFill>
              <a:latin typeface="Shadows Into Light"/>
              <a:ea typeface="Shadows Into Light"/>
              <a:cs typeface="Shadows Into Light"/>
              <a:sym typeface="Shadows Into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7" name="Shape 97"/>
        <p:cNvGrpSpPr/>
        <p:nvPr/>
      </p:nvGrpSpPr>
      <p:grpSpPr>
        <a:xfrm>
          <a:off x="0" y="0"/>
          <a:ext cx="0" cy="0"/>
          <a:chOff x="0" y="0"/>
          <a:chExt cx="0" cy="0"/>
        </a:xfrm>
      </p:grpSpPr>
      <p:pic>
        <p:nvPicPr>
          <p:cNvPr id="98" name="Google Shape;98;p18" title="Three Sisters (7).png"/>
          <p:cNvPicPr preferRelativeResize="0"/>
          <p:nvPr/>
        </p:nvPicPr>
        <p:blipFill>
          <a:blip r:embed="rId3">
            <a:alphaModFix/>
          </a:blip>
          <a:stretch>
            <a:fillRect/>
          </a:stretch>
        </p:blipFill>
        <p:spPr>
          <a:xfrm>
            <a:off x="1501800" y="766425"/>
            <a:ext cx="7642200" cy="4298751"/>
          </a:xfrm>
          <a:prstGeom prst="rect">
            <a:avLst/>
          </a:prstGeom>
          <a:noFill/>
          <a:ln>
            <a:noFill/>
          </a:ln>
        </p:spPr>
      </p:pic>
      <p:sp>
        <p:nvSpPr>
          <p:cNvPr id="99" name="Google Shape;99;p18"/>
          <p:cNvSpPr txBox="1"/>
          <p:nvPr/>
        </p:nvSpPr>
        <p:spPr>
          <a:xfrm>
            <a:off x="486000" y="121850"/>
            <a:ext cx="81720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600">
                <a:solidFill>
                  <a:srgbClr val="FFE599"/>
                </a:solidFill>
                <a:latin typeface="Chelsea Market"/>
                <a:ea typeface="Chelsea Market"/>
                <a:cs typeface="Chelsea Market"/>
                <a:sym typeface="Chelsea Market"/>
              </a:rPr>
              <a:t>CHOOSE A QUOTE</a:t>
            </a:r>
            <a:endParaRPr sz="4600">
              <a:solidFill>
                <a:srgbClr val="FFE599"/>
              </a:solidFill>
              <a:latin typeface="Chelsea Market"/>
              <a:ea typeface="Chelsea Market"/>
              <a:cs typeface="Chelsea Market"/>
              <a:sym typeface="Chelsea Market"/>
            </a:endParaRPr>
          </a:p>
          <a:p>
            <a:pPr indent="0" lvl="0" marL="0" rtl="0" algn="l">
              <a:spcBef>
                <a:spcPts val="0"/>
              </a:spcBef>
              <a:spcAft>
                <a:spcPts val="0"/>
              </a:spcAft>
              <a:buNone/>
            </a:pPr>
            <a:r>
              <a:t/>
            </a:r>
            <a:endParaRPr sz="4000">
              <a:solidFill>
                <a:srgbClr val="FFE599"/>
              </a:solidFill>
              <a:latin typeface="Chelsea Market"/>
              <a:ea typeface="Chelsea Market"/>
              <a:cs typeface="Chelsea Market"/>
              <a:sym typeface="Chelsea Market"/>
            </a:endParaRPr>
          </a:p>
        </p:txBody>
      </p:sp>
      <p:sp>
        <p:nvSpPr>
          <p:cNvPr id="100" name="Google Shape;100;p18"/>
          <p:cNvSpPr txBox="1"/>
          <p:nvPr/>
        </p:nvSpPr>
        <p:spPr>
          <a:xfrm>
            <a:off x="577725" y="896400"/>
            <a:ext cx="7493400" cy="33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lt1"/>
                </a:solidFill>
                <a:latin typeface="Chelsea Market"/>
                <a:ea typeface="Chelsea Market"/>
                <a:cs typeface="Chelsea Market"/>
                <a:sym typeface="Chelsea Market"/>
              </a:rPr>
              <a:t>You can have the same quote as someone else. </a:t>
            </a:r>
            <a:endParaRPr sz="25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t/>
            </a:r>
            <a:endParaRPr sz="25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rPr lang="en" sz="2500">
                <a:solidFill>
                  <a:schemeClr val="lt1"/>
                </a:solidFill>
                <a:latin typeface="Chelsea Market"/>
                <a:ea typeface="Chelsea Market"/>
                <a:cs typeface="Chelsea Market"/>
                <a:sym typeface="Chelsea Market"/>
              </a:rPr>
              <a:t>Can you make it make sense? </a:t>
            </a:r>
            <a:br>
              <a:rPr lang="en" sz="2500">
                <a:solidFill>
                  <a:schemeClr val="lt1"/>
                </a:solidFill>
                <a:latin typeface="Chelsea Market"/>
                <a:ea typeface="Chelsea Market"/>
                <a:cs typeface="Chelsea Market"/>
                <a:sym typeface="Chelsea Market"/>
              </a:rPr>
            </a:br>
            <a:r>
              <a:rPr lang="en" sz="2500">
                <a:solidFill>
                  <a:schemeClr val="lt1"/>
                </a:solidFill>
                <a:latin typeface="Chelsea Market"/>
                <a:ea typeface="Chelsea Market"/>
                <a:cs typeface="Chelsea Market"/>
                <a:sym typeface="Chelsea Market"/>
              </a:rPr>
              <a:t>Decide what it is about.</a:t>
            </a:r>
            <a:endParaRPr sz="2500">
              <a:solidFill>
                <a:schemeClr val="lt1"/>
              </a:solidFill>
              <a:latin typeface="Chelsea Market"/>
              <a:ea typeface="Chelsea Market"/>
              <a:cs typeface="Chelsea Market"/>
              <a:sym typeface="Chelsea Market"/>
            </a:endParaRPr>
          </a:p>
          <a:p>
            <a:pPr indent="0" lvl="0" marL="0" rtl="0" algn="l">
              <a:spcBef>
                <a:spcPts val="0"/>
              </a:spcBef>
              <a:spcAft>
                <a:spcPts val="0"/>
              </a:spcAft>
              <a:buClr>
                <a:schemeClr val="dk1"/>
              </a:buClr>
              <a:buSzPts val="1100"/>
              <a:buFont typeface="Arial"/>
              <a:buNone/>
            </a:pPr>
            <a:r>
              <a:t/>
            </a:r>
            <a:endParaRPr sz="25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rPr lang="en" sz="2500">
                <a:solidFill>
                  <a:schemeClr val="lt1"/>
                </a:solidFill>
                <a:latin typeface="Chelsea Market"/>
                <a:ea typeface="Chelsea Market"/>
                <a:cs typeface="Chelsea Market"/>
                <a:sym typeface="Chelsea Market"/>
              </a:rPr>
              <a:t>Experiment with speaking the lines in a way that feels naturalistic - try not to </a:t>
            </a:r>
            <a:r>
              <a:rPr lang="en" sz="2500">
                <a:solidFill>
                  <a:schemeClr val="lt1"/>
                </a:solidFill>
                <a:latin typeface="Chelsea Market"/>
                <a:ea typeface="Chelsea Market"/>
                <a:cs typeface="Chelsea Market"/>
                <a:sym typeface="Chelsea Market"/>
              </a:rPr>
              <a:t>perform! Try to make sense of the lines.</a:t>
            </a:r>
            <a:r>
              <a:rPr lang="en" sz="3000">
                <a:solidFill>
                  <a:schemeClr val="lt1"/>
                </a:solidFill>
                <a:latin typeface="Chelsea Market"/>
                <a:ea typeface="Chelsea Market"/>
                <a:cs typeface="Chelsea Market"/>
                <a:sym typeface="Chelsea Market"/>
              </a:rPr>
              <a:t> </a:t>
            </a:r>
            <a:endParaRPr sz="30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rPr lang="en" sz="3000">
                <a:solidFill>
                  <a:srgbClr val="FFE599"/>
                </a:solidFill>
                <a:latin typeface="Chelsea Market"/>
                <a:ea typeface="Chelsea Market"/>
                <a:cs typeface="Chelsea Market"/>
                <a:sym typeface="Chelsea Market"/>
              </a:rPr>
              <a:t>Share around the room. </a:t>
            </a:r>
            <a:endParaRPr sz="3000">
              <a:solidFill>
                <a:srgbClr val="FFE599"/>
              </a:solidFill>
              <a:latin typeface="Chelsea Market"/>
              <a:ea typeface="Chelsea Market"/>
              <a:cs typeface="Chelsea Market"/>
              <a:sym typeface="Chelsea Market"/>
            </a:endParaRPr>
          </a:p>
          <a:p>
            <a:pPr indent="0" lvl="0" marL="0" rtl="0" algn="l">
              <a:spcBef>
                <a:spcPts val="0"/>
              </a:spcBef>
              <a:spcAft>
                <a:spcPts val="0"/>
              </a:spcAft>
              <a:buNone/>
            </a:pPr>
            <a:r>
              <a:t/>
            </a:r>
            <a:endParaRPr sz="4000">
              <a:solidFill>
                <a:schemeClr val="lt1"/>
              </a:solidFill>
              <a:latin typeface="Chelsea Market"/>
              <a:ea typeface="Chelsea Market"/>
              <a:cs typeface="Chelsea Market"/>
              <a:sym typeface="Chelsea Marke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4" name="Shape 104"/>
        <p:cNvGrpSpPr/>
        <p:nvPr/>
      </p:nvGrpSpPr>
      <p:grpSpPr>
        <a:xfrm>
          <a:off x="0" y="0"/>
          <a:ext cx="0" cy="0"/>
          <a:chOff x="0" y="0"/>
          <a:chExt cx="0" cy="0"/>
        </a:xfrm>
      </p:grpSpPr>
      <p:pic>
        <p:nvPicPr>
          <p:cNvPr id="105" name="Google Shape;105;p19" title="Three Sisters (7).pn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06" name="Google Shape;106;p19" title="Three Sisters (4).png"/>
          <p:cNvPicPr preferRelativeResize="0"/>
          <p:nvPr/>
        </p:nvPicPr>
        <p:blipFill rotWithShape="1">
          <a:blip r:embed="rId4">
            <a:alphaModFix/>
          </a:blip>
          <a:srcRect b="0" l="0" r="43776" t="0"/>
          <a:stretch/>
        </p:blipFill>
        <p:spPr>
          <a:xfrm rot="830180">
            <a:off x="5496700" y="-179734"/>
            <a:ext cx="3600424" cy="2883068"/>
          </a:xfrm>
          <a:prstGeom prst="rect">
            <a:avLst/>
          </a:prstGeom>
          <a:noFill/>
          <a:ln>
            <a:noFill/>
          </a:ln>
        </p:spPr>
      </p:pic>
      <p:sp>
        <p:nvSpPr>
          <p:cNvPr id="107" name="Google Shape;107;p19"/>
          <p:cNvSpPr txBox="1"/>
          <p:nvPr/>
        </p:nvSpPr>
        <p:spPr>
          <a:xfrm>
            <a:off x="757171" y="0"/>
            <a:ext cx="43866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FE599"/>
                </a:solidFill>
                <a:latin typeface="Chelsea Market"/>
                <a:ea typeface="Chelsea Market"/>
                <a:cs typeface="Chelsea Market"/>
                <a:sym typeface="Chelsea Market"/>
              </a:rPr>
              <a:t>DEVISE A SCENE</a:t>
            </a:r>
            <a:endParaRPr sz="4000">
              <a:solidFill>
                <a:srgbClr val="FFE599"/>
              </a:solidFill>
              <a:latin typeface="Chelsea Market"/>
              <a:ea typeface="Chelsea Market"/>
              <a:cs typeface="Chelsea Market"/>
              <a:sym typeface="Chelsea Market"/>
            </a:endParaRPr>
          </a:p>
        </p:txBody>
      </p:sp>
      <p:sp>
        <p:nvSpPr>
          <p:cNvPr id="108" name="Google Shape;108;p19"/>
          <p:cNvSpPr txBox="1"/>
          <p:nvPr/>
        </p:nvSpPr>
        <p:spPr>
          <a:xfrm>
            <a:off x="252300" y="696050"/>
            <a:ext cx="8218500" cy="3458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Chelsea Market"/>
              <a:buChar char="●"/>
            </a:pPr>
            <a:r>
              <a:rPr lang="en" sz="1800">
                <a:solidFill>
                  <a:schemeClr val="lt1"/>
                </a:solidFill>
                <a:latin typeface="Chelsea Market"/>
                <a:ea typeface="Chelsea Market"/>
                <a:cs typeface="Chelsea Market"/>
                <a:sym typeface="Chelsea Market"/>
              </a:rPr>
              <a:t>Work in groups of 2 or 3</a:t>
            </a:r>
            <a:r>
              <a:rPr lang="en" sz="1800">
                <a:solidFill>
                  <a:schemeClr val="lt1"/>
                </a:solidFill>
                <a:latin typeface="Chelsea Market"/>
                <a:ea typeface="Chelsea Market"/>
                <a:cs typeface="Chelsea Market"/>
                <a:sym typeface="Chelsea Market"/>
              </a:rPr>
              <a:t>.</a:t>
            </a:r>
            <a:endParaRPr sz="1800">
              <a:solidFill>
                <a:schemeClr val="lt1"/>
              </a:solidFill>
              <a:latin typeface="Chelsea Market"/>
              <a:ea typeface="Chelsea Market"/>
              <a:cs typeface="Chelsea Market"/>
              <a:sym typeface="Chelsea Market"/>
            </a:endParaRPr>
          </a:p>
          <a:p>
            <a:pPr indent="-342900" lvl="0" marL="457200" rtl="0" algn="l">
              <a:spcBef>
                <a:spcPts val="0"/>
              </a:spcBef>
              <a:spcAft>
                <a:spcPts val="0"/>
              </a:spcAft>
              <a:buClr>
                <a:schemeClr val="lt1"/>
              </a:buClr>
              <a:buSzPts val="1800"/>
              <a:buFont typeface="Chelsea Market"/>
              <a:buChar char="●"/>
            </a:pPr>
            <a:r>
              <a:rPr lang="en" sz="1800">
                <a:solidFill>
                  <a:schemeClr val="lt1"/>
                </a:solidFill>
                <a:latin typeface="Chelsea Market"/>
                <a:ea typeface="Chelsea Market"/>
                <a:cs typeface="Chelsea Market"/>
                <a:sym typeface="Chelsea Market"/>
              </a:rPr>
              <a:t>Share your quotes with each other </a:t>
            </a:r>
            <a:br>
              <a:rPr lang="en" sz="1800">
                <a:solidFill>
                  <a:schemeClr val="lt1"/>
                </a:solidFill>
                <a:latin typeface="Chelsea Market"/>
                <a:ea typeface="Chelsea Market"/>
                <a:cs typeface="Chelsea Market"/>
                <a:sym typeface="Chelsea Market"/>
              </a:rPr>
            </a:br>
            <a:r>
              <a:rPr lang="en" sz="1800">
                <a:solidFill>
                  <a:schemeClr val="lt1"/>
                </a:solidFill>
                <a:latin typeface="Chelsea Market"/>
                <a:ea typeface="Chelsea Market"/>
                <a:cs typeface="Chelsea Market"/>
                <a:sym typeface="Chelsea Market"/>
              </a:rPr>
              <a:t>and discuss what they might mean. </a:t>
            </a:r>
            <a:br>
              <a:rPr lang="en" sz="1800">
                <a:solidFill>
                  <a:schemeClr val="lt1"/>
                </a:solidFill>
                <a:latin typeface="Chelsea Market"/>
                <a:ea typeface="Chelsea Market"/>
                <a:cs typeface="Chelsea Market"/>
                <a:sym typeface="Chelsea Market"/>
              </a:rPr>
            </a:br>
            <a:endParaRPr sz="1800">
              <a:solidFill>
                <a:schemeClr val="lt1"/>
              </a:solidFill>
              <a:latin typeface="Chelsea Market"/>
              <a:ea typeface="Chelsea Market"/>
              <a:cs typeface="Chelsea Market"/>
              <a:sym typeface="Chelsea Market"/>
            </a:endParaRPr>
          </a:p>
          <a:p>
            <a:pPr indent="-342900" lvl="0" marL="457200" rtl="0" algn="l">
              <a:spcBef>
                <a:spcPts val="0"/>
              </a:spcBef>
              <a:spcAft>
                <a:spcPts val="0"/>
              </a:spcAft>
              <a:buClr>
                <a:schemeClr val="lt1"/>
              </a:buClr>
              <a:buSzPts val="1800"/>
              <a:buFont typeface="Chelsea Market"/>
              <a:buChar char="●"/>
            </a:pPr>
            <a:r>
              <a:rPr lang="en" sz="1800">
                <a:solidFill>
                  <a:schemeClr val="lt1"/>
                </a:solidFill>
                <a:latin typeface="Chelsea Market"/>
                <a:ea typeface="Chelsea Market"/>
                <a:cs typeface="Chelsea Market"/>
                <a:sym typeface="Chelsea Market"/>
              </a:rPr>
              <a:t>Create a scene which:</a:t>
            </a:r>
            <a:br>
              <a:rPr lang="en" sz="1800">
                <a:solidFill>
                  <a:schemeClr val="lt1"/>
                </a:solidFill>
                <a:latin typeface="Chelsea Market"/>
                <a:ea typeface="Chelsea Market"/>
                <a:cs typeface="Chelsea Market"/>
                <a:sym typeface="Chelsea Market"/>
              </a:rPr>
            </a:br>
            <a:r>
              <a:rPr lang="en" sz="1800">
                <a:solidFill>
                  <a:schemeClr val="lt1"/>
                </a:solidFill>
                <a:latin typeface="Chelsea Market"/>
                <a:ea typeface="Chelsea Market"/>
                <a:cs typeface="Chelsea Market"/>
                <a:sym typeface="Chelsea Market"/>
              </a:rPr>
              <a:t>- must be set at 2 o’clock on a cold morning</a:t>
            </a:r>
            <a:endParaRPr sz="1800">
              <a:solidFill>
                <a:schemeClr val="lt1"/>
              </a:solidFill>
              <a:latin typeface="Chelsea Market"/>
              <a:ea typeface="Chelsea Market"/>
              <a:cs typeface="Chelsea Market"/>
              <a:sym typeface="Chelsea Market"/>
            </a:endParaRPr>
          </a:p>
          <a:p>
            <a:pPr indent="0" lvl="0" marL="457200" rtl="0" algn="l">
              <a:spcBef>
                <a:spcPts val="0"/>
              </a:spcBef>
              <a:spcAft>
                <a:spcPts val="0"/>
              </a:spcAft>
              <a:buNone/>
            </a:pPr>
            <a:r>
              <a:rPr lang="en" sz="1800">
                <a:solidFill>
                  <a:schemeClr val="lt1"/>
                </a:solidFill>
                <a:latin typeface="Chelsea Market"/>
                <a:ea typeface="Chelsea Market"/>
                <a:cs typeface="Chelsea Market"/>
                <a:sym typeface="Chelsea Market"/>
              </a:rPr>
              <a:t>- must be very naturalistic</a:t>
            </a:r>
            <a:endParaRPr sz="1800">
              <a:solidFill>
                <a:schemeClr val="lt1"/>
              </a:solidFill>
              <a:latin typeface="Chelsea Market"/>
              <a:ea typeface="Chelsea Market"/>
              <a:cs typeface="Chelsea Market"/>
              <a:sym typeface="Chelsea Market"/>
            </a:endParaRPr>
          </a:p>
          <a:p>
            <a:pPr indent="0" lvl="0" marL="457200" rtl="0" algn="l">
              <a:spcBef>
                <a:spcPts val="0"/>
              </a:spcBef>
              <a:spcAft>
                <a:spcPts val="0"/>
              </a:spcAft>
              <a:buNone/>
            </a:pPr>
            <a:r>
              <a:rPr lang="en" sz="1800">
                <a:solidFill>
                  <a:schemeClr val="lt1"/>
                </a:solidFill>
                <a:latin typeface="Chelsea Market"/>
                <a:ea typeface="Chelsea Market"/>
                <a:cs typeface="Chelsea Market"/>
                <a:sym typeface="Chelsea Market"/>
              </a:rPr>
              <a:t>- must be set inside a house</a:t>
            </a:r>
            <a:endParaRPr sz="1800">
              <a:solidFill>
                <a:schemeClr val="lt1"/>
              </a:solidFill>
              <a:latin typeface="Chelsea Market"/>
              <a:ea typeface="Chelsea Market"/>
              <a:cs typeface="Chelsea Market"/>
              <a:sym typeface="Chelsea Market"/>
            </a:endParaRPr>
          </a:p>
          <a:p>
            <a:pPr indent="0" lvl="0" marL="457200" rtl="0" algn="l">
              <a:spcBef>
                <a:spcPts val="0"/>
              </a:spcBef>
              <a:spcAft>
                <a:spcPts val="0"/>
              </a:spcAft>
              <a:buNone/>
            </a:pPr>
            <a:r>
              <a:rPr lang="en" sz="1800">
                <a:solidFill>
                  <a:schemeClr val="lt1"/>
                </a:solidFill>
                <a:latin typeface="Chelsea Market"/>
                <a:ea typeface="Chelsea Market"/>
                <a:cs typeface="Chelsea Market"/>
                <a:sym typeface="Chelsea Market"/>
              </a:rPr>
              <a:t>- must include at least one of quotes your group has chosen</a:t>
            </a:r>
            <a:endParaRPr sz="1800">
              <a:solidFill>
                <a:schemeClr val="lt1"/>
              </a:solidFill>
              <a:latin typeface="Chelsea Market"/>
              <a:ea typeface="Chelsea Market"/>
              <a:cs typeface="Chelsea Market"/>
              <a:sym typeface="Chelsea Market"/>
            </a:endParaRPr>
          </a:p>
          <a:p>
            <a:pPr indent="0" lvl="0" marL="457200" rtl="0" algn="l">
              <a:spcBef>
                <a:spcPts val="0"/>
              </a:spcBef>
              <a:spcAft>
                <a:spcPts val="0"/>
              </a:spcAft>
              <a:buNone/>
            </a:pPr>
            <a:r>
              <a:t/>
            </a:r>
            <a:endParaRPr sz="18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rPr lang="en" sz="1600">
                <a:solidFill>
                  <a:schemeClr val="lt1"/>
                </a:solidFill>
                <a:latin typeface="Chelsea Market"/>
                <a:ea typeface="Chelsea Market"/>
                <a:cs typeface="Chelsea Market"/>
                <a:sym typeface="Chelsea Market"/>
              </a:rPr>
              <a:t>Remember that we are looking for naturalism </a:t>
            </a:r>
            <a:br>
              <a:rPr lang="en" sz="1600">
                <a:solidFill>
                  <a:schemeClr val="lt1"/>
                </a:solidFill>
                <a:latin typeface="Chelsea Market"/>
                <a:ea typeface="Chelsea Market"/>
                <a:cs typeface="Chelsea Market"/>
                <a:sym typeface="Chelsea Market"/>
              </a:rPr>
            </a:br>
            <a:r>
              <a:rPr lang="en" sz="1600">
                <a:solidFill>
                  <a:schemeClr val="lt1"/>
                </a:solidFill>
                <a:latin typeface="Chelsea Market"/>
                <a:ea typeface="Chelsea Market"/>
                <a:cs typeface="Chelsea Market"/>
                <a:sym typeface="Chelsea Market"/>
              </a:rPr>
              <a:t>in one single scene, not silly plots designed to </a:t>
            </a:r>
            <a:br>
              <a:rPr lang="en" sz="1600">
                <a:solidFill>
                  <a:schemeClr val="lt1"/>
                </a:solidFill>
                <a:latin typeface="Chelsea Market"/>
                <a:ea typeface="Chelsea Market"/>
                <a:cs typeface="Chelsea Market"/>
                <a:sym typeface="Chelsea Market"/>
              </a:rPr>
            </a:br>
            <a:r>
              <a:rPr lang="en" sz="1600">
                <a:solidFill>
                  <a:schemeClr val="lt1"/>
                </a:solidFill>
                <a:latin typeface="Chelsea Market"/>
                <a:ea typeface="Chelsea Market"/>
                <a:cs typeface="Chelsea Market"/>
                <a:sym typeface="Chelsea Market"/>
              </a:rPr>
              <a:t>get the quotes in. How can you work hard to make </a:t>
            </a:r>
            <a:br>
              <a:rPr lang="en" sz="1600">
                <a:solidFill>
                  <a:schemeClr val="lt1"/>
                </a:solidFill>
                <a:latin typeface="Chelsea Market"/>
                <a:ea typeface="Chelsea Market"/>
                <a:cs typeface="Chelsea Market"/>
                <a:sym typeface="Chelsea Market"/>
              </a:rPr>
            </a:br>
            <a:r>
              <a:rPr lang="en" sz="1600">
                <a:solidFill>
                  <a:schemeClr val="lt1"/>
                </a:solidFill>
                <a:latin typeface="Chelsea Market"/>
                <a:ea typeface="Chelsea Market"/>
                <a:cs typeface="Chelsea Market"/>
                <a:sym typeface="Chelsea Market"/>
              </a:rPr>
              <a:t>meaning and make sense and make us </a:t>
            </a:r>
            <a:br>
              <a:rPr lang="en" sz="1600">
                <a:solidFill>
                  <a:schemeClr val="lt1"/>
                </a:solidFill>
                <a:latin typeface="Chelsea Market"/>
                <a:ea typeface="Chelsea Market"/>
                <a:cs typeface="Chelsea Market"/>
                <a:sym typeface="Chelsea Market"/>
              </a:rPr>
            </a:br>
            <a:r>
              <a:rPr lang="en" sz="1600">
                <a:solidFill>
                  <a:schemeClr val="lt1"/>
                </a:solidFill>
                <a:latin typeface="Chelsea Market"/>
                <a:ea typeface="Chelsea Market"/>
                <a:cs typeface="Chelsea Market"/>
                <a:sym typeface="Chelsea Market"/>
              </a:rPr>
              <a:t>believe in your characters and their situation?</a:t>
            </a:r>
            <a:endParaRPr sz="1600">
              <a:solidFill>
                <a:schemeClr val="lt1"/>
              </a:solidFill>
              <a:latin typeface="Chelsea Market"/>
              <a:ea typeface="Chelsea Market"/>
              <a:cs typeface="Chelsea Market"/>
              <a:sym typeface="Chelsea Market"/>
            </a:endParaRPr>
          </a:p>
        </p:txBody>
      </p:sp>
      <p:sp>
        <p:nvSpPr>
          <p:cNvPr id="109" name="Google Shape;109;p19"/>
          <p:cNvSpPr txBox="1"/>
          <p:nvPr/>
        </p:nvSpPr>
        <p:spPr>
          <a:xfrm rot="498451">
            <a:off x="6267351" y="2999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latin typeface="Shadows Into Light"/>
                <a:ea typeface="Shadows Into Light"/>
                <a:cs typeface="Shadows Into Light"/>
                <a:sym typeface="Shadows Into Light"/>
              </a:rPr>
              <a:t>Try not to play the scene for laughs. There may be some comic elements but you should not play up to it. Don’t let it dominate the scene.</a:t>
            </a:r>
            <a:r>
              <a:rPr lang="en" sz="1900">
                <a:solidFill>
                  <a:schemeClr val="dk1"/>
                </a:solidFill>
                <a:latin typeface="Calibri"/>
                <a:ea typeface="Calibri"/>
                <a:cs typeface="Calibri"/>
                <a:sym typeface="Calibri"/>
              </a:rPr>
              <a:t> </a:t>
            </a:r>
            <a:endParaRPr sz="1900">
              <a:solidFill>
                <a:schemeClr val="dk1"/>
              </a:solidFill>
              <a:latin typeface="Calibri"/>
              <a:ea typeface="Calibri"/>
              <a:cs typeface="Calibri"/>
              <a:sym typeface="Calibri"/>
            </a:endParaRPr>
          </a:p>
        </p:txBody>
      </p:sp>
      <p:sp>
        <p:nvSpPr>
          <p:cNvPr id="110" name="Google Shape;110;p19"/>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4" name="Shape 114"/>
        <p:cNvGrpSpPr/>
        <p:nvPr/>
      </p:nvGrpSpPr>
      <p:grpSpPr>
        <a:xfrm>
          <a:off x="0" y="0"/>
          <a:ext cx="0" cy="0"/>
          <a:chOff x="0" y="0"/>
          <a:chExt cx="0" cy="0"/>
        </a:xfrm>
      </p:grpSpPr>
      <p:pic>
        <p:nvPicPr>
          <p:cNvPr id="115" name="Google Shape;115;p20" title="Three Sisters (7).pn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16" name="Google Shape;116;p20" title="Three Sisters (4).png"/>
          <p:cNvPicPr preferRelativeResize="0"/>
          <p:nvPr/>
        </p:nvPicPr>
        <p:blipFill rotWithShape="1">
          <a:blip r:embed="rId4">
            <a:alphaModFix/>
          </a:blip>
          <a:srcRect b="0" l="0" r="43776" t="0"/>
          <a:stretch/>
        </p:blipFill>
        <p:spPr>
          <a:xfrm rot="830180">
            <a:off x="5192100" y="63941"/>
            <a:ext cx="3600424" cy="2883068"/>
          </a:xfrm>
          <a:prstGeom prst="rect">
            <a:avLst/>
          </a:prstGeom>
          <a:noFill/>
          <a:ln>
            <a:noFill/>
          </a:ln>
        </p:spPr>
      </p:pic>
      <p:sp>
        <p:nvSpPr>
          <p:cNvPr id="117" name="Google Shape;117;p20"/>
          <p:cNvSpPr txBox="1"/>
          <p:nvPr/>
        </p:nvSpPr>
        <p:spPr>
          <a:xfrm>
            <a:off x="757176" y="0"/>
            <a:ext cx="5482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FE599"/>
                </a:solidFill>
                <a:latin typeface="Chelsea Market"/>
                <a:ea typeface="Chelsea Market"/>
                <a:cs typeface="Chelsea Market"/>
                <a:sym typeface="Chelsea Market"/>
              </a:rPr>
              <a:t>SHARE &amp; REFLECT</a:t>
            </a:r>
            <a:endParaRPr sz="4000">
              <a:solidFill>
                <a:srgbClr val="FFE599"/>
              </a:solidFill>
              <a:latin typeface="Chelsea Market"/>
              <a:ea typeface="Chelsea Market"/>
              <a:cs typeface="Chelsea Market"/>
              <a:sym typeface="Chelsea Market"/>
            </a:endParaRPr>
          </a:p>
        </p:txBody>
      </p:sp>
      <p:sp>
        <p:nvSpPr>
          <p:cNvPr id="118" name="Google Shape;118;p20"/>
          <p:cNvSpPr txBox="1"/>
          <p:nvPr/>
        </p:nvSpPr>
        <p:spPr>
          <a:xfrm>
            <a:off x="548225" y="1086825"/>
            <a:ext cx="4898100" cy="30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helsea Market"/>
                <a:ea typeface="Chelsea Market"/>
                <a:cs typeface="Chelsea Market"/>
                <a:sym typeface="Chelsea Market"/>
              </a:rPr>
              <a:t>Share your scenes and discuss any emerging themes and ideas. </a:t>
            </a:r>
            <a:endParaRPr sz="24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t/>
            </a:r>
            <a:endParaRPr sz="2400">
              <a:solidFill>
                <a:schemeClr val="lt1"/>
              </a:solidFill>
              <a:latin typeface="Chelsea Market"/>
              <a:ea typeface="Chelsea Market"/>
              <a:cs typeface="Chelsea Market"/>
              <a:sym typeface="Chelsea Market"/>
            </a:endParaRPr>
          </a:p>
          <a:p>
            <a:pPr indent="0" lvl="0" marL="0" rtl="0" algn="l">
              <a:spcBef>
                <a:spcPts val="0"/>
              </a:spcBef>
              <a:spcAft>
                <a:spcPts val="0"/>
              </a:spcAft>
              <a:buNone/>
            </a:pPr>
            <a:r>
              <a:rPr lang="en" sz="2400">
                <a:solidFill>
                  <a:schemeClr val="lt1"/>
                </a:solidFill>
                <a:latin typeface="Chelsea Market"/>
                <a:ea typeface="Chelsea Market"/>
                <a:cs typeface="Chelsea Market"/>
                <a:sym typeface="Chelsea Market"/>
              </a:rPr>
              <a:t>What did the quotes inspire?</a:t>
            </a:r>
            <a:endParaRPr sz="2400">
              <a:solidFill>
                <a:schemeClr val="lt1"/>
              </a:solidFill>
              <a:latin typeface="Chelsea Market"/>
              <a:ea typeface="Chelsea Market"/>
              <a:cs typeface="Chelsea Market"/>
              <a:sym typeface="Chelsea Market"/>
            </a:endParaRPr>
          </a:p>
        </p:txBody>
      </p:sp>
      <p:sp>
        <p:nvSpPr>
          <p:cNvPr id="119" name="Google Shape;119;p20"/>
          <p:cNvSpPr txBox="1"/>
          <p:nvPr/>
        </p:nvSpPr>
        <p:spPr>
          <a:xfrm rot="498451">
            <a:off x="5936626" y="604522"/>
            <a:ext cx="2288110" cy="20880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Satisfy"/>
                <a:ea typeface="Satisfy"/>
                <a:cs typeface="Satisfy"/>
                <a:sym typeface="Satisfy"/>
              </a:rPr>
              <a:t>“They’ve got all that luggage to sort out.”</a:t>
            </a:r>
            <a:r>
              <a:rPr lang="en" sz="2400">
                <a:solidFill>
                  <a:schemeClr val="dk1"/>
                </a:solidFill>
                <a:latin typeface="Satisfy"/>
                <a:ea typeface="Satisfy"/>
                <a:cs typeface="Satisfy"/>
                <a:sym typeface="Satisfy"/>
              </a:rPr>
              <a:t> </a:t>
            </a:r>
            <a:endParaRPr sz="2400">
              <a:solidFill>
                <a:schemeClr val="dk1"/>
              </a:solidFill>
              <a:latin typeface="Satisfy"/>
              <a:ea typeface="Satisfy"/>
              <a:cs typeface="Satisfy"/>
              <a:sym typeface="Satisfy"/>
            </a:endParaRPr>
          </a:p>
        </p:txBody>
      </p:sp>
      <p:sp>
        <p:nvSpPr>
          <p:cNvPr id="120" name="Google Shape;120;p20"/>
          <p:cNvSpPr txBox="1"/>
          <p:nvPr/>
        </p:nvSpPr>
        <p:spPr>
          <a:xfrm>
            <a:off x="0" y="0"/>
            <a:ext cx="891600" cy="6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Shadows Into Light"/>
                <a:ea typeface="Shadows Into Light"/>
                <a:cs typeface="Shadows Into Light"/>
                <a:sym typeface="Shadows Into Light"/>
              </a:rPr>
              <a:t>Student </a:t>
            </a:r>
            <a:br>
              <a:rPr lang="en" sz="1800">
                <a:solidFill>
                  <a:schemeClr val="lt1"/>
                </a:solidFill>
                <a:latin typeface="Shadows Into Light"/>
                <a:ea typeface="Shadows Into Light"/>
                <a:cs typeface="Shadows Into Light"/>
                <a:sym typeface="Shadows Into Light"/>
              </a:rPr>
            </a:br>
            <a:r>
              <a:rPr lang="en" sz="1800">
                <a:solidFill>
                  <a:schemeClr val="lt1"/>
                </a:solidFill>
                <a:latin typeface="Shadows Into Light"/>
                <a:ea typeface="Shadows Into Light"/>
                <a:cs typeface="Shadows Into Light"/>
                <a:sym typeface="Shadows Into Light"/>
              </a:rPr>
              <a:t>Task</a:t>
            </a:r>
            <a:endParaRPr sz="1800">
              <a:solidFill>
                <a:schemeClr val="lt1"/>
              </a:solidFill>
              <a:latin typeface="Shadows Into Light"/>
              <a:ea typeface="Shadows Into Light"/>
              <a:cs typeface="Shadows Into Light"/>
              <a:sym typeface="Shadows Into Light"/>
            </a:endParaRPr>
          </a:p>
        </p:txBody>
      </p:sp>
      <p:pic>
        <p:nvPicPr>
          <p:cNvPr id="121" name="Google Shape;121;p20"/>
          <p:cNvPicPr preferRelativeResize="0"/>
          <p:nvPr/>
        </p:nvPicPr>
        <p:blipFill rotWithShape="1">
          <a:blip r:embed="rId5">
            <a:alphaModFix/>
          </a:blip>
          <a:srcRect b="31602" l="7333" r="9235" t="36332"/>
          <a:stretch/>
        </p:blipFill>
        <p:spPr>
          <a:xfrm>
            <a:off x="60950" y="4521852"/>
            <a:ext cx="1424950" cy="547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1" title="Three Sisters (7).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7" name="Google Shape;127;p21"/>
          <p:cNvSpPr txBox="1"/>
          <p:nvPr>
            <p:ph idx="1" type="subTitle"/>
          </p:nvPr>
        </p:nvSpPr>
        <p:spPr>
          <a:xfrm>
            <a:off x="311700" y="770150"/>
            <a:ext cx="8546400" cy="15486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018"/>
              <a:buNone/>
            </a:pPr>
            <a:r>
              <a:rPr lang="en" sz="1700">
                <a:latin typeface="Calibri"/>
                <a:ea typeface="Calibri"/>
                <a:cs typeface="Calibri"/>
                <a:sym typeface="Calibri"/>
              </a:rPr>
              <a:t>The next exercise is fairly sophisticated so decide whether it’s a good idea for your class or not. If it will lead to them writing weird answers vaguely referencing ‘layers of nature’ at some stage later down the line, it may not be a good idea. </a:t>
            </a:r>
            <a:br>
              <a:rPr lang="en" sz="2390"/>
            </a:br>
            <a:endParaRPr sz="2390"/>
          </a:p>
          <a:p>
            <a:pPr indent="0" lvl="0" marL="0" rtl="0" algn="l">
              <a:lnSpc>
                <a:spcPct val="90000"/>
              </a:lnSpc>
              <a:spcBef>
                <a:spcPts val="0"/>
              </a:spcBef>
              <a:spcAft>
                <a:spcPts val="0"/>
              </a:spcAft>
              <a:buSzPts val="1018"/>
              <a:buNone/>
            </a:pPr>
            <a:r>
              <a:t/>
            </a:r>
            <a:endParaRPr sz="2390"/>
          </a:p>
          <a:p>
            <a:pPr indent="0" lvl="0" marL="0" rtl="0" algn="l">
              <a:lnSpc>
                <a:spcPct val="90000"/>
              </a:lnSpc>
              <a:spcBef>
                <a:spcPts val="0"/>
              </a:spcBef>
              <a:spcAft>
                <a:spcPts val="0"/>
              </a:spcAft>
              <a:buSzPts val="1018"/>
              <a:buNone/>
            </a:pPr>
            <a:r>
              <a:t/>
            </a:r>
            <a:endParaRPr sz="2390"/>
          </a:p>
        </p:txBody>
      </p:sp>
      <p:sp>
        <p:nvSpPr>
          <p:cNvPr id="128" name="Google Shape;128;p21"/>
          <p:cNvSpPr txBox="1"/>
          <p:nvPr/>
        </p:nvSpPr>
        <p:spPr>
          <a:xfrm>
            <a:off x="1480975" y="-23950"/>
            <a:ext cx="6182100" cy="7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E599"/>
                </a:solidFill>
                <a:latin typeface="Chelsea Market"/>
                <a:ea typeface="Chelsea Market"/>
                <a:cs typeface="Chelsea Market"/>
                <a:sym typeface="Chelsea Market"/>
              </a:rPr>
              <a:t>A NOTE FOR TEACHERS</a:t>
            </a:r>
            <a:endParaRPr sz="4000">
              <a:solidFill>
                <a:srgbClr val="FFE599"/>
              </a:solidFill>
              <a:latin typeface="Chelsea Market"/>
              <a:ea typeface="Chelsea Market"/>
              <a:cs typeface="Chelsea Market"/>
              <a:sym typeface="Chelsea Market"/>
            </a:endParaRPr>
          </a:p>
        </p:txBody>
      </p:sp>
      <p:sp>
        <p:nvSpPr>
          <p:cNvPr id="129" name="Google Shape;129;p21"/>
          <p:cNvSpPr txBox="1"/>
          <p:nvPr/>
        </p:nvSpPr>
        <p:spPr>
          <a:xfrm>
            <a:off x="311700" y="1720500"/>
            <a:ext cx="6423300" cy="2497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1700">
                <a:solidFill>
                  <a:schemeClr val="lt1"/>
                </a:solidFill>
                <a:latin typeface="Calibri"/>
                <a:ea typeface="Calibri"/>
                <a:cs typeface="Calibri"/>
                <a:sym typeface="Calibri"/>
              </a:rPr>
              <a:t>I</a:t>
            </a:r>
            <a:r>
              <a:rPr lang="en" sz="1700">
                <a:solidFill>
                  <a:schemeClr val="lt1"/>
                </a:solidFill>
                <a:latin typeface="Calibri"/>
                <a:ea typeface="Calibri"/>
                <a:cs typeface="Calibri"/>
                <a:sym typeface="Calibri"/>
              </a:rPr>
              <a:t>f they are capable and bright and you lead them carefully through it and manage their understanding, it will be excellent preparation for studying the play. </a:t>
            </a:r>
            <a:endParaRPr sz="1700">
              <a:solidFill>
                <a:schemeClr val="lt1"/>
              </a:solidFill>
              <a:latin typeface="Calibri"/>
              <a:ea typeface="Calibri"/>
              <a:cs typeface="Calibri"/>
              <a:sym typeface="Calibri"/>
            </a:endParaRPr>
          </a:p>
          <a:p>
            <a:pPr indent="0" lvl="0" marL="0" rtl="0" algn="l">
              <a:lnSpc>
                <a:spcPct val="90000"/>
              </a:lnSpc>
              <a:spcBef>
                <a:spcPts val="0"/>
              </a:spcBef>
              <a:spcAft>
                <a:spcPts val="0"/>
              </a:spcAft>
              <a:buNone/>
            </a:pPr>
            <a:br>
              <a:rPr lang="en" sz="1700">
                <a:solidFill>
                  <a:schemeClr val="lt1"/>
                </a:solidFill>
                <a:latin typeface="Calibri"/>
                <a:ea typeface="Calibri"/>
                <a:cs typeface="Calibri"/>
                <a:sym typeface="Calibri"/>
              </a:rPr>
            </a:br>
            <a:r>
              <a:rPr lang="en" sz="1700">
                <a:solidFill>
                  <a:schemeClr val="lt1"/>
                </a:solidFill>
                <a:latin typeface="Calibri"/>
                <a:ea typeface="Calibri"/>
                <a:cs typeface="Calibri"/>
                <a:sym typeface="Calibri"/>
              </a:rPr>
              <a:t>But even then, you will need to be careful that vague remnants of it don’t creep into answers in unhelpful ways later down the line. </a:t>
            </a:r>
            <a:endParaRPr sz="1700">
              <a:solidFill>
                <a:schemeClr val="lt1"/>
              </a:solidFill>
              <a:latin typeface="Calibri"/>
              <a:ea typeface="Calibri"/>
              <a:cs typeface="Calibri"/>
              <a:sym typeface="Calibri"/>
            </a:endParaRPr>
          </a:p>
          <a:p>
            <a:pPr indent="0" lvl="0" marL="0" rtl="0" algn="l">
              <a:lnSpc>
                <a:spcPct val="90000"/>
              </a:lnSpc>
              <a:spcBef>
                <a:spcPts val="0"/>
              </a:spcBef>
              <a:spcAft>
                <a:spcPts val="0"/>
              </a:spcAft>
              <a:buNone/>
            </a:pPr>
            <a:r>
              <a:t/>
            </a:r>
            <a:endParaRPr sz="1700">
              <a:solidFill>
                <a:schemeClr val="lt1"/>
              </a:solidFill>
              <a:latin typeface="Calibri"/>
              <a:ea typeface="Calibri"/>
              <a:cs typeface="Calibri"/>
              <a:sym typeface="Calibri"/>
            </a:endParaRPr>
          </a:p>
          <a:p>
            <a:pPr indent="0" lvl="0" marL="0" rtl="0" algn="l">
              <a:lnSpc>
                <a:spcPct val="90000"/>
              </a:lnSpc>
              <a:spcBef>
                <a:spcPts val="0"/>
              </a:spcBef>
              <a:spcAft>
                <a:spcPts val="0"/>
              </a:spcAft>
              <a:buNone/>
            </a:pPr>
            <a:r>
              <a:rPr lang="en" sz="1700">
                <a:solidFill>
                  <a:schemeClr val="lt1"/>
                </a:solidFill>
                <a:latin typeface="Calibri"/>
                <a:ea typeface="Calibri"/>
                <a:cs typeface="Calibri"/>
                <a:sym typeface="Calibri"/>
              </a:rPr>
              <a:t>Be clear that most written answers expect students to explain what they would do on stage, not what their preparation was - but these exercises can help us to prepare roles with creativity, sensitivity and imagination, which will hopefully lead to better written answers. </a:t>
            </a:r>
            <a:endParaRPr sz="1700">
              <a:solidFill>
                <a:schemeClr val="lt1"/>
              </a:solidFill>
              <a:latin typeface="Calibri"/>
              <a:ea typeface="Calibri"/>
              <a:cs typeface="Calibri"/>
              <a:sym typeface="Calibri"/>
            </a:endParaRPr>
          </a:p>
          <a:p>
            <a:pPr indent="0" lvl="0" marL="0" rtl="0" algn="l">
              <a:lnSpc>
                <a:spcPct val="90000"/>
              </a:lnSpc>
              <a:spcBef>
                <a:spcPts val="0"/>
              </a:spcBef>
              <a:spcAft>
                <a:spcPts val="0"/>
              </a:spcAft>
              <a:buNone/>
            </a:pPr>
            <a:r>
              <a:t/>
            </a:r>
            <a:endParaRPr sz="1500">
              <a:solidFill>
                <a:schemeClr val="lt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018"/>
              <a:buFont typeface="Arial"/>
              <a:buNone/>
            </a:pPr>
            <a:r>
              <a:t/>
            </a:r>
            <a:endParaRPr sz="1500">
              <a:solidFill>
                <a:schemeClr val="lt1"/>
              </a:solidFill>
              <a:latin typeface="Calibri"/>
              <a:ea typeface="Calibri"/>
              <a:cs typeface="Calibri"/>
              <a:sym typeface="Calibri"/>
            </a:endParaRPr>
          </a:p>
        </p:txBody>
      </p:sp>
      <p:pic>
        <p:nvPicPr>
          <p:cNvPr id="130" name="Google Shape;130;p21"/>
          <p:cNvPicPr preferRelativeResize="0"/>
          <p:nvPr/>
        </p:nvPicPr>
        <p:blipFill rotWithShape="1">
          <a:blip r:embed="rId4">
            <a:alphaModFix/>
          </a:blip>
          <a:srcRect b="31602" l="7333" r="9235" t="36332"/>
          <a:stretch/>
        </p:blipFill>
        <p:spPr>
          <a:xfrm>
            <a:off x="348150" y="4530577"/>
            <a:ext cx="1424950" cy="547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