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Chelsea Market"/>
      <p:regular r:id="rId25"/>
    </p:embeddedFont>
    <p:embeddedFont>
      <p:font typeface="Shadows Into Light"/>
      <p:regular r:id="rId26"/>
    </p:embeddedFont>
    <p:embeddedFont>
      <p:font typeface="Caveat Brush"/>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05D393-A283-449D-80B8-C8615603ABB1}">
  <a:tblStyle styleId="{0405D393-A283-449D-80B8-C8615603ABB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ShadowsIntoLight-regular.fntdata"/><Relationship Id="rId25" Type="http://schemas.openxmlformats.org/officeDocument/2006/relationships/font" Target="fonts/ChelseaMarket-regular.fntdata"/><Relationship Id="rId27" Type="http://schemas.openxmlformats.org/officeDocument/2006/relationships/font" Target="fonts/CaveatBrush-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7b0ad566b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7b0ad566b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ab5691ff0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ab5691ff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a7bb58c8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a7bb58c8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7b0ad566b7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7b0ad566b7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f832bcb83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f832bcb83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fab5691ff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fab5691ff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7b0ad566b7_2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7b0ad566b7_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fab5691f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fab5691f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fab5691ff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fab5691ff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fab5691ff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fab5691ff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ab5691ff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fab5691ff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8296050" y="4870375"/>
            <a:ext cx="959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hyperlink" Target="https://docs.google.com/spreadsheets/d/1oDnopiSgk6x8B_W9cTe0bQV6m3fdxPiH/edit?usp=sharing&amp;ouid=100994912793970016004&amp;rtpof=true&amp;sd=tru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30.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www.the-understudy.org/shop" TargetMode="External"/><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youtube.com/watch?v=coxpmUvsISU" TargetMode="External"/><Relationship Id="rId4" Type="http://schemas.openxmlformats.org/officeDocument/2006/relationships/hyperlink" Target="https://www.youtube.com/watch?v=v-N5pJ6VFYc" TargetMode="External"/><Relationship Id="rId5" Type="http://schemas.openxmlformats.org/officeDocument/2006/relationships/image" Target="../media/image1.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8" name="Google Shape;158;p22"/>
          <p:cNvSpPr txBox="1"/>
          <p:nvPr>
            <p:ph type="ctrTitle"/>
          </p:nvPr>
        </p:nvSpPr>
        <p:spPr>
          <a:xfrm>
            <a:off x="5999400" y="1172475"/>
            <a:ext cx="3058500" cy="12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latin typeface="Arial"/>
                <a:ea typeface="Arial"/>
                <a:cs typeface="Arial"/>
                <a:sym typeface="Arial"/>
              </a:rPr>
              <a:t>“Your coaster. The little round thing that goes under the glass. Always try to use your coaster, fellows. I hate to be a pest but you know what wet glasses do.”</a:t>
            </a:r>
            <a:endParaRPr sz="1400">
              <a:latin typeface="Arial"/>
              <a:ea typeface="Arial"/>
              <a:cs typeface="Arial"/>
              <a:sym typeface="Arial"/>
            </a:endParaRPr>
          </a:p>
        </p:txBody>
      </p:sp>
      <p:sp>
        <p:nvSpPr>
          <p:cNvPr id="159" name="Google Shape;159;p22"/>
          <p:cNvSpPr txBox="1"/>
          <p:nvPr>
            <p:ph type="ctrTitle"/>
          </p:nvPr>
        </p:nvSpPr>
        <p:spPr>
          <a:xfrm>
            <a:off x="0" y="-141425"/>
            <a:ext cx="2734200" cy="1104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600">
                <a:latin typeface="Arial"/>
                <a:ea typeface="Arial"/>
                <a:cs typeface="Arial"/>
                <a:sym typeface="Arial"/>
              </a:rPr>
              <a:t>“Don’t bother me with your petty little problems. You get this one stinkin’ night a week.”</a:t>
            </a:r>
            <a:endParaRPr sz="1600">
              <a:latin typeface="Arial"/>
              <a:ea typeface="Arial"/>
              <a:cs typeface="Arial"/>
              <a:sym typeface="Arial"/>
            </a:endParaRPr>
          </a:p>
        </p:txBody>
      </p:sp>
      <p:sp>
        <p:nvSpPr>
          <p:cNvPr id="160" name="Google Shape;160;p22"/>
          <p:cNvSpPr txBox="1"/>
          <p:nvPr/>
        </p:nvSpPr>
        <p:spPr>
          <a:xfrm>
            <a:off x="0" y="1200675"/>
            <a:ext cx="2943300" cy="12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“All I want to do is have dinner with a couple of girls. You just have to eat and talk. It’s not hard. You’ve eaten and talked before.”</a:t>
            </a:r>
            <a:endParaRPr sz="1600">
              <a:solidFill>
                <a:schemeClr val="lt1"/>
              </a:solidFill>
            </a:endParaRPr>
          </a:p>
        </p:txBody>
      </p:sp>
      <p:sp>
        <p:nvSpPr>
          <p:cNvPr id="161" name="Google Shape;161;p22"/>
          <p:cNvSpPr txBox="1"/>
          <p:nvPr/>
        </p:nvSpPr>
        <p:spPr>
          <a:xfrm>
            <a:off x="0" y="2373625"/>
            <a:ext cx="2699100" cy="12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“Look, take whoever you want. When they come to the door, point to the sister of your choice. I don’t care. I just want to have some laughs.”</a:t>
            </a:r>
            <a:endParaRPr>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162" name="Google Shape;162;p22"/>
          <p:cNvSpPr txBox="1"/>
          <p:nvPr/>
        </p:nvSpPr>
        <p:spPr>
          <a:xfrm>
            <a:off x="5999400" y="2532925"/>
            <a:ext cx="3160800" cy="11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“I’ll tell you the difference. You told me they were coming at seven-thirty. You were going to be here at seven to help me with the hor d'oeuvres.”</a:t>
            </a:r>
            <a:endParaRPr>
              <a:solidFill>
                <a:schemeClr val="lt1"/>
              </a:solidFill>
              <a:latin typeface="Shadows Into Light"/>
              <a:ea typeface="Shadows Into Light"/>
              <a:cs typeface="Shadows Into Light"/>
              <a:sym typeface="Shadows Into Light"/>
            </a:endParaRPr>
          </a:p>
        </p:txBody>
      </p:sp>
      <p:sp>
        <p:nvSpPr>
          <p:cNvPr id="163" name="Google Shape;163;p22"/>
          <p:cNvSpPr txBox="1"/>
          <p:nvPr/>
        </p:nvSpPr>
        <p:spPr>
          <a:xfrm>
            <a:off x="6360350" y="77713"/>
            <a:ext cx="2664300" cy="11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lt1"/>
                </a:solidFill>
              </a:rPr>
              <a:t>(Cleaning)</a:t>
            </a:r>
            <a:r>
              <a:rPr lang="en">
                <a:solidFill>
                  <a:schemeClr val="lt1"/>
                </a:solidFill>
              </a:rPr>
              <a:t> “I intend to go out. I get lonely too. But I’m just separated a few weeks. Give me a little time.”</a:t>
            </a:r>
            <a:endParaRPr>
              <a:solidFill>
                <a:schemeClr val="lt1"/>
              </a:solidFill>
              <a:latin typeface="Shadows Into Light"/>
              <a:ea typeface="Shadows Into Light"/>
              <a:cs typeface="Shadows Into Light"/>
              <a:sym typeface="Shadows Into Light"/>
            </a:endParaRPr>
          </a:p>
        </p:txBody>
      </p:sp>
      <p:sp>
        <p:nvSpPr>
          <p:cNvPr id="164" name="Google Shape;164;p22"/>
          <p:cNvSpPr txBox="1"/>
          <p:nvPr/>
        </p:nvSpPr>
        <p:spPr>
          <a:xfrm>
            <a:off x="50875" y="3818288"/>
            <a:ext cx="4048800" cy="8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“Wait a minute. I want to get this down on a tape recorder… because no one’ll believe me!...You mean now I have to call you if I’m coming late for dinner?”</a:t>
            </a:r>
            <a:endParaRPr>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165" name="Google Shape;165;p22"/>
          <p:cNvSpPr txBox="1"/>
          <p:nvPr>
            <p:ph type="ctrTitle"/>
          </p:nvPr>
        </p:nvSpPr>
        <p:spPr>
          <a:xfrm>
            <a:off x="5046225" y="3691950"/>
            <a:ext cx="4011900" cy="10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latin typeface="Arial"/>
                <a:ea typeface="Arial"/>
                <a:cs typeface="Arial"/>
                <a:sym typeface="Arial"/>
              </a:rPr>
              <a:t>“I just want to get one thing clear. This is the last time I ever cook for you. Because people like you don’t even appreciate a decent meal. That’s why they have T.V. Dinners.”</a:t>
            </a:r>
            <a:endParaRPr sz="1400">
              <a:latin typeface="Arial"/>
              <a:ea typeface="Arial"/>
              <a:cs typeface="Arial"/>
              <a:sym typeface="Arial"/>
            </a:endParaRPr>
          </a:p>
        </p:txBody>
      </p:sp>
      <p:pic>
        <p:nvPicPr>
          <p:cNvPr id="166" name="Google Shape;166;p22"/>
          <p:cNvPicPr preferRelativeResize="0"/>
          <p:nvPr/>
        </p:nvPicPr>
        <p:blipFill rotWithShape="1">
          <a:blip r:embed="rId4">
            <a:alphaModFix/>
          </a:blip>
          <a:srcRect b="66139" l="51756" r="0" t="0"/>
          <a:stretch/>
        </p:blipFill>
        <p:spPr>
          <a:xfrm rot="8848831">
            <a:off x="2879078" y="879707"/>
            <a:ext cx="939919" cy="523864"/>
          </a:xfrm>
          <a:prstGeom prst="rect">
            <a:avLst/>
          </a:prstGeom>
          <a:noFill/>
          <a:ln>
            <a:noFill/>
          </a:ln>
        </p:spPr>
      </p:pic>
      <p:pic>
        <p:nvPicPr>
          <p:cNvPr id="167" name="Google Shape;167;p22"/>
          <p:cNvPicPr preferRelativeResize="0"/>
          <p:nvPr/>
        </p:nvPicPr>
        <p:blipFill rotWithShape="1">
          <a:blip r:embed="rId4">
            <a:alphaModFix/>
          </a:blip>
          <a:srcRect b="66139" l="51756" r="0" t="0"/>
          <a:stretch/>
        </p:blipFill>
        <p:spPr>
          <a:xfrm rot="2393189">
            <a:off x="5104853" y="850858"/>
            <a:ext cx="939920" cy="523863"/>
          </a:xfrm>
          <a:prstGeom prst="rect">
            <a:avLst/>
          </a:prstGeom>
          <a:noFill/>
          <a:ln>
            <a:noFill/>
          </a:ln>
        </p:spPr>
      </p:pic>
      <p:pic>
        <p:nvPicPr>
          <p:cNvPr id="168" name="Google Shape;168;p22"/>
          <p:cNvPicPr preferRelativeResize="0"/>
          <p:nvPr/>
        </p:nvPicPr>
        <p:blipFill rotWithShape="1">
          <a:blip r:embed="rId5">
            <a:alphaModFix/>
          </a:blip>
          <a:srcRect b="0" l="35770" r="39129" t="0"/>
          <a:stretch/>
        </p:blipFill>
        <p:spPr>
          <a:xfrm rot="-575662">
            <a:off x="3263674" y="511574"/>
            <a:ext cx="2066452" cy="4791404"/>
          </a:xfrm>
          <a:prstGeom prst="rect">
            <a:avLst/>
          </a:prstGeom>
          <a:noFill/>
          <a:ln>
            <a:noFill/>
          </a:ln>
        </p:spPr>
      </p:pic>
      <p:sp>
        <p:nvSpPr>
          <p:cNvPr id="169" name="Google Shape;169;p22"/>
          <p:cNvSpPr txBox="1"/>
          <p:nvPr/>
        </p:nvSpPr>
        <p:spPr>
          <a:xfrm>
            <a:off x="1709125" y="4657850"/>
            <a:ext cx="59244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563F5"/>
                </a:solidFill>
                <a:latin typeface="Chelsea Market"/>
                <a:ea typeface="Chelsea Market"/>
                <a:cs typeface="Chelsea Market"/>
                <a:sym typeface="Chelsea Market"/>
              </a:rPr>
              <a:t>WHAT DO WE NOTICE ABOUT EACH CHARACTER?</a:t>
            </a:r>
            <a:endParaRPr sz="1800">
              <a:solidFill>
                <a:srgbClr val="F563F5"/>
              </a:solidFill>
              <a:latin typeface="Chelsea Market"/>
              <a:ea typeface="Chelsea Market"/>
              <a:cs typeface="Chelsea Market"/>
              <a:sym typeface="Chelsea Market"/>
            </a:endParaRPr>
          </a:p>
        </p:txBody>
      </p:sp>
      <p:sp>
        <p:nvSpPr>
          <p:cNvPr id="170" name="Google Shape;170;p22"/>
          <p:cNvSpPr/>
          <p:nvPr/>
        </p:nvSpPr>
        <p:spPr>
          <a:xfrm>
            <a:off x="2815750" y="1711825"/>
            <a:ext cx="2943300" cy="1887600"/>
          </a:xfrm>
          <a:prstGeom prst="wedgeRoundRectCallout">
            <a:avLst>
              <a:gd fmla="val -2272" name="adj1"/>
              <a:gd fmla="val 69400" name="adj2"/>
              <a:gd fmla="val 0" name="adj3"/>
            </a:avLst>
          </a:prstGeom>
          <a:solidFill>
            <a:srgbClr val="4A86E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helsea Market"/>
                <a:ea typeface="Chelsea Market"/>
                <a:cs typeface="Chelsea Market"/>
                <a:sym typeface="Chelsea Market"/>
              </a:rPr>
              <a:t>Split the class in half so half take Oscar and half take Felix. Then split up the lines amongst your group. Each </a:t>
            </a:r>
            <a:r>
              <a:rPr lang="en" sz="1300">
                <a:latin typeface="Chelsea Market"/>
                <a:ea typeface="Chelsea Market"/>
                <a:cs typeface="Chelsea Market"/>
                <a:sym typeface="Chelsea Market"/>
              </a:rPr>
              <a:t>rehearse</a:t>
            </a:r>
            <a:r>
              <a:rPr lang="en" sz="1300">
                <a:latin typeface="Chelsea Market"/>
                <a:ea typeface="Chelsea Market"/>
                <a:cs typeface="Chelsea Market"/>
                <a:sym typeface="Chelsea Market"/>
              </a:rPr>
              <a:t> a little performance of your line using vocal expression, facial expression, gesture, </a:t>
            </a:r>
            <a:r>
              <a:rPr lang="en" sz="1300">
                <a:latin typeface="Chelsea Market"/>
                <a:ea typeface="Chelsea Market"/>
                <a:cs typeface="Chelsea Market"/>
                <a:sym typeface="Chelsea Market"/>
              </a:rPr>
              <a:t>movement</a:t>
            </a:r>
            <a:r>
              <a:rPr lang="en" sz="1300">
                <a:latin typeface="Chelsea Market"/>
                <a:ea typeface="Chelsea Market"/>
                <a:cs typeface="Chelsea Market"/>
                <a:sym typeface="Chelsea Market"/>
              </a:rPr>
              <a:t>. </a:t>
            </a:r>
            <a:endParaRPr sz="1300">
              <a:latin typeface="Chelsea Market"/>
              <a:ea typeface="Chelsea Market"/>
              <a:cs typeface="Chelsea Market"/>
              <a:sym typeface="Chelsea Market"/>
            </a:endParaRPr>
          </a:p>
          <a:p>
            <a:pPr indent="0" lvl="0" marL="0" rtl="0" algn="ctr">
              <a:spcBef>
                <a:spcPts val="0"/>
              </a:spcBef>
              <a:spcAft>
                <a:spcPts val="0"/>
              </a:spcAft>
              <a:buNone/>
            </a:pPr>
            <a:r>
              <a:rPr lang="en" sz="1300">
                <a:latin typeface="Chelsea Market"/>
                <a:ea typeface="Chelsea Market"/>
                <a:cs typeface="Chelsea Market"/>
                <a:sym typeface="Chelsea Market"/>
              </a:rPr>
              <a:t>Share your work.</a:t>
            </a:r>
            <a:endParaRPr sz="1300">
              <a:latin typeface="Chelsea Market"/>
              <a:ea typeface="Chelsea Market"/>
              <a:cs typeface="Chelsea Market"/>
              <a:sym typeface="Chelsea Marke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pic>
        <p:nvPicPr>
          <p:cNvPr id="175" name="Google Shape;175;p23"/>
          <p:cNvPicPr preferRelativeResize="0"/>
          <p:nvPr/>
        </p:nvPicPr>
        <p:blipFill>
          <a:blip r:embed="rId3">
            <a:alphaModFix/>
          </a:blip>
          <a:stretch>
            <a:fillRect/>
          </a:stretch>
        </p:blipFill>
        <p:spPr>
          <a:xfrm>
            <a:off x="13" y="0"/>
            <a:ext cx="9144000" cy="5143500"/>
          </a:xfrm>
          <a:prstGeom prst="rect">
            <a:avLst/>
          </a:prstGeom>
          <a:noFill/>
          <a:ln>
            <a:noFill/>
          </a:ln>
        </p:spPr>
      </p:pic>
      <p:pic>
        <p:nvPicPr>
          <p:cNvPr id="176" name="Google Shape;176;p23"/>
          <p:cNvPicPr preferRelativeResize="0"/>
          <p:nvPr/>
        </p:nvPicPr>
        <p:blipFill>
          <a:blip r:embed="rId4">
            <a:alphaModFix/>
          </a:blip>
          <a:stretch>
            <a:fillRect/>
          </a:stretch>
        </p:blipFill>
        <p:spPr>
          <a:xfrm rot="-822187">
            <a:off x="-58179" y="183292"/>
            <a:ext cx="2770208" cy="2770190"/>
          </a:xfrm>
          <a:prstGeom prst="rect">
            <a:avLst/>
          </a:prstGeom>
          <a:noFill/>
          <a:ln>
            <a:noFill/>
          </a:ln>
        </p:spPr>
      </p:pic>
      <p:pic>
        <p:nvPicPr>
          <p:cNvPr id="177" name="Google Shape;177;p23"/>
          <p:cNvPicPr preferRelativeResize="0"/>
          <p:nvPr/>
        </p:nvPicPr>
        <p:blipFill>
          <a:blip r:embed="rId5">
            <a:alphaModFix/>
          </a:blip>
          <a:stretch>
            <a:fillRect/>
          </a:stretch>
        </p:blipFill>
        <p:spPr>
          <a:xfrm rot="582897">
            <a:off x="6291879" y="105142"/>
            <a:ext cx="3183867" cy="3183867"/>
          </a:xfrm>
          <a:prstGeom prst="rect">
            <a:avLst/>
          </a:prstGeom>
          <a:noFill/>
          <a:ln>
            <a:noFill/>
          </a:ln>
        </p:spPr>
      </p:pic>
      <p:pic>
        <p:nvPicPr>
          <p:cNvPr id="178" name="Google Shape;178;p23"/>
          <p:cNvPicPr preferRelativeResize="0"/>
          <p:nvPr/>
        </p:nvPicPr>
        <p:blipFill rotWithShape="1">
          <a:blip r:embed="rId6">
            <a:alphaModFix/>
          </a:blip>
          <a:srcRect b="8361" l="50937" r="0" t="73248"/>
          <a:stretch/>
        </p:blipFill>
        <p:spPr>
          <a:xfrm>
            <a:off x="3449563" y="4302075"/>
            <a:ext cx="2244875" cy="841425"/>
          </a:xfrm>
          <a:prstGeom prst="rect">
            <a:avLst/>
          </a:prstGeom>
          <a:noFill/>
          <a:ln>
            <a:noFill/>
          </a:ln>
        </p:spPr>
      </p:pic>
      <p:pic>
        <p:nvPicPr>
          <p:cNvPr id="179" name="Google Shape;179;p23"/>
          <p:cNvPicPr preferRelativeResize="0"/>
          <p:nvPr/>
        </p:nvPicPr>
        <p:blipFill rotWithShape="1">
          <a:blip r:embed="rId6">
            <a:alphaModFix/>
          </a:blip>
          <a:srcRect b="47647" l="66124" r="0" t="16301"/>
          <a:stretch/>
        </p:blipFill>
        <p:spPr>
          <a:xfrm>
            <a:off x="7530700" y="3242175"/>
            <a:ext cx="1613300" cy="1463775"/>
          </a:xfrm>
          <a:prstGeom prst="rect">
            <a:avLst/>
          </a:prstGeom>
          <a:noFill/>
          <a:ln>
            <a:noFill/>
          </a:ln>
        </p:spPr>
      </p:pic>
      <p:pic>
        <p:nvPicPr>
          <p:cNvPr id="180" name="Google Shape;180;p23"/>
          <p:cNvPicPr preferRelativeResize="0"/>
          <p:nvPr/>
        </p:nvPicPr>
        <p:blipFill rotWithShape="1">
          <a:blip r:embed="rId6">
            <a:alphaModFix/>
          </a:blip>
          <a:srcRect b="0" l="0" r="53938" t="40062"/>
          <a:stretch/>
        </p:blipFill>
        <p:spPr>
          <a:xfrm>
            <a:off x="0" y="3305000"/>
            <a:ext cx="1412900" cy="1838500"/>
          </a:xfrm>
          <a:prstGeom prst="rect">
            <a:avLst/>
          </a:prstGeom>
          <a:noFill/>
          <a:ln>
            <a:noFill/>
          </a:ln>
        </p:spPr>
      </p:pic>
      <p:pic>
        <p:nvPicPr>
          <p:cNvPr id="181" name="Google Shape;181;p23"/>
          <p:cNvPicPr preferRelativeResize="0"/>
          <p:nvPr/>
        </p:nvPicPr>
        <p:blipFill>
          <a:blip r:embed="rId7">
            <a:alphaModFix/>
          </a:blip>
          <a:stretch>
            <a:fillRect/>
          </a:stretch>
        </p:blipFill>
        <p:spPr>
          <a:xfrm>
            <a:off x="1310350" y="3304988"/>
            <a:ext cx="1838500" cy="1838500"/>
          </a:xfrm>
          <a:prstGeom prst="rect">
            <a:avLst/>
          </a:prstGeom>
          <a:noFill/>
          <a:ln>
            <a:noFill/>
          </a:ln>
        </p:spPr>
      </p:pic>
      <p:sp>
        <p:nvSpPr>
          <p:cNvPr id="182" name="Google Shape;182;p23"/>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t>You will be working closely with this script for the next few months so get it organised, so you can access what you need easily, and you can easily see who is in a scene. </a:t>
            </a:r>
            <a:endParaRPr b="1" sz="1900"/>
          </a:p>
          <a:p>
            <a:pPr indent="0" lvl="0" marL="0" rtl="0" algn="ctr">
              <a:spcBef>
                <a:spcPts val="1200"/>
              </a:spcBef>
              <a:spcAft>
                <a:spcPts val="1200"/>
              </a:spcAft>
              <a:buNone/>
            </a:pPr>
            <a:r>
              <a:rPr b="1" lang="en" sz="1900"/>
              <a:t>The </a:t>
            </a:r>
            <a:r>
              <a:rPr b="1" lang="en" sz="1900"/>
              <a:t>script</a:t>
            </a:r>
            <a:r>
              <a:rPr b="1" lang="en" sz="1900"/>
              <a:t> is two scenes. We’ve broken those down into </a:t>
            </a:r>
            <a:r>
              <a:rPr b="1" lang="en" sz="1900"/>
              <a:t>seven units for our learning. </a:t>
            </a:r>
            <a:r>
              <a:rPr b="1" lang="en" sz="1900">
                <a:solidFill>
                  <a:schemeClr val="accent1"/>
                </a:solidFill>
              </a:rPr>
              <a:t> </a:t>
            </a:r>
            <a:r>
              <a:rPr b="1" lang="en" sz="2000">
                <a:solidFill>
                  <a:schemeClr val="accent1"/>
                </a:solidFill>
              </a:rPr>
              <a:t> </a:t>
            </a:r>
            <a:endParaRPr b="1" sz="2000">
              <a:solidFill>
                <a:schemeClr val="accent1"/>
              </a:solidFill>
            </a:endParaRPr>
          </a:p>
        </p:txBody>
      </p:sp>
      <p:pic>
        <p:nvPicPr>
          <p:cNvPr id="183" name="Google Shape;183;p23"/>
          <p:cNvPicPr preferRelativeResize="0"/>
          <p:nvPr/>
        </p:nvPicPr>
        <p:blipFill rotWithShape="1">
          <a:blip r:embed="rId6">
            <a:alphaModFix/>
          </a:blip>
          <a:srcRect b="60939" l="0" r="70625" t="12310"/>
          <a:stretch/>
        </p:blipFill>
        <p:spPr>
          <a:xfrm flipH="1" rot="-8099997">
            <a:off x="5791145" y="3633088"/>
            <a:ext cx="1982662" cy="1805521"/>
          </a:xfrm>
          <a:prstGeom prst="rect">
            <a:avLst/>
          </a:prstGeom>
          <a:noFill/>
          <a:ln>
            <a:noFill/>
          </a:ln>
        </p:spPr>
      </p:pic>
      <p:sp>
        <p:nvSpPr>
          <p:cNvPr id="184" name="Google Shape;184;p2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85" name="Google Shape;185;p23"/>
          <p:cNvPicPr preferRelativeResize="0"/>
          <p:nvPr/>
        </p:nvPicPr>
        <p:blipFill rotWithShape="1">
          <a:blip r:embed="rId8">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4"/>
          <p:cNvPicPr preferRelativeResize="0"/>
          <p:nvPr/>
        </p:nvPicPr>
        <p:blipFill>
          <a:blip r:embed="rId3">
            <a:alphaModFix/>
          </a:blip>
          <a:stretch>
            <a:fillRect/>
          </a:stretch>
        </p:blipFill>
        <p:spPr>
          <a:xfrm>
            <a:off x="53025" y="0"/>
            <a:ext cx="9144000" cy="5143500"/>
          </a:xfrm>
          <a:prstGeom prst="rect">
            <a:avLst/>
          </a:prstGeom>
          <a:noFill/>
          <a:ln>
            <a:noFill/>
          </a:ln>
        </p:spPr>
      </p:pic>
      <p:pic>
        <p:nvPicPr>
          <p:cNvPr id="191" name="Google Shape;191;p24"/>
          <p:cNvPicPr preferRelativeResize="0"/>
          <p:nvPr/>
        </p:nvPicPr>
        <p:blipFill>
          <a:blip r:embed="rId4">
            <a:alphaModFix/>
          </a:blip>
          <a:stretch>
            <a:fillRect/>
          </a:stretch>
        </p:blipFill>
        <p:spPr>
          <a:xfrm rot="-822193">
            <a:off x="-130118" y="330495"/>
            <a:ext cx="3014535" cy="3014535"/>
          </a:xfrm>
          <a:prstGeom prst="rect">
            <a:avLst/>
          </a:prstGeom>
          <a:noFill/>
          <a:ln>
            <a:noFill/>
          </a:ln>
        </p:spPr>
      </p:pic>
      <p:pic>
        <p:nvPicPr>
          <p:cNvPr id="192" name="Google Shape;192;p24"/>
          <p:cNvPicPr preferRelativeResize="0"/>
          <p:nvPr/>
        </p:nvPicPr>
        <p:blipFill>
          <a:blip r:embed="rId5">
            <a:alphaModFix/>
          </a:blip>
          <a:stretch>
            <a:fillRect/>
          </a:stretch>
        </p:blipFill>
        <p:spPr>
          <a:xfrm rot="582897">
            <a:off x="6265704" y="311767"/>
            <a:ext cx="3183867" cy="3183867"/>
          </a:xfrm>
          <a:prstGeom prst="rect">
            <a:avLst/>
          </a:prstGeom>
          <a:noFill/>
          <a:ln>
            <a:noFill/>
          </a:ln>
        </p:spPr>
      </p:pic>
      <p:pic>
        <p:nvPicPr>
          <p:cNvPr id="193" name="Google Shape;193;p24"/>
          <p:cNvPicPr preferRelativeResize="0"/>
          <p:nvPr/>
        </p:nvPicPr>
        <p:blipFill rotWithShape="1">
          <a:blip r:embed="rId6">
            <a:alphaModFix/>
          </a:blip>
          <a:srcRect b="6751" l="50937" r="0" t="73249"/>
          <a:stretch/>
        </p:blipFill>
        <p:spPr>
          <a:xfrm>
            <a:off x="3313350" y="4117375"/>
            <a:ext cx="2517300" cy="1026125"/>
          </a:xfrm>
          <a:prstGeom prst="rect">
            <a:avLst/>
          </a:prstGeom>
          <a:noFill/>
          <a:ln>
            <a:noFill/>
          </a:ln>
        </p:spPr>
      </p:pic>
      <p:pic>
        <p:nvPicPr>
          <p:cNvPr id="194" name="Google Shape;194;p24"/>
          <p:cNvPicPr preferRelativeResize="0"/>
          <p:nvPr/>
        </p:nvPicPr>
        <p:blipFill rotWithShape="1">
          <a:blip r:embed="rId6">
            <a:alphaModFix/>
          </a:blip>
          <a:srcRect b="0" l="0" r="53938" t="40062"/>
          <a:stretch/>
        </p:blipFill>
        <p:spPr>
          <a:xfrm>
            <a:off x="0" y="3044235"/>
            <a:ext cx="1613300" cy="2099265"/>
          </a:xfrm>
          <a:prstGeom prst="rect">
            <a:avLst/>
          </a:prstGeom>
          <a:noFill/>
          <a:ln>
            <a:noFill/>
          </a:ln>
        </p:spPr>
      </p:pic>
      <p:pic>
        <p:nvPicPr>
          <p:cNvPr id="195" name="Google Shape;195;p24"/>
          <p:cNvPicPr preferRelativeResize="0"/>
          <p:nvPr/>
        </p:nvPicPr>
        <p:blipFill rotWithShape="1">
          <a:blip r:embed="rId6">
            <a:alphaModFix/>
          </a:blip>
          <a:srcRect b="47647" l="66124" r="0" t="16301"/>
          <a:stretch/>
        </p:blipFill>
        <p:spPr>
          <a:xfrm>
            <a:off x="7382075" y="3044213"/>
            <a:ext cx="1613300" cy="1463775"/>
          </a:xfrm>
          <a:prstGeom prst="rect">
            <a:avLst/>
          </a:prstGeom>
          <a:noFill/>
          <a:ln>
            <a:noFill/>
          </a:ln>
        </p:spPr>
      </p:pic>
      <p:pic>
        <p:nvPicPr>
          <p:cNvPr id="196" name="Google Shape;196;p24"/>
          <p:cNvPicPr preferRelativeResize="0"/>
          <p:nvPr/>
        </p:nvPicPr>
        <p:blipFill rotWithShape="1">
          <a:blip r:embed="rId6">
            <a:alphaModFix/>
          </a:blip>
          <a:srcRect b="60939" l="0" r="70625" t="12310"/>
          <a:stretch/>
        </p:blipFill>
        <p:spPr>
          <a:xfrm flipH="1" rot="-7277308">
            <a:off x="5931287" y="3656933"/>
            <a:ext cx="1727977" cy="1573585"/>
          </a:xfrm>
          <a:prstGeom prst="rect">
            <a:avLst/>
          </a:prstGeom>
          <a:noFill/>
          <a:ln>
            <a:noFill/>
          </a:ln>
        </p:spPr>
      </p:pic>
      <p:pic>
        <p:nvPicPr>
          <p:cNvPr id="197" name="Google Shape;197;p24"/>
          <p:cNvPicPr preferRelativeResize="0"/>
          <p:nvPr/>
        </p:nvPicPr>
        <p:blipFill rotWithShape="1">
          <a:blip r:embed="rId7">
            <a:alphaModFix/>
          </a:blip>
          <a:srcRect b="66139" l="51756" r="0" t="0"/>
          <a:stretch/>
        </p:blipFill>
        <p:spPr>
          <a:xfrm rot="-466476">
            <a:off x="5861754" y="1058482"/>
            <a:ext cx="939919" cy="523864"/>
          </a:xfrm>
          <a:prstGeom prst="rect">
            <a:avLst/>
          </a:prstGeom>
          <a:noFill/>
          <a:ln>
            <a:noFill/>
          </a:ln>
        </p:spPr>
      </p:pic>
      <p:pic>
        <p:nvPicPr>
          <p:cNvPr id="198" name="Google Shape;198;p24"/>
          <p:cNvPicPr preferRelativeResize="0"/>
          <p:nvPr/>
        </p:nvPicPr>
        <p:blipFill>
          <a:blip r:embed="rId8">
            <a:alphaModFix/>
          </a:blip>
          <a:stretch>
            <a:fillRect/>
          </a:stretch>
        </p:blipFill>
        <p:spPr>
          <a:xfrm>
            <a:off x="1474850" y="3486100"/>
            <a:ext cx="1649175" cy="1649175"/>
          </a:xfrm>
          <a:prstGeom prst="rect">
            <a:avLst/>
          </a:prstGeom>
          <a:noFill/>
          <a:ln>
            <a:noFill/>
          </a:ln>
        </p:spPr>
      </p:pic>
      <p:sp>
        <p:nvSpPr>
          <p:cNvPr id="199" name="Google Shape;199;p2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200" name="Google Shape;200;p24"/>
          <p:cNvSpPr txBox="1"/>
          <p:nvPr>
            <p:ph idx="1" type="body"/>
          </p:nvPr>
        </p:nvSpPr>
        <p:spPr>
          <a:xfrm>
            <a:off x="292243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chemeClr val="dk1"/>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chemeClr val="dk1"/>
              </a:solidFill>
            </a:endParaRPr>
          </a:p>
          <a:p>
            <a:pPr indent="0" lvl="0" marL="0" rtl="0" algn="ctr">
              <a:spcBef>
                <a:spcPts val="1600"/>
              </a:spcBef>
              <a:spcAft>
                <a:spcPts val="1200"/>
              </a:spcAft>
              <a:buNone/>
            </a:pPr>
            <a:r>
              <a:rPr b="1" lang="en" sz="1691">
                <a:solidFill>
                  <a:schemeClr val="dk1"/>
                </a:solidFill>
              </a:rPr>
              <a:t>Adding tabs to mark each section makes finding your place easy and helps organise the script in your head.</a:t>
            </a:r>
            <a:r>
              <a:rPr lang="en" sz="1691">
                <a:solidFill>
                  <a:schemeClr val="dk1"/>
                </a:solidFill>
              </a:rPr>
              <a:t>  </a:t>
            </a:r>
            <a:r>
              <a:rPr lang="en">
                <a:solidFill>
                  <a:schemeClr val="dk1"/>
                </a:solidFill>
                <a:latin typeface="Shadows Into Light"/>
                <a:ea typeface="Shadows Into Light"/>
                <a:cs typeface="Shadows Into Light"/>
                <a:sym typeface="Shadows Into Light"/>
              </a:rPr>
              <a:t> </a:t>
            </a:r>
            <a:endParaRPr>
              <a:solidFill>
                <a:schemeClr val="dk1"/>
              </a:solidFill>
              <a:latin typeface="Shadows Into Light"/>
              <a:ea typeface="Shadows Into Light"/>
              <a:cs typeface="Shadows Into Light"/>
              <a:sym typeface="Shadows Into Light"/>
            </a:endParaRPr>
          </a:p>
        </p:txBody>
      </p:sp>
      <p:sp>
        <p:nvSpPr>
          <p:cNvPr id="201" name="Google Shape;201;p24"/>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p>
          <a:p>
            <a:pPr indent="0" lvl="0" marL="0" rtl="0" algn="ctr">
              <a:spcBef>
                <a:spcPts val="1600"/>
              </a:spcBef>
              <a:spcAft>
                <a:spcPts val="1200"/>
              </a:spcAft>
              <a:buNone/>
            </a:pPr>
            <a:r>
              <a:rPr b="1" lang="en" sz="1691"/>
              <a:t>Adding tabs to mark each section makes finding your place easy and helps organise the script in your head.</a:t>
            </a:r>
            <a:r>
              <a:rPr lang="en" sz="1691"/>
              <a:t> </a:t>
            </a:r>
            <a:r>
              <a:rPr lang="en" sz="1691">
                <a:solidFill>
                  <a:srgbClr val="FFFFFF"/>
                </a:solidFill>
              </a:rPr>
              <a:t> </a:t>
            </a:r>
            <a:r>
              <a:rPr lang="en">
                <a:solidFill>
                  <a:srgbClr val="FFFFFF"/>
                </a:solidFill>
                <a:latin typeface="Shadows Into Light"/>
                <a:ea typeface="Shadows Into Light"/>
                <a:cs typeface="Shadows Into Light"/>
                <a:sym typeface="Shadows Into Light"/>
              </a:rPr>
              <a:t> </a:t>
            </a:r>
            <a:endParaRPr>
              <a:solidFill>
                <a:srgbClr val="FFFFFF"/>
              </a:solidFill>
              <a:latin typeface="Shadows Into Light"/>
              <a:ea typeface="Shadows Into Light"/>
              <a:cs typeface="Shadows Into Light"/>
              <a:sym typeface="Shadows Into Light"/>
            </a:endParaRPr>
          </a:p>
        </p:txBody>
      </p:sp>
      <p:pic>
        <p:nvPicPr>
          <p:cNvPr id="202" name="Google Shape;202;p24"/>
          <p:cNvPicPr preferRelativeResize="0"/>
          <p:nvPr/>
        </p:nvPicPr>
        <p:blipFill rotWithShape="1">
          <a:blip r:embed="rId9">
            <a:alphaModFix/>
          </a:blip>
          <a:srcRect b="31602" l="7333" r="9235" t="36332"/>
          <a:stretch/>
        </p:blipFill>
        <p:spPr>
          <a:xfrm>
            <a:off x="7479975" y="4409491"/>
            <a:ext cx="1717050" cy="659871"/>
          </a:xfrm>
          <a:prstGeom prst="rect">
            <a:avLst/>
          </a:prstGeom>
          <a:noFill/>
          <a:ln>
            <a:noFill/>
          </a:ln>
        </p:spPr>
      </p:pic>
      <p:pic>
        <p:nvPicPr>
          <p:cNvPr id="203" name="Google Shape;203;p24"/>
          <p:cNvPicPr preferRelativeResize="0"/>
          <p:nvPr/>
        </p:nvPicPr>
        <p:blipFill rotWithShape="1">
          <a:blip r:embed="rId7">
            <a:alphaModFix/>
          </a:blip>
          <a:srcRect b="66139" l="51756" r="0" t="0"/>
          <a:stretch/>
        </p:blipFill>
        <p:spPr>
          <a:xfrm rot="-10440784">
            <a:off x="2264003" y="1104182"/>
            <a:ext cx="939919" cy="5238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9" name="Google Shape;209;p25"/>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5"/>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I</a:t>
            </a:r>
            <a:r>
              <a:rPr b="1" lang="en" sz="1600">
                <a:solidFill>
                  <a:schemeClr val="lt1"/>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211" name="Google Shape;211;p25"/>
          <p:cNvSpPr txBox="1"/>
          <p:nvPr/>
        </p:nvSpPr>
        <p:spPr>
          <a:xfrm rot="-399">
            <a:off x="6558300" y="149484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chemeClr val="lt1"/>
              </a:solidFill>
            </a:endParaRPr>
          </a:p>
        </p:txBody>
      </p:sp>
      <p:pic>
        <p:nvPicPr>
          <p:cNvPr id="212" name="Google Shape;212;p25"/>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213" name="Google Shape;213;p25"/>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214" name="Google Shape;214;p25"/>
          <p:cNvSpPr txBox="1"/>
          <p:nvPr/>
        </p:nvSpPr>
        <p:spPr>
          <a:xfrm rot="-292">
            <a:off x="2768737"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a:t>
            </a:r>
            <a:r>
              <a:rPr b="1" lang="en" sz="1600">
                <a:solidFill>
                  <a:schemeClr val="dk2"/>
                </a:solidFill>
                <a:latin typeface="Shadows Into Light"/>
                <a:ea typeface="Shadows Into Light"/>
                <a:cs typeface="Shadows Into Light"/>
                <a:sym typeface="Shadows Into Light"/>
              </a:rPr>
              <a:t>characters</a:t>
            </a:r>
            <a:r>
              <a:rPr b="1" lang="en" sz="1600">
                <a:solidFill>
                  <a:schemeClr val="dk2"/>
                </a:solidFill>
                <a:latin typeface="Shadows Into Light"/>
                <a:ea typeface="Shadows Into Light"/>
                <a:cs typeface="Shadows Into Light"/>
                <a:sym typeface="Shadows Into Light"/>
              </a:rPr>
              <a:t> intentions </a:t>
            </a:r>
            <a:r>
              <a:rPr b="1" lang="en" sz="1600">
                <a:solidFill>
                  <a:schemeClr val="dk2"/>
                </a:solidFill>
                <a:latin typeface="Shadows Into Light"/>
                <a:ea typeface="Shadows Into Light"/>
                <a:cs typeface="Shadows Into Light"/>
                <a:sym typeface="Shadows Into Light"/>
              </a:rPr>
              <a:t>change</a:t>
            </a:r>
            <a:r>
              <a:rPr b="1" lang="en" sz="1600">
                <a:solidFill>
                  <a:schemeClr val="dk2"/>
                </a:solidFill>
                <a:latin typeface="Shadows Into Light"/>
                <a:ea typeface="Shadows Into Light"/>
                <a:cs typeface="Shadows Into Light"/>
                <a:sym typeface="Shadows Into Light"/>
              </a:rPr>
              <a:t>. Each play is unique as is each decision about how to do this. </a:t>
            </a:r>
            <a:endParaRPr b="1">
              <a:solidFill>
                <a:schemeClr val="dk2"/>
              </a:solidFill>
            </a:endParaRPr>
          </a:p>
        </p:txBody>
      </p:sp>
      <p:sp>
        <p:nvSpPr>
          <p:cNvPr id="215" name="Google Shape;215;p25"/>
          <p:cNvSpPr txBox="1"/>
          <p:nvPr/>
        </p:nvSpPr>
        <p:spPr>
          <a:xfrm rot="-292">
            <a:off x="2775512"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chemeClr val="lt1"/>
              </a:solidFill>
            </a:endParaRPr>
          </a:p>
        </p:txBody>
      </p:sp>
      <p:sp>
        <p:nvSpPr>
          <p:cNvPr id="216" name="Google Shape;216;p2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217" name="Google Shape;217;p25"/>
          <p:cNvGraphicFramePr/>
          <p:nvPr/>
        </p:nvGraphicFramePr>
        <p:xfrm>
          <a:off x="153313" y="3139888"/>
          <a:ext cx="3000000" cy="3000000"/>
        </p:xfrm>
        <a:graphic>
          <a:graphicData uri="http://schemas.openxmlformats.org/drawingml/2006/table">
            <a:tbl>
              <a:tblPr>
                <a:noFill/>
                <a:tableStyleId>{0405D393-A283-449D-80B8-C8615603ABB1}</a:tableStyleId>
              </a:tblPr>
              <a:tblGrid>
                <a:gridCol w="726100"/>
                <a:gridCol w="1158750"/>
                <a:gridCol w="1158750"/>
                <a:gridCol w="1158750"/>
                <a:gridCol w="1158750"/>
                <a:gridCol w="1158750"/>
                <a:gridCol w="1158750"/>
                <a:gridCol w="1158750"/>
              </a:tblGrid>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0000"/>
                          </a:solidFill>
                          <a:latin typeface="Calibri"/>
                          <a:ea typeface="Calibri"/>
                          <a:cs typeface="Calibri"/>
                          <a:sym typeface="Calibri"/>
                        </a:rPr>
                        <a:t>1</a:t>
                      </a:r>
                      <a:r>
                        <a:rPr lang="en" sz="1700">
                          <a:solidFill>
                            <a:srgbClr val="FF0000"/>
                          </a:solidFill>
                          <a:latin typeface="Calibri"/>
                          <a:ea typeface="Calibri"/>
                          <a:cs typeface="Calibri"/>
                          <a:sym typeface="Calibri"/>
                        </a:rPr>
                        <a:t>.1</a:t>
                      </a:r>
                      <a:endParaRPr sz="1700">
                        <a:solidFill>
                          <a:srgbClr val="FF00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9900"/>
                          </a:solidFill>
                          <a:latin typeface="Calibri"/>
                          <a:ea typeface="Calibri"/>
                          <a:cs typeface="Calibri"/>
                          <a:sym typeface="Calibri"/>
                        </a:rPr>
                        <a:t>1.2</a:t>
                      </a:r>
                      <a:endParaRPr sz="1700">
                        <a:solidFill>
                          <a:srgbClr val="FF99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FF00"/>
                          </a:solidFill>
                          <a:latin typeface="Calibri"/>
                          <a:ea typeface="Calibri"/>
                          <a:cs typeface="Calibri"/>
                          <a:sym typeface="Calibri"/>
                        </a:rPr>
                        <a:t>2.1</a:t>
                      </a:r>
                      <a:endParaRPr sz="17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00"/>
                          </a:solidFill>
                          <a:latin typeface="Calibri"/>
                          <a:ea typeface="Calibri"/>
                          <a:cs typeface="Calibri"/>
                          <a:sym typeface="Calibri"/>
                        </a:rPr>
                        <a:t>2.2</a:t>
                      </a:r>
                      <a:endParaRPr sz="1700">
                        <a:solidFill>
                          <a:srgbClr val="00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FF"/>
                          </a:solidFill>
                          <a:latin typeface="Calibri"/>
                          <a:ea typeface="Calibri"/>
                          <a:cs typeface="Calibri"/>
                          <a:sym typeface="Calibri"/>
                        </a:rPr>
                        <a:t>2.3</a:t>
                      </a:r>
                      <a:endParaRPr sz="1700">
                        <a:solidFill>
                          <a:srgbClr val="00FF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4A86E8"/>
                          </a:solidFill>
                          <a:latin typeface="Calibri"/>
                          <a:ea typeface="Calibri"/>
                          <a:cs typeface="Calibri"/>
                          <a:sym typeface="Calibri"/>
                        </a:rPr>
                        <a:t>2.4</a:t>
                      </a:r>
                      <a:endParaRPr sz="1700">
                        <a:solidFill>
                          <a:srgbClr val="4A86E8"/>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900FF"/>
                          </a:solidFill>
                          <a:latin typeface="Calibri"/>
                          <a:ea typeface="Calibri"/>
                          <a:cs typeface="Calibri"/>
                          <a:sym typeface="Calibri"/>
                        </a:rPr>
                        <a:t>2.4</a:t>
                      </a:r>
                      <a:endParaRPr sz="1700">
                        <a:solidFill>
                          <a:srgbClr val="9900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0000"/>
                          </a:solidFill>
                        </a:rPr>
                        <a:t>3-5</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9900"/>
                          </a:solidFill>
                        </a:rPr>
                        <a:t>5-7</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00"/>
                          </a:solidFill>
                        </a:rPr>
                        <a:t>7-9</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00"/>
                          </a:solidFill>
                        </a:rPr>
                        <a:t>9-10</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FF"/>
                          </a:solidFill>
                        </a:rPr>
                        <a:t>10-12</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4A86E8"/>
                          </a:solidFill>
                        </a:rPr>
                        <a:t>12-13</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900FF"/>
                          </a:solidFill>
                        </a:rPr>
                        <a:t>13-14</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0000"/>
                          </a:solidFill>
                        </a:rPr>
                        <a:t>1-138</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9900"/>
                          </a:solidFill>
                        </a:rPr>
                        <a:t>139-242</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00"/>
                          </a:solidFill>
                        </a:rPr>
                        <a:t>243-330</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00"/>
                          </a:solidFill>
                        </a:rPr>
                        <a:t>395-460</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FF"/>
                          </a:solidFill>
                        </a:rPr>
                        <a:t>395-460</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4A86E8"/>
                          </a:solidFill>
                        </a:rPr>
                        <a:t>460-538</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900FF"/>
                          </a:solidFill>
                        </a:rPr>
                        <a:t>539-607</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0000"/>
                          </a:solidFill>
                        </a:rPr>
                        <a:t>CARDS</a:t>
                      </a:r>
                      <a:endParaRPr sz="12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9900"/>
                          </a:solidFill>
                        </a:rPr>
                        <a:t>PLANNING THE DATE</a:t>
                      </a:r>
                      <a:endParaRPr sz="12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00"/>
                          </a:solidFill>
                        </a:rPr>
                        <a:t>8 IS LATE!</a:t>
                      </a:r>
                      <a:endParaRPr sz="12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00FF00"/>
                          </a:solidFill>
                        </a:rPr>
                        <a:t>ARRIVAL</a:t>
                      </a:r>
                      <a:endParaRPr sz="12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00FFFF"/>
                          </a:solidFill>
                        </a:rPr>
                        <a:t>AWKWARD SMALL TALK</a:t>
                      </a:r>
                      <a:endParaRPr sz="12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4A86E8"/>
                          </a:solidFill>
                        </a:rPr>
                        <a:t>TEARS</a:t>
                      </a:r>
                      <a:endParaRPr sz="12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9900FF"/>
                          </a:solidFill>
                        </a:rPr>
                        <a:t>BURNT</a:t>
                      </a:r>
                      <a:endParaRPr sz="12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3" name="Google Shape;223;p26"/>
          <p:cNvSpPr txBox="1"/>
          <p:nvPr/>
        </p:nvSpPr>
        <p:spPr>
          <a:xfrm>
            <a:off x="101975" y="3090350"/>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224" name="Google Shape;224;p26"/>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25" name="Google Shape;225;p26"/>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226" name="Google Shape;226;p26"/>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Shadows Into Light"/>
                <a:ea typeface="Shadows Into Light"/>
                <a:cs typeface="Shadows Into Light"/>
                <a:sym typeface="Shadows Into Light"/>
              </a:rPr>
              <a:t>Here’s a blank template with just the first one done as an example</a:t>
            </a:r>
            <a:endParaRPr sz="1100">
              <a:solidFill>
                <a:srgbClr val="FFFFFF"/>
              </a:solidFill>
              <a:latin typeface="Shadows Into Light"/>
              <a:ea typeface="Shadows Into Light"/>
              <a:cs typeface="Shadows Into Light"/>
              <a:sym typeface="Shadows Into Light"/>
            </a:endParaRPr>
          </a:p>
        </p:txBody>
      </p:sp>
      <p:pic>
        <p:nvPicPr>
          <p:cNvPr id="227" name="Google Shape;227;p26"/>
          <p:cNvPicPr preferRelativeResize="0"/>
          <p:nvPr/>
        </p:nvPicPr>
        <p:blipFill rotWithShape="1">
          <a:blip r:embed="rId5">
            <a:alphaModFix/>
          </a:blip>
          <a:srcRect b="66139" l="51756" r="0" t="0"/>
          <a:stretch/>
        </p:blipFill>
        <p:spPr>
          <a:xfrm rot="-28">
            <a:off x="3640638" y="4505619"/>
            <a:ext cx="618279" cy="344594"/>
          </a:xfrm>
          <a:prstGeom prst="rect">
            <a:avLst/>
          </a:prstGeom>
          <a:noFill/>
          <a:ln>
            <a:noFill/>
          </a:ln>
        </p:spPr>
      </p:pic>
      <p:pic>
        <p:nvPicPr>
          <p:cNvPr id="228" name="Google Shape;228;p26"/>
          <p:cNvPicPr preferRelativeResize="0"/>
          <p:nvPr/>
        </p:nvPicPr>
        <p:blipFill rotWithShape="1">
          <a:blip r:embed="rId6">
            <a:alphaModFix/>
          </a:blip>
          <a:srcRect b="0" l="1835" r="0" t="12211"/>
          <a:stretch/>
        </p:blipFill>
        <p:spPr>
          <a:xfrm>
            <a:off x="62038" y="1526475"/>
            <a:ext cx="8975974" cy="1563875"/>
          </a:xfrm>
          <a:prstGeom prst="rect">
            <a:avLst/>
          </a:prstGeom>
          <a:noFill/>
          <a:ln cap="flat" cmpd="sng" w="28575">
            <a:solidFill>
              <a:schemeClr val="accent1"/>
            </a:solidFill>
            <a:prstDash val="solid"/>
            <a:round/>
            <a:headEnd len="sm" w="sm" type="none"/>
            <a:tailEnd len="sm" w="sm" type="none"/>
          </a:ln>
        </p:spPr>
      </p:pic>
      <p:sp>
        <p:nvSpPr>
          <p:cNvPr id="229" name="Google Shape;229;p26"/>
          <p:cNvSpPr txBox="1"/>
          <p:nvPr/>
        </p:nvSpPr>
        <p:spPr>
          <a:xfrm>
            <a:off x="4209625" y="4505625"/>
            <a:ext cx="334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THE ODD COUPLE UNITS BLANK.xlsx</a:t>
            </a:r>
            <a:endParaRPr>
              <a:solidFill>
                <a:schemeClr val="accent1"/>
              </a:solidFill>
            </a:endParaRPr>
          </a:p>
          <a:p>
            <a:pPr indent="0" lvl="0" marL="0" rtl="0" algn="l">
              <a:spcBef>
                <a:spcPts val="0"/>
              </a:spcBef>
              <a:spcAft>
                <a:spcPts val="0"/>
              </a:spcAft>
              <a:buNone/>
            </a:pPr>
            <a:r>
              <a:t/>
            </a:r>
            <a:endParaRPr>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7"/>
          <p:cNvPicPr preferRelativeResize="0"/>
          <p:nvPr/>
        </p:nvPicPr>
        <p:blipFill>
          <a:blip r:embed="rId3">
            <a:alphaModFix/>
          </a:blip>
          <a:stretch>
            <a:fillRect/>
          </a:stretch>
        </p:blipFill>
        <p:spPr>
          <a:xfrm>
            <a:off x="182613" y="3302725"/>
            <a:ext cx="8865786" cy="1283425"/>
          </a:xfrm>
          <a:prstGeom prst="rect">
            <a:avLst/>
          </a:prstGeom>
          <a:noFill/>
          <a:ln cap="flat" cmpd="sng" w="28575">
            <a:solidFill>
              <a:srgbClr val="FFD966"/>
            </a:solidFill>
            <a:prstDash val="solid"/>
            <a:round/>
            <a:headEnd len="sm" w="sm" type="none"/>
            <a:tailEnd len="sm" w="sm" type="none"/>
          </a:ln>
        </p:spPr>
      </p:pic>
      <p:pic>
        <p:nvPicPr>
          <p:cNvPr id="235" name="Google Shape;235;p27"/>
          <p:cNvPicPr preferRelativeResize="0"/>
          <p:nvPr/>
        </p:nvPicPr>
        <p:blipFill rotWithShape="1">
          <a:blip r:embed="rId4">
            <a:alphaModFix/>
          </a:blip>
          <a:srcRect b="38290" l="0" r="0" t="0"/>
          <a:stretch/>
        </p:blipFill>
        <p:spPr>
          <a:xfrm>
            <a:off x="0" y="0"/>
            <a:ext cx="9144000" cy="3173926"/>
          </a:xfrm>
          <a:prstGeom prst="rect">
            <a:avLst/>
          </a:prstGeom>
          <a:noFill/>
          <a:ln>
            <a:noFill/>
          </a:ln>
        </p:spPr>
      </p:pic>
      <p:sp>
        <p:nvSpPr>
          <p:cNvPr id="236" name="Google Shape;236;p27"/>
          <p:cNvSpPr txBox="1"/>
          <p:nvPr>
            <p:ph idx="1" type="body"/>
          </p:nvPr>
        </p:nvSpPr>
        <p:spPr>
          <a:xfrm>
            <a:off x="355200" y="1474200"/>
            <a:ext cx="8520600" cy="17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237" name="Google Shape;237;p2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38" name="Google Shape;238;p27"/>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8"/>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244" name="Google Shape;244;p28"/>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t>TIPS FOR SCRIPTS &amp; NOTES</a:t>
            </a:r>
            <a:endParaRPr b="1"/>
          </a:p>
          <a:p>
            <a:pPr indent="0" lvl="0" marL="0" rtl="0" algn="l">
              <a:spcBef>
                <a:spcPts val="1200"/>
              </a:spcBef>
              <a:spcAft>
                <a:spcPts val="0"/>
              </a:spcAft>
              <a:buNone/>
            </a:pPr>
            <a:r>
              <a:rPr b="1" lang="en"/>
              <a:t>We print our script with a blank page next to each page for notes, diagrams for staging etc. We keep all notes in pencil so we can keep </a:t>
            </a:r>
            <a:r>
              <a:rPr b="1" lang="en"/>
              <a:t>changing</a:t>
            </a:r>
            <a:r>
              <a:rPr b="1" lang="en"/>
              <a:t> them as we go on. On the front inside cover we use post-it notes to keep character notes. We can keep adding to these if needed. </a:t>
            </a:r>
            <a:endParaRPr b="1"/>
          </a:p>
          <a:p>
            <a:pPr indent="0" lvl="0" marL="0" rtl="0" algn="l">
              <a:spcBef>
                <a:spcPts val="1200"/>
              </a:spcBef>
              <a:spcAft>
                <a:spcPts val="1200"/>
              </a:spcAft>
              <a:buNone/>
            </a:pPr>
            <a:r>
              <a:t/>
            </a:r>
            <a:endParaRPr b="1"/>
          </a:p>
        </p:txBody>
      </p:sp>
      <p:pic>
        <p:nvPicPr>
          <p:cNvPr id="245" name="Google Shape;245;p28"/>
          <p:cNvPicPr preferRelativeResize="0"/>
          <p:nvPr/>
        </p:nvPicPr>
        <p:blipFill>
          <a:blip r:embed="rId4">
            <a:alphaModFix/>
          </a:blip>
          <a:stretch>
            <a:fillRect/>
          </a:stretch>
        </p:blipFill>
        <p:spPr>
          <a:xfrm rot="310501">
            <a:off x="2446528" y="1778864"/>
            <a:ext cx="3906872" cy="2984323"/>
          </a:xfrm>
          <a:prstGeom prst="rect">
            <a:avLst/>
          </a:prstGeom>
          <a:noFill/>
          <a:ln cap="flat" cmpd="sng" w="28575">
            <a:solidFill>
              <a:srgbClr val="00FFFF"/>
            </a:solidFill>
            <a:prstDash val="solid"/>
            <a:round/>
            <a:headEnd len="sm" w="sm" type="none"/>
            <a:tailEnd len="sm" w="sm" type="none"/>
          </a:ln>
        </p:spPr>
      </p:pic>
      <p:pic>
        <p:nvPicPr>
          <p:cNvPr id="246" name="Google Shape;246;p28"/>
          <p:cNvPicPr preferRelativeResize="0"/>
          <p:nvPr/>
        </p:nvPicPr>
        <p:blipFill>
          <a:blip r:embed="rId5">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247" name="Google Shape;247;p28"/>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248" name="Google Shape;248;p28"/>
          <p:cNvSpPr txBox="1"/>
          <p:nvPr/>
        </p:nvSpPr>
        <p:spPr>
          <a:xfrm rot="188913">
            <a:off x="2281893" y="4679362"/>
            <a:ext cx="3353662"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249" name="Google Shape;249;p28"/>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50" name="Google Shape;250;p28"/>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9"/>
          <p:cNvPicPr preferRelativeResize="0"/>
          <p:nvPr/>
        </p:nvPicPr>
        <p:blipFill rotWithShape="1">
          <a:blip r:embed="rId3">
            <a:alphaModFix/>
          </a:blip>
          <a:srcRect b="56809" l="27123" r="29924" t="0"/>
          <a:stretch/>
        </p:blipFill>
        <p:spPr>
          <a:xfrm>
            <a:off x="1949900" y="0"/>
            <a:ext cx="4612949" cy="2609175"/>
          </a:xfrm>
          <a:prstGeom prst="rect">
            <a:avLst/>
          </a:prstGeom>
          <a:noFill/>
          <a:ln>
            <a:noFill/>
          </a:ln>
        </p:spPr>
      </p:pic>
      <p:sp>
        <p:nvSpPr>
          <p:cNvPr id="256" name="Google Shape;256;p29"/>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257" name="Google Shape;257;p29"/>
          <p:cNvSpPr txBox="1"/>
          <p:nvPr>
            <p:ph idx="1" type="body"/>
          </p:nvPr>
        </p:nvSpPr>
        <p:spPr>
          <a:xfrm>
            <a:off x="239125" y="2356050"/>
            <a:ext cx="8577600" cy="2520000"/>
          </a:xfrm>
          <a:prstGeom prst="rect">
            <a:avLst/>
          </a:prstGeom>
          <a:ln cap="flat" cmpd="sng" w="28575">
            <a:solidFill>
              <a:srgbClr val="00FFFF"/>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en" sz="1900">
                <a:latin typeface="Caveat Brush"/>
                <a:ea typeface="Caveat Brush"/>
                <a:cs typeface="Caveat Brush"/>
                <a:sym typeface="Caveat Brush"/>
              </a:rPr>
              <a:t>After reading, create a quick “family tree”, showing all the </a:t>
            </a:r>
            <a:r>
              <a:rPr lang="en" sz="1900">
                <a:latin typeface="Caveat Brush"/>
                <a:ea typeface="Caveat Brush"/>
                <a:cs typeface="Caveat Brush"/>
                <a:sym typeface="Caveat Brush"/>
              </a:rPr>
              <a:t>characters</a:t>
            </a:r>
            <a:r>
              <a:rPr lang="en" sz="1900">
                <a:latin typeface="Caveat Brush"/>
                <a:ea typeface="Caveat Brush"/>
                <a:cs typeface="Caveat Brush"/>
                <a:sym typeface="Caveat Brush"/>
              </a:rPr>
              <a:t> in the play and their relationships. To each other and to others mentioned. </a:t>
            </a:r>
            <a:endParaRPr sz="1900">
              <a:latin typeface="Caveat Brush"/>
              <a:ea typeface="Caveat Brush"/>
              <a:cs typeface="Caveat Brush"/>
              <a:sym typeface="Caveat Brush"/>
            </a:endParaRPr>
          </a:p>
          <a:p>
            <a:pPr indent="0" lvl="0" marL="0" rtl="0" algn="l">
              <a:lnSpc>
                <a:spcPct val="105000"/>
              </a:lnSpc>
              <a:spcBef>
                <a:spcPts val="1200"/>
              </a:spcBef>
              <a:spcAft>
                <a:spcPts val="0"/>
              </a:spcAft>
              <a:buNone/>
            </a:pPr>
            <a:r>
              <a:rPr lang="en" sz="1900">
                <a:latin typeface="Caveat Brush"/>
                <a:ea typeface="Caveat Brush"/>
                <a:cs typeface="Caveat Brush"/>
                <a:sym typeface="Caveat Brush"/>
              </a:rPr>
              <a:t>Include </a:t>
            </a:r>
            <a:r>
              <a:rPr lang="en" sz="1900">
                <a:latin typeface="Caveat Brush"/>
                <a:ea typeface="Caveat Brush"/>
                <a:cs typeface="Caveat Brush"/>
                <a:sym typeface="Caveat Brush"/>
              </a:rPr>
              <a:t>spouses</a:t>
            </a:r>
            <a:r>
              <a:rPr lang="en" sz="1900">
                <a:latin typeface="Caveat Brush"/>
                <a:ea typeface="Caveat Brush"/>
                <a:cs typeface="Caveat Brush"/>
                <a:sym typeface="Caveat Brush"/>
              </a:rPr>
              <a:t> and exes who are mentioned in the play so you can keep a tab on who is married, divorced, widowed etc. </a:t>
            </a:r>
            <a:endParaRPr sz="1900">
              <a:latin typeface="Caveat Brush"/>
              <a:ea typeface="Caveat Brush"/>
              <a:cs typeface="Caveat Brush"/>
              <a:sym typeface="Caveat Brush"/>
            </a:endParaRPr>
          </a:p>
          <a:p>
            <a:pPr indent="0" lvl="0" marL="0" rtl="0" algn="l">
              <a:lnSpc>
                <a:spcPct val="105000"/>
              </a:lnSpc>
              <a:spcBef>
                <a:spcPts val="1200"/>
              </a:spcBef>
              <a:spcAft>
                <a:spcPts val="0"/>
              </a:spcAft>
              <a:buNone/>
            </a:pPr>
            <a:r>
              <a:rPr lang="en" sz="1900">
                <a:latin typeface="Caveat Brush"/>
                <a:ea typeface="Caveat Brush"/>
                <a:cs typeface="Caveat Brush"/>
                <a:sym typeface="Caveat Brush"/>
              </a:rPr>
              <a:t>Find the best way to represent the web of relationships that are portrayed in the play. </a:t>
            </a:r>
            <a:endParaRPr sz="1900">
              <a:latin typeface="Caveat Brush"/>
              <a:ea typeface="Caveat Brush"/>
              <a:cs typeface="Caveat Brush"/>
              <a:sym typeface="Caveat Brush"/>
            </a:endParaRPr>
          </a:p>
          <a:p>
            <a:pPr indent="0" lvl="0" marL="0" rtl="0" algn="l">
              <a:lnSpc>
                <a:spcPct val="105000"/>
              </a:lnSpc>
              <a:spcBef>
                <a:spcPts val="1200"/>
              </a:spcBef>
              <a:spcAft>
                <a:spcPts val="1200"/>
              </a:spcAft>
              <a:buNone/>
            </a:pPr>
            <a:r>
              <a:rPr lang="en" sz="1900">
                <a:latin typeface="Caveat Brush"/>
                <a:ea typeface="Caveat Brush"/>
                <a:cs typeface="Caveat Brush"/>
                <a:sym typeface="Caveat Brush"/>
              </a:rPr>
              <a:t>Extension: pick a quote that shows something about the relationship. </a:t>
            </a:r>
            <a:endParaRPr sz="1900">
              <a:latin typeface="Caveat Brush"/>
              <a:ea typeface="Caveat Brush"/>
              <a:cs typeface="Caveat Brush"/>
              <a:sym typeface="Caveat Brush"/>
            </a:endParaRPr>
          </a:p>
        </p:txBody>
      </p:sp>
      <p:pic>
        <p:nvPicPr>
          <p:cNvPr id="258" name="Google Shape;258;p29"/>
          <p:cNvPicPr preferRelativeResize="0"/>
          <p:nvPr/>
        </p:nvPicPr>
        <p:blipFill rotWithShape="1">
          <a:blip r:embed="rId4">
            <a:alphaModFix/>
          </a:blip>
          <a:srcRect b="0" l="54535" r="0" t="50944"/>
          <a:stretch/>
        </p:blipFill>
        <p:spPr>
          <a:xfrm>
            <a:off x="21775" y="0"/>
            <a:ext cx="2269550" cy="1377451"/>
          </a:xfrm>
          <a:prstGeom prst="rect">
            <a:avLst/>
          </a:prstGeom>
          <a:noFill/>
          <a:ln>
            <a:noFill/>
          </a:ln>
        </p:spPr>
      </p:pic>
      <p:pic>
        <p:nvPicPr>
          <p:cNvPr id="259" name="Google Shape;259;p29"/>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sp>
        <p:nvSpPr>
          <p:cNvPr id="260" name="Google Shape;260;p29"/>
          <p:cNvSpPr txBox="1"/>
          <p:nvPr/>
        </p:nvSpPr>
        <p:spPr>
          <a:xfrm rot="234416">
            <a:off x="6173445" y="112519"/>
            <a:ext cx="2844310" cy="230666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4A86E8"/>
                </a:solidFill>
                <a:latin typeface="Shadows Into Light"/>
                <a:ea typeface="Shadows Into Light"/>
                <a:cs typeface="Shadows Into Light"/>
                <a:sym typeface="Shadows Into Light"/>
              </a:rPr>
              <a:t>These do not need to be neat and pretty diagrams: a quick pencil sketch will do the job that you need it to. It’s to help you to understand the </a:t>
            </a:r>
            <a:r>
              <a:rPr b="1" lang="en" sz="1500">
                <a:solidFill>
                  <a:srgbClr val="4A86E8"/>
                </a:solidFill>
                <a:latin typeface="Shadows Into Light"/>
                <a:ea typeface="Shadows Into Light"/>
                <a:cs typeface="Shadows Into Light"/>
                <a:sym typeface="Shadows Into Light"/>
              </a:rPr>
              <a:t>relationships</a:t>
            </a:r>
            <a:r>
              <a:rPr b="1" lang="en" sz="1500">
                <a:solidFill>
                  <a:srgbClr val="4A86E8"/>
                </a:solidFill>
                <a:latin typeface="Shadows Into Light"/>
                <a:ea typeface="Shadows Into Light"/>
                <a:cs typeface="Shadows Into Light"/>
                <a:sym typeface="Shadows Into Light"/>
              </a:rPr>
              <a:t> and history. It’s the act of doing it that is the learning. Maybe use the colours you’ve been using for highlighting.</a:t>
            </a:r>
            <a:endParaRPr b="1" sz="1500">
              <a:solidFill>
                <a:srgbClr val="4A86E8"/>
              </a:solidFill>
              <a:latin typeface="Shadows Into Light"/>
              <a:ea typeface="Shadows Into Light"/>
              <a:cs typeface="Shadows Into Light"/>
              <a:sym typeface="Shadows Into Light"/>
            </a:endParaRPr>
          </a:p>
        </p:txBody>
      </p:sp>
      <p:sp>
        <p:nvSpPr>
          <p:cNvPr id="261" name="Google Shape;261;p29"/>
          <p:cNvSpPr txBox="1"/>
          <p:nvPr/>
        </p:nvSpPr>
        <p:spPr>
          <a:xfrm>
            <a:off x="3688925" y="995550"/>
            <a:ext cx="11349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Chelsea Market"/>
                <a:ea typeface="Chelsea Market"/>
                <a:cs typeface="Chelsea Market"/>
                <a:sym typeface="Chelsea Market"/>
              </a:rPr>
              <a:t>(sort of)</a:t>
            </a:r>
            <a:endParaRPr sz="1800">
              <a:solidFill>
                <a:schemeClr val="lt1"/>
              </a:solidFill>
              <a:latin typeface="Chelsea Market"/>
              <a:ea typeface="Chelsea Market"/>
              <a:cs typeface="Chelsea Market"/>
              <a:sym typeface="Chelsea Marke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5" name="Shape 265"/>
        <p:cNvGrpSpPr/>
        <p:nvPr/>
      </p:nvGrpSpPr>
      <p:grpSpPr>
        <a:xfrm>
          <a:off x="0" y="0"/>
          <a:ext cx="0" cy="0"/>
          <a:chOff x="0" y="0"/>
          <a:chExt cx="0" cy="0"/>
        </a:xfrm>
      </p:grpSpPr>
      <p:sp>
        <p:nvSpPr>
          <p:cNvPr id="266" name="Google Shape;266;p30"/>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267" name="Google Shape;267;p30"/>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268" name="Google Shape;268;p30"/>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69" name="Google Shape;269;p30"/>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62" name="Google Shape;62;p14"/>
          <p:cNvPicPr preferRelativeResize="0"/>
          <p:nvPr/>
        </p:nvPicPr>
        <p:blipFill rotWithShape="1">
          <a:blip r:embed="rId3">
            <a:alphaModFix/>
          </a:blip>
          <a:srcRect b="0" l="65664" r="0" t="40870"/>
          <a:stretch/>
        </p:blipFill>
        <p:spPr>
          <a:xfrm>
            <a:off x="6082225" y="2169575"/>
            <a:ext cx="3061776" cy="2965899"/>
          </a:xfrm>
          <a:prstGeom prst="rect">
            <a:avLst/>
          </a:prstGeom>
          <a:noFill/>
          <a:ln>
            <a:noFill/>
          </a:ln>
        </p:spPr>
      </p:pic>
      <p:sp>
        <p:nvSpPr>
          <p:cNvPr id="63" name="Google Shape;63;p14"/>
          <p:cNvSpPr txBox="1"/>
          <p:nvPr>
            <p:ph idx="1" type="subTitle"/>
          </p:nvPr>
        </p:nvSpPr>
        <p:spPr>
          <a:xfrm>
            <a:off x="142150" y="126075"/>
            <a:ext cx="8520600" cy="33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veat Brush"/>
                <a:ea typeface="Caveat Brush"/>
                <a:cs typeface="Caveat Brush"/>
                <a:sym typeface="Caveat Brush"/>
              </a:rPr>
              <a:t>Dear Teachers,</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This is our freebie resource to introduce the first extracts of the Pre-Release Material for June 2025.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Last year we tried reading the extract before starting the practical exploration and this worked well. It means that </a:t>
            </a:r>
            <a:r>
              <a:rPr lang="en" sz="1260">
                <a:latin typeface="Caveat Brush"/>
                <a:ea typeface="Caveat Brush"/>
                <a:cs typeface="Caveat Brush"/>
                <a:sym typeface="Caveat Brush"/>
              </a:rPr>
              <a:t>students</a:t>
            </a:r>
            <a:r>
              <a:rPr lang="en" sz="1260">
                <a:latin typeface="Caveat Brush"/>
                <a:ea typeface="Caveat Brush"/>
                <a:cs typeface="Caveat Brush"/>
                <a:sym typeface="Caveat Brush"/>
              </a:rPr>
              <a:t> have read the extract at least twice and gives them time to ‘digest’ the plot and characters, before coming to their practical work and written work. It means that when they do the </a:t>
            </a:r>
            <a:r>
              <a:rPr lang="en" sz="1260">
                <a:latin typeface="Caveat Brush"/>
                <a:ea typeface="Caveat Brush"/>
                <a:cs typeface="Caveat Brush"/>
                <a:sym typeface="Caveat Brush"/>
              </a:rPr>
              <a:t>practical</a:t>
            </a:r>
            <a:r>
              <a:rPr lang="en" sz="1260">
                <a:latin typeface="Caveat Brush"/>
                <a:ea typeface="Caveat Brush"/>
                <a:cs typeface="Caveat Brush"/>
                <a:sym typeface="Caveat Brush"/>
              </a:rPr>
              <a:t> work, they can draw on their knowledge of how the </a:t>
            </a:r>
            <a:r>
              <a:rPr lang="en" sz="1260">
                <a:latin typeface="Caveat Brush"/>
                <a:ea typeface="Caveat Brush"/>
                <a:cs typeface="Caveat Brush"/>
                <a:sym typeface="Caveat Brush"/>
              </a:rPr>
              <a:t>characters</a:t>
            </a:r>
            <a:r>
              <a:rPr lang="en" sz="1260">
                <a:latin typeface="Caveat Brush"/>
                <a:ea typeface="Caveat Brush"/>
                <a:cs typeface="Caveat Brush"/>
                <a:sym typeface="Caveat Brush"/>
              </a:rPr>
              <a:t> behave in the whole extract in order to shape their ideas.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There is some </a:t>
            </a:r>
            <a:r>
              <a:rPr lang="en" sz="1260">
                <a:latin typeface="Caveat Brush"/>
                <a:ea typeface="Caveat Brush"/>
                <a:cs typeface="Caveat Brush"/>
                <a:sym typeface="Caveat Brush"/>
              </a:rPr>
              <a:t>guidance</a:t>
            </a:r>
            <a:r>
              <a:rPr lang="en" sz="1260">
                <a:latin typeface="Caveat Brush"/>
                <a:ea typeface="Caveat Brush"/>
                <a:cs typeface="Caveat Brush"/>
                <a:sym typeface="Caveat Brush"/>
              </a:rPr>
              <a:t> on the next slide for introducing the play using these slides. Then there are slides for various activities leading up to a first read and a few simple </a:t>
            </a:r>
            <a:r>
              <a:rPr lang="en" sz="1260">
                <a:latin typeface="Caveat Brush"/>
                <a:ea typeface="Caveat Brush"/>
                <a:cs typeface="Caveat Brush"/>
                <a:sym typeface="Caveat Brush"/>
              </a:rPr>
              <a:t>activities</a:t>
            </a:r>
            <a:r>
              <a:rPr lang="en" sz="1260">
                <a:latin typeface="Caveat Brush"/>
                <a:ea typeface="Caveat Brush"/>
                <a:cs typeface="Caveat Brush"/>
                <a:sym typeface="Caveat Brush"/>
              </a:rPr>
              <a:t> to help organise information. We find that students </a:t>
            </a:r>
            <a:r>
              <a:rPr lang="en" sz="1260">
                <a:latin typeface="Caveat Brush"/>
                <a:ea typeface="Caveat Brush"/>
                <a:cs typeface="Caveat Brush"/>
                <a:sym typeface="Caveat Brush"/>
              </a:rPr>
              <a:t>respond</a:t>
            </a:r>
            <a:r>
              <a:rPr lang="en" sz="1260">
                <a:latin typeface="Caveat Brush"/>
                <a:ea typeface="Caveat Brush"/>
                <a:cs typeface="Caveat Brush"/>
                <a:sym typeface="Caveat Brush"/>
              </a:rPr>
              <a:t> very well to having this kind of help with setting up their scripts and being </a:t>
            </a:r>
            <a:r>
              <a:rPr lang="en" sz="1260">
                <a:latin typeface="Caveat Brush"/>
                <a:ea typeface="Caveat Brush"/>
                <a:cs typeface="Caveat Brush"/>
                <a:sym typeface="Caveat Brush"/>
              </a:rPr>
              <a:t>o</a:t>
            </a:r>
            <a:r>
              <a:rPr lang="en" sz="1260">
                <a:latin typeface="Caveat Brush"/>
                <a:ea typeface="Caveat Brush"/>
                <a:cs typeface="Caveat Brush"/>
                <a:sym typeface="Caveat Brush"/>
              </a:rPr>
              <a:t>rganised - especially those who might usually be the kind to lose scripts, </a:t>
            </a:r>
            <a:r>
              <a:rPr lang="en" sz="1260">
                <a:latin typeface="Caveat Brush"/>
                <a:ea typeface="Caveat Brush"/>
                <a:cs typeface="Caveat Brush"/>
                <a:sym typeface="Caveat Brush"/>
              </a:rPr>
              <a:t>k</a:t>
            </a:r>
            <a:r>
              <a:rPr lang="en" sz="1260">
                <a:latin typeface="Caveat Brush"/>
                <a:ea typeface="Caveat Brush"/>
                <a:cs typeface="Caveat Brush"/>
                <a:sym typeface="Caveat Brush"/>
              </a:rPr>
              <a:t>eep half-hearted notes. This is a great opportunity to teach </a:t>
            </a:r>
            <a:r>
              <a:rPr lang="en" sz="1260">
                <a:latin typeface="Caveat Brush"/>
                <a:ea typeface="Caveat Brush"/>
                <a:cs typeface="Caveat Brush"/>
                <a:sym typeface="Caveat Brush"/>
              </a:rPr>
              <a:t>skills</a:t>
            </a:r>
            <a:r>
              <a:rPr lang="en" sz="1260">
                <a:latin typeface="Caveat Brush"/>
                <a:ea typeface="Caveat Brush"/>
                <a:cs typeface="Caveat Brush"/>
                <a:sym typeface="Caveat Brush"/>
              </a:rPr>
              <a:t> of analysis and organisation of ideas. The fact that the extracts are only 15 pages or less means they can keep on top of it and feel successful.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560">
                <a:solidFill>
                  <a:srgbClr val="F563F5"/>
                </a:solidFill>
                <a:latin typeface="Caveat Brush"/>
                <a:ea typeface="Caveat Brush"/>
                <a:cs typeface="Caveat Brush"/>
                <a:sym typeface="Caveat Brush"/>
              </a:rPr>
              <a:t>The first set of slides for practical exploration is due out on or before 15 September. </a:t>
            </a:r>
            <a:endParaRPr sz="1560">
              <a:solidFill>
                <a:srgbClr val="F563F5"/>
              </a:solidFill>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We expect it might be a little earlier, but don’t want to make promises we can’t keep. </a:t>
            </a:r>
            <a:endParaRPr sz="1260">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If you would like to pre-order (especially if you need to pay via a bank transfer from school) </a:t>
            </a:r>
            <a:br>
              <a:rPr lang="en" sz="1260">
                <a:latin typeface="Caveat Brush"/>
                <a:ea typeface="Caveat Brush"/>
                <a:cs typeface="Caveat Brush"/>
                <a:sym typeface="Caveat Brush"/>
              </a:rPr>
            </a:br>
            <a:r>
              <a:rPr lang="en" sz="1260">
                <a:latin typeface="Caveat Brush"/>
                <a:ea typeface="Caveat Brush"/>
                <a:cs typeface="Caveat Brush"/>
                <a:sym typeface="Caveat Brush"/>
              </a:rPr>
              <a:t>you can do so in the shop: </a:t>
            </a:r>
            <a:r>
              <a:rPr lang="en" sz="1260" u="sng">
                <a:solidFill>
                  <a:schemeClr val="hlink"/>
                </a:solidFill>
                <a:latin typeface="Caveat Brush"/>
                <a:ea typeface="Caveat Brush"/>
                <a:cs typeface="Caveat Brush"/>
                <a:sym typeface="Caveat Brush"/>
                <a:hlinkClick r:id="rId4"/>
              </a:rPr>
              <a:t>www.the-understudy.org/shop</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Otherwise you can buy an instant download as soon as they are published. </a:t>
            </a:r>
            <a:br>
              <a:rPr lang="en" sz="1260">
                <a:latin typeface="Caveat Brush"/>
                <a:ea typeface="Caveat Brush"/>
                <a:cs typeface="Caveat Brush"/>
                <a:sym typeface="Caveat Brush"/>
              </a:rPr>
            </a:br>
            <a:br>
              <a:rPr lang="en" sz="1260">
                <a:latin typeface="Caveat Brush"/>
                <a:ea typeface="Caveat Brush"/>
                <a:cs typeface="Caveat Brush"/>
                <a:sym typeface="Caveat Brush"/>
              </a:rPr>
            </a:br>
            <a:r>
              <a:rPr lang="en" sz="1260">
                <a:latin typeface="Caveat Brush"/>
                <a:ea typeface="Caveat Brush"/>
                <a:cs typeface="Caveat Brush"/>
                <a:sym typeface="Caveat Brush"/>
              </a:rPr>
              <a:t>Kind regards,</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Jane </a:t>
            </a:r>
            <a:endParaRPr sz="1260">
              <a:latin typeface="Caveat Brush"/>
              <a:ea typeface="Caveat Brush"/>
              <a:cs typeface="Caveat Brush"/>
              <a:sym typeface="Caveat Brush"/>
            </a:endParaRPr>
          </a:p>
          <a:p>
            <a:pPr indent="0" lvl="0" marL="0" rtl="0" algn="l">
              <a:spcBef>
                <a:spcPts val="0"/>
              </a:spcBef>
              <a:spcAft>
                <a:spcPts val="0"/>
              </a:spcAft>
              <a:buNone/>
            </a:pPr>
            <a:r>
              <a:t/>
            </a:r>
            <a:endParaRPr sz="17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64" name="Google Shape;64;p14"/>
          <p:cNvPicPr preferRelativeResize="0"/>
          <p:nvPr/>
        </p:nvPicPr>
        <p:blipFill rotWithShape="1">
          <a:blip r:embed="rId5">
            <a:alphaModFix/>
          </a:blip>
          <a:srcRect b="31602" l="7333" r="9235" t="36332"/>
          <a:stretch/>
        </p:blipFill>
        <p:spPr>
          <a:xfrm>
            <a:off x="7636675" y="31102"/>
            <a:ext cx="1424950" cy="54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subTitle"/>
          </p:nvPr>
        </p:nvSpPr>
        <p:spPr>
          <a:xfrm>
            <a:off x="63775" y="61725"/>
            <a:ext cx="9080100" cy="345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14" u="sng">
                <a:latin typeface="Caveat Brush"/>
                <a:ea typeface="Caveat Brush"/>
                <a:cs typeface="Caveat Brush"/>
                <a:sym typeface="Caveat Brush"/>
              </a:rPr>
              <a:t>INTRO LESSON</a:t>
            </a:r>
            <a:r>
              <a:rPr lang="en" sz="2114">
                <a:latin typeface="Caveat Brush"/>
                <a:ea typeface="Caveat Brush"/>
                <a:cs typeface="Caveat Brush"/>
                <a:sym typeface="Caveat Brush"/>
              </a:rPr>
              <a:t> </a:t>
            </a:r>
            <a:endParaRPr sz="2114">
              <a:latin typeface="Caveat Brush"/>
              <a:ea typeface="Caveat Brush"/>
              <a:cs typeface="Caveat Brush"/>
              <a:sym typeface="Caveat Brush"/>
            </a:endParaRPr>
          </a:p>
          <a:p>
            <a:pPr indent="0" lvl="0" marL="0" rtl="0" algn="l">
              <a:spcBef>
                <a:spcPts val="0"/>
              </a:spcBef>
              <a:spcAft>
                <a:spcPts val="0"/>
              </a:spcAft>
              <a:buNone/>
            </a:pPr>
            <a:r>
              <a:t/>
            </a:r>
            <a:endParaRPr sz="2114">
              <a:latin typeface="Caveat Brush"/>
              <a:ea typeface="Caveat Brush"/>
              <a:cs typeface="Caveat Brush"/>
              <a:sym typeface="Caveat Brush"/>
            </a:endParaRPr>
          </a:p>
          <a:p>
            <a:pPr indent="-331136" lvl="0" marL="457200" rtl="0" algn="l">
              <a:spcBef>
                <a:spcPts val="0"/>
              </a:spcBef>
              <a:spcAft>
                <a:spcPts val="0"/>
              </a:spcAft>
              <a:buSzPts val="1615"/>
              <a:buFont typeface="Caveat Brush"/>
              <a:buAutoNum type="arabicPeriod"/>
            </a:pPr>
            <a:r>
              <a:rPr lang="en" sz="1614">
                <a:latin typeface="Caveat Brush"/>
                <a:ea typeface="Caveat Brush"/>
                <a:cs typeface="Caveat Brush"/>
                <a:sym typeface="Caveat Brush"/>
              </a:rPr>
              <a:t>Set up your space with as many of the following props / set items as you can make available: table with tablecloth (smart); flowers; wine glasses; napkins; candles. If you have a separate couch and coffee table, you could add that into your set and adorn it with flowers and a bowl of snacks (crisps / crackers). Add dip if you want to be really fancy. Add as many things to your set that you can to give it a 1960s feeling if you a props store. Rotary phone? Record player? Taking inspiration from the play, have a roasting pan with something that represents the burnt meat (bundled up black bag?) available too. </a:t>
            </a:r>
            <a:endParaRPr sz="1614">
              <a:latin typeface="Caveat Brush"/>
              <a:ea typeface="Caveat Brush"/>
              <a:cs typeface="Caveat Brush"/>
              <a:sym typeface="Caveat Brush"/>
            </a:endParaRPr>
          </a:p>
          <a:p>
            <a:pPr indent="-331136" lvl="0" marL="457200" rtl="0" algn="l">
              <a:spcBef>
                <a:spcPts val="0"/>
              </a:spcBef>
              <a:spcAft>
                <a:spcPts val="0"/>
              </a:spcAft>
              <a:buSzPts val="1615"/>
              <a:buFont typeface="Caveat Brush"/>
              <a:buAutoNum type="arabicPeriod"/>
            </a:pPr>
            <a:r>
              <a:rPr lang="en" sz="1614">
                <a:latin typeface="Caveat Brush"/>
                <a:ea typeface="Caveat Brush"/>
                <a:cs typeface="Caveat Brush"/>
                <a:sym typeface="Caveat Brush"/>
              </a:rPr>
              <a:t>You could add music for when students enter. </a:t>
            </a:r>
            <a:r>
              <a:rPr lang="en" sz="1614" u="sng">
                <a:solidFill>
                  <a:schemeClr val="hlink"/>
                </a:solidFill>
                <a:latin typeface="Caveat Brush"/>
                <a:ea typeface="Caveat Brush"/>
                <a:cs typeface="Caveat Brush"/>
                <a:sym typeface="Caveat Brush"/>
                <a:hlinkClick r:id="rId3"/>
              </a:rPr>
              <a:t>it's the 1960s and you're in love</a:t>
            </a:r>
            <a:r>
              <a:rPr lang="en" sz="1614">
                <a:latin typeface="Caveat Brush"/>
                <a:ea typeface="Caveat Brush"/>
                <a:cs typeface="Caveat Brush"/>
                <a:sym typeface="Caveat Brush"/>
              </a:rPr>
              <a:t> </a:t>
            </a:r>
            <a:endParaRPr sz="1614">
              <a:latin typeface="Caveat Brush"/>
              <a:ea typeface="Caveat Brush"/>
              <a:cs typeface="Caveat Brush"/>
              <a:sym typeface="Caveat Brush"/>
            </a:endParaRPr>
          </a:p>
          <a:p>
            <a:pPr indent="0" lvl="0" marL="457200" rtl="0" algn="l">
              <a:spcBef>
                <a:spcPts val="0"/>
              </a:spcBef>
              <a:spcAft>
                <a:spcPts val="0"/>
              </a:spcAft>
              <a:buNone/>
            </a:pPr>
            <a:r>
              <a:rPr lang="en" sz="1614">
                <a:latin typeface="Caveat Brush"/>
                <a:ea typeface="Caveat Brush"/>
                <a:cs typeface="Caveat Brush"/>
                <a:sym typeface="Caveat Brush"/>
              </a:rPr>
              <a:t>or an NYC soundscape </a:t>
            </a:r>
            <a:r>
              <a:rPr lang="en" sz="1614" u="sng">
                <a:solidFill>
                  <a:schemeClr val="hlink"/>
                </a:solidFill>
                <a:latin typeface="Caveat Brush"/>
                <a:ea typeface="Caveat Brush"/>
                <a:cs typeface="Caveat Brush"/>
                <a:sym typeface="Caveat Brush"/>
                <a:hlinkClick r:id="rId4"/>
              </a:rPr>
              <a:t>Open Window Times Square, New York City Soundscape for Work/Study (Night to Sunrise) 12 Hours</a:t>
            </a:r>
            <a:endParaRPr sz="1614">
              <a:latin typeface="Caveat Brush"/>
              <a:ea typeface="Caveat Brush"/>
              <a:cs typeface="Caveat Brush"/>
              <a:sym typeface="Caveat Brush"/>
            </a:endParaRPr>
          </a:p>
          <a:p>
            <a:pPr indent="-331136" lvl="0" marL="457200" rtl="0" algn="l">
              <a:spcBef>
                <a:spcPts val="0"/>
              </a:spcBef>
              <a:spcAft>
                <a:spcPts val="0"/>
              </a:spcAft>
              <a:buSzPts val="1615"/>
              <a:buFont typeface="Caveat Brush"/>
              <a:buAutoNum type="arabicPeriod"/>
            </a:pPr>
            <a:r>
              <a:rPr lang="en" sz="1614">
                <a:latin typeface="Caveat Brush"/>
                <a:ea typeface="Caveat Brush"/>
                <a:cs typeface="Caveat Brush"/>
                <a:sym typeface="Caveat Brush"/>
              </a:rPr>
              <a:t>Add lighting if you have it available. </a:t>
            </a:r>
            <a:endParaRPr sz="1614">
              <a:latin typeface="Caveat Brush"/>
              <a:ea typeface="Caveat Brush"/>
              <a:cs typeface="Caveat Brush"/>
              <a:sym typeface="Caveat Brush"/>
            </a:endParaRPr>
          </a:p>
          <a:p>
            <a:pPr indent="-331136" lvl="0" marL="457200" rtl="0" algn="l">
              <a:spcBef>
                <a:spcPts val="0"/>
              </a:spcBef>
              <a:spcAft>
                <a:spcPts val="0"/>
              </a:spcAft>
              <a:buSzPts val="1615"/>
              <a:buFont typeface="Caveat Brush"/>
              <a:buAutoNum type="arabicPeriod"/>
            </a:pPr>
            <a:r>
              <a:rPr lang="en" sz="1614">
                <a:latin typeface="Caveat Brush"/>
                <a:ea typeface="Caveat Brush"/>
                <a:cs typeface="Caveat Brush"/>
                <a:sym typeface="Caveat Brush"/>
              </a:rPr>
              <a:t>Ask them to infer information from the set. What can they learn?</a:t>
            </a:r>
            <a:endParaRPr sz="1614">
              <a:latin typeface="Caveat Brush"/>
              <a:ea typeface="Caveat Brush"/>
              <a:cs typeface="Caveat Brush"/>
              <a:sym typeface="Caveat Brush"/>
            </a:endParaRPr>
          </a:p>
          <a:p>
            <a:pPr indent="0" lvl="0" marL="457200" rtl="0" algn="l">
              <a:spcBef>
                <a:spcPts val="0"/>
              </a:spcBef>
              <a:spcAft>
                <a:spcPts val="0"/>
              </a:spcAft>
              <a:buNone/>
            </a:pPr>
            <a:r>
              <a:rPr lang="en" sz="1614">
                <a:latin typeface="Caveat Brush"/>
                <a:ea typeface="Caveat Brush"/>
                <a:cs typeface="Caveat Brush"/>
                <a:sym typeface="Caveat Brush"/>
              </a:rPr>
              <a:t> </a:t>
            </a:r>
            <a:endParaRPr sz="1614">
              <a:latin typeface="Caveat Brush"/>
              <a:ea typeface="Caveat Brush"/>
              <a:cs typeface="Caveat Brush"/>
              <a:sym typeface="Caveat Brush"/>
            </a:endParaRPr>
          </a:p>
        </p:txBody>
      </p:sp>
      <p:sp>
        <p:nvSpPr>
          <p:cNvPr id="70" name="Google Shape;70;p1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71" name="Google Shape;71;p15"/>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sp>
        <p:nvSpPr>
          <p:cNvPr id="72" name="Google Shape;72;p15"/>
          <p:cNvSpPr txBox="1"/>
          <p:nvPr/>
        </p:nvSpPr>
        <p:spPr>
          <a:xfrm>
            <a:off x="4070500" y="0"/>
            <a:ext cx="5022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Shadows Into Light"/>
                <a:ea typeface="Shadows Into Light"/>
                <a:cs typeface="Shadows Into Light"/>
                <a:sym typeface="Shadows Into Light"/>
              </a:rPr>
              <a:t>We love to introduce the play with a fun lesson so go to a bit of extra effort to get the students excited and engaged. You can do this lesson without all the props if you don’t have them / don’t have time.</a:t>
            </a:r>
            <a:endParaRPr sz="1200">
              <a:solidFill>
                <a:schemeClr val="lt1"/>
              </a:solidFill>
              <a:latin typeface="Shadows Into Light"/>
              <a:ea typeface="Shadows Into Light"/>
              <a:cs typeface="Shadows Into Light"/>
              <a:sym typeface="Shadows Into Light"/>
            </a:endParaRPr>
          </a:p>
        </p:txBody>
      </p:sp>
      <p:pic>
        <p:nvPicPr>
          <p:cNvPr id="73" name="Google Shape;73;p15"/>
          <p:cNvPicPr preferRelativeResize="0"/>
          <p:nvPr/>
        </p:nvPicPr>
        <p:blipFill rotWithShape="1">
          <a:blip r:embed="rId6">
            <a:alphaModFix/>
          </a:blip>
          <a:srcRect b="70813" l="3256" r="73416" t="0"/>
          <a:stretch/>
        </p:blipFill>
        <p:spPr>
          <a:xfrm rot="-220279">
            <a:off x="1406128" y="4060060"/>
            <a:ext cx="1431095" cy="1007207"/>
          </a:xfrm>
          <a:prstGeom prst="rect">
            <a:avLst/>
          </a:prstGeom>
          <a:noFill/>
          <a:ln>
            <a:noFill/>
          </a:ln>
        </p:spPr>
      </p:pic>
      <p:pic>
        <p:nvPicPr>
          <p:cNvPr id="74" name="Google Shape;74;p15"/>
          <p:cNvPicPr preferRelativeResize="0"/>
          <p:nvPr/>
        </p:nvPicPr>
        <p:blipFill rotWithShape="1">
          <a:blip r:embed="rId6">
            <a:alphaModFix/>
          </a:blip>
          <a:srcRect b="0" l="0" r="72358" t="53286"/>
          <a:stretch/>
        </p:blipFill>
        <p:spPr>
          <a:xfrm rot="266961">
            <a:off x="-44711" y="3881069"/>
            <a:ext cx="1308868" cy="1244262"/>
          </a:xfrm>
          <a:prstGeom prst="rect">
            <a:avLst/>
          </a:prstGeom>
          <a:noFill/>
          <a:ln>
            <a:noFill/>
          </a:ln>
        </p:spPr>
      </p:pic>
      <p:pic>
        <p:nvPicPr>
          <p:cNvPr id="75" name="Google Shape;75;p15"/>
          <p:cNvPicPr preferRelativeResize="0"/>
          <p:nvPr/>
        </p:nvPicPr>
        <p:blipFill rotWithShape="1">
          <a:blip r:embed="rId6">
            <a:alphaModFix/>
          </a:blip>
          <a:srcRect b="65336" l="50704" r="29488" t="0"/>
          <a:stretch/>
        </p:blipFill>
        <p:spPr>
          <a:xfrm rot="369201">
            <a:off x="4170372" y="3880937"/>
            <a:ext cx="1209382" cy="1190501"/>
          </a:xfrm>
          <a:prstGeom prst="rect">
            <a:avLst/>
          </a:prstGeom>
          <a:noFill/>
          <a:ln>
            <a:noFill/>
          </a:ln>
        </p:spPr>
      </p:pic>
      <p:pic>
        <p:nvPicPr>
          <p:cNvPr id="76" name="Google Shape;76;p15"/>
          <p:cNvPicPr preferRelativeResize="0"/>
          <p:nvPr/>
        </p:nvPicPr>
        <p:blipFill rotWithShape="1">
          <a:blip r:embed="rId6">
            <a:alphaModFix/>
          </a:blip>
          <a:srcRect b="0" l="37458" r="29761" t="37011"/>
          <a:stretch/>
        </p:blipFill>
        <p:spPr>
          <a:xfrm rot="-484783">
            <a:off x="2909343" y="3654119"/>
            <a:ext cx="1298265" cy="1403260"/>
          </a:xfrm>
          <a:prstGeom prst="rect">
            <a:avLst/>
          </a:prstGeom>
          <a:noFill/>
          <a:ln>
            <a:noFill/>
          </a:ln>
        </p:spPr>
      </p:pic>
      <p:pic>
        <p:nvPicPr>
          <p:cNvPr id="77" name="Google Shape;77;p15"/>
          <p:cNvPicPr preferRelativeResize="0"/>
          <p:nvPr/>
        </p:nvPicPr>
        <p:blipFill rotWithShape="1">
          <a:blip r:embed="rId6">
            <a:alphaModFix/>
          </a:blip>
          <a:srcRect b="0" l="75527" r="0" t="67527"/>
          <a:stretch/>
        </p:blipFill>
        <p:spPr>
          <a:xfrm>
            <a:off x="7231650" y="3716100"/>
            <a:ext cx="1912349" cy="1427401"/>
          </a:xfrm>
          <a:prstGeom prst="rect">
            <a:avLst/>
          </a:prstGeom>
          <a:noFill/>
          <a:ln>
            <a:noFill/>
          </a:ln>
        </p:spPr>
      </p:pic>
      <p:pic>
        <p:nvPicPr>
          <p:cNvPr id="78" name="Google Shape;78;p15"/>
          <p:cNvPicPr preferRelativeResize="0"/>
          <p:nvPr/>
        </p:nvPicPr>
        <p:blipFill rotWithShape="1">
          <a:blip r:embed="rId6">
            <a:alphaModFix/>
          </a:blip>
          <a:srcRect b="42227" l="72271" r="0" t="9780"/>
          <a:stretch/>
        </p:blipFill>
        <p:spPr>
          <a:xfrm>
            <a:off x="5739001" y="3871048"/>
            <a:ext cx="1492651" cy="14531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ctrTitle"/>
          </p:nvPr>
        </p:nvSpPr>
        <p:spPr>
          <a:xfrm>
            <a:off x="155625" y="150250"/>
            <a:ext cx="8668500" cy="474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50"/>
              <a:t>5. Use Slides 5 and 6 to devise some comical scenes </a:t>
            </a:r>
            <a:r>
              <a:rPr lang="en" sz="1450"/>
              <a:t>inspired</a:t>
            </a:r>
            <a:r>
              <a:rPr lang="en" sz="1450"/>
              <a:t> by the extract. Depending on the size of your class, you could let them choose which scene to do or all do both. </a:t>
            </a:r>
            <a:endParaRPr sz="1450"/>
          </a:p>
          <a:p>
            <a:pPr indent="0" lvl="0" marL="0" rtl="0" algn="l">
              <a:spcBef>
                <a:spcPts val="0"/>
              </a:spcBef>
              <a:spcAft>
                <a:spcPts val="0"/>
              </a:spcAft>
              <a:buNone/>
            </a:pPr>
            <a:r>
              <a:t/>
            </a:r>
            <a:endParaRPr sz="1450"/>
          </a:p>
          <a:p>
            <a:pPr indent="0" lvl="0" marL="0" rtl="0" algn="l">
              <a:spcBef>
                <a:spcPts val="0"/>
              </a:spcBef>
              <a:spcAft>
                <a:spcPts val="0"/>
              </a:spcAft>
              <a:buNone/>
            </a:pPr>
            <a:r>
              <a:rPr lang="en" sz="1450"/>
              <a:t>6. Use slide 7 to lead a discussion about the nature of comedy. </a:t>
            </a:r>
            <a:endParaRPr sz="1450"/>
          </a:p>
          <a:p>
            <a:pPr indent="0" lvl="0" marL="0" rtl="0" algn="l">
              <a:spcBef>
                <a:spcPts val="0"/>
              </a:spcBef>
              <a:spcAft>
                <a:spcPts val="0"/>
              </a:spcAft>
              <a:buNone/>
            </a:pPr>
            <a:r>
              <a:t/>
            </a:r>
            <a:endParaRPr sz="1450"/>
          </a:p>
          <a:p>
            <a:pPr indent="0" lvl="0" marL="0" rtl="0" algn="l">
              <a:spcBef>
                <a:spcPts val="0"/>
              </a:spcBef>
              <a:spcAft>
                <a:spcPts val="0"/>
              </a:spcAft>
              <a:buNone/>
            </a:pPr>
            <a:r>
              <a:rPr lang="en" sz="1450"/>
              <a:t>7. Have students look at slide 8. See if they can identify two different characters from the quotes. You can also use the printable version on slide 9 so they can physically sort them. (Answers on Slide 10.) What do they notice about each character? (They may expect Felix to be a woman due to preconceived ideas about domestic relationships.)</a:t>
            </a:r>
            <a:endParaRPr sz="1450"/>
          </a:p>
          <a:p>
            <a:pPr indent="0" lvl="0" marL="0" rtl="0" algn="l">
              <a:spcBef>
                <a:spcPts val="0"/>
              </a:spcBef>
              <a:spcAft>
                <a:spcPts val="0"/>
              </a:spcAft>
              <a:buNone/>
            </a:pPr>
            <a:r>
              <a:t/>
            </a:r>
            <a:endParaRPr sz="1450"/>
          </a:p>
          <a:p>
            <a:pPr indent="0" lvl="0" marL="0" rtl="0" algn="l">
              <a:spcBef>
                <a:spcPts val="0"/>
              </a:spcBef>
              <a:spcAft>
                <a:spcPts val="0"/>
              </a:spcAft>
              <a:buNone/>
            </a:pPr>
            <a:r>
              <a:rPr lang="en" sz="1450"/>
              <a:t>9. Divide them into two halves then get each half to split up the quotes between them. </a:t>
            </a:r>
            <a:r>
              <a:rPr lang="en" sz="1450"/>
              <a:t> They should rehearse it with vocal expression, facial expression and movement or gesture. Students can perform this as a whole class performance, have them stand in a space and one at a time deliver their line with their movement or gesture. What do they notice about each character? </a:t>
            </a:r>
            <a:endParaRPr sz="1450"/>
          </a:p>
          <a:p>
            <a:pPr indent="-320675" lvl="1" marL="914400" rtl="0" algn="l">
              <a:spcBef>
                <a:spcPts val="0"/>
              </a:spcBef>
              <a:spcAft>
                <a:spcPts val="0"/>
              </a:spcAft>
              <a:buSzPts val="1450"/>
              <a:buAutoNum type="alphaLcPeriod"/>
            </a:pPr>
            <a:r>
              <a:t/>
            </a:r>
            <a:endParaRPr sz="1450"/>
          </a:p>
          <a:p>
            <a:pPr indent="0" lvl="0" marL="0" rtl="0" algn="l">
              <a:spcBef>
                <a:spcPts val="0"/>
              </a:spcBef>
              <a:spcAft>
                <a:spcPts val="0"/>
              </a:spcAft>
              <a:buNone/>
            </a:pPr>
            <a:r>
              <a:rPr lang="en" sz="1450"/>
              <a:t>10. Finally, students can begin preparing their scripts for use with The Understudy slides. We think it’s well worth their time to sit and highlight characters, divide their scripts into units and label each unit so they start the project organised and clear. </a:t>
            </a:r>
            <a:endParaRPr sz="1450"/>
          </a:p>
          <a:p>
            <a:pPr indent="0" lvl="0" marL="0" rtl="0" algn="l">
              <a:spcBef>
                <a:spcPts val="0"/>
              </a:spcBef>
              <a:spcAft>
                <a:spcPts val="0"/>
              </a:spcAft>
              <a:buNone/>
            </a:pPr>
            <a:r>
              <a:t/>
            </a:r>
            <a:endParaRPr sz="1450"/>
          </a:p>
          <a:p>
            <a:pPr indent="0" lvl="0" marL="0" rtl="0" algn="l">
              <a:spcBef>
                <a:spcPts val="0"/>
              </a:spcBef>
              <a:spcAft>
                <a:spcPts val="0"/>
              </a:spcAft>
              <a:buNone/>
            </a:pPr>
            <a:r>
              <a:rPr lang="en" sz="1450"/>
              <a:t>11.</a:t>
            </a:r>
            <a:r>
              <a:rPr lang="en" sz="1450"/>
              <a:t> From here, you can move into a first read with a focus on enjoying the script, making observations about the characters and maybe taking some notes on characters. </a:t>
            </a:r>
            <a:endParaRPr sz="1450"/>
          </a:p>
          <a:p>
            <a:pPr indent="-323850" lvl="1" marL="914400" rtl="0" algn="l">
              <a:spcBef>
                <a:spcPts val="0"/>
              </a:spcBef>
              <a:spcAft>
                <a:spcPts val="0"/>
              </a:spcAft>
              <a:buSzPts val="1500"/>
              <a:buAutoNum type="alphaLcPeriod"/>
            </a:pPr>
            <a:r>
              <a:rPr lang="en" sz="1500"/>
              <a:t>slides. </a:t>
            </a:r>
            <a:endParaRPr/>
          </a:p>
        </p:txBody>
      </p:sp>
      <p:pic>
        <p:nvPicPr>
          <p:cNvPr id="84" name="Google Shape;84;p16"/>
          <p:cNvPicPr preferRelativeResize="0"/>
          <p:nvPr/>
        </p:nvPicPr>
        <p:blipFill rotWithShape="1">
          <a:blip r:embed="rId3">
            <a:alphaModFix/>
          </a:blip>
          <a:srcRect b="31602" l="7333" r="9235" t="36332"/>
          <a:stretch/>
        </p:blipFill>
        <p:spPr>
          <a:xfrm>
            <a:off x="7580626" y="4664809"/>
            <a:ext cx="1616399" cy="475690"/>
          </a:xfrm>
          <a:prstGeom prst="rect">
            <a:avLst/>
          </a:prstGeom>
          <a:noFill/>
          <a:ln>
            <a:noFill/>
          </a:ln>
        </p:spPr>
      </p:pic>
      <p:sp>
        <p:nvSpPr>
          <p:cNvPr id="85" name="Google Shape;85;p16"/>
          <p:cNvSpPr txBox="1"/>
          <p:nvPr/>
        </p:nvSpPr>
        <p:spPr>
          <a:xfrm>
            <a:off x="0" y="0"/>
            <a:ext cx="3000000" cy="51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14" u="sng">
                <a:solidFill>
                  <a:schemeClr val="lt1"/>
                </a:solidFill>
                <a:latin typeface="Caveat Brush"/>
                <a:ea typeface="Caveat Brush"/>
                <a:cs typeface="Caveat Brush"/>
                <a:sym typeface="Caveat Brush"/>
              </a:rPr>
              <a:t>INTRO LESSON CONTINUED</a:t>
            </a:r>
            <a:r>
              <a:rPr lang="en" sz="2114">
                <a:solidFill>
                  <a:schemeClr val="lt1"/>
                </a:solidFill>
                <a:latin typeface="Caveat Brush"/>
                <a:ea typeface="Caveat Brush"/>
                <a:cs typeface="Caveat Brush"/>
                <a:sym typeface="Caveat Brush"/>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7"/>
          <p:cNvPicPr preferRelativeResize="0"/>
          <p:nvPr/>
        </p:nvPicPr>
        <p:blipFill rotWithShape="1">
          <a:blip r:embed="rId3">
            <a:alphaModFix amt="73000"/>
          </a:blip>
          <a:srcRect b="35950" l="0" r="0" t="0"/>
          <a:stretch/>
        </p:blipFill>
        <p:spPr>
          <a:xfrm>
            <a:off x="354750" y="0"/>
            <a:ext cx="8504875" cy="3064100"/>
          </a:xfrm>
          <a:prstGeom prst="rect">
            <a:avLst/>
          </a:prstGeom>
          <a:noFill/>
          <a:ln>
            <a:noFill/>
          </a:ln>
        </p:spPr>
      </p:pic>
      <p:sp>
        <p:nvSpPr>
          <p:cNvPr id="91" name="Google Shape;91;p17"/>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92" name="Google Shape;92;p17"/>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93" name="Google Shape;93;p17"/>
          <p:cNvPicPr preferRelativeResize="0"/>
          <p:nvPr/>
        </p:nvPicPr>
        <p:blipFill rotWithShape="1">
          <a:blip r:embed="rId5">
            <a:alphaModFix/>
          </a:blip>
          <a:srcRect b="70813" l="3256" r="73416" t="0"/>
          <a:stretch/>
        </p:blipFill>
        <p:spPr>
          <a:xfrm rot="-220279">
            <a:off x="1406128" y="4060060"/>
            <a:ext cx="1431095" cy="1007207"/>
          </a:xfrm>
          <a:prstGeom prst="rect">
            <a:avLst/>
          </a:prstGeom>
          <a:noFill/>
          <a:ln>
            <a:noFill/>
          </a:ln>
        </p:spPr>
      </p:pic>
      <p:pic>
        <p:nvPicPr>
          <p:cNvPr id="94" name="Google Shape;94;p17"/>
          <p:cNvPicPr preferRelativeResize="0"/>
          <p:nvPr/>
        </p:nvPicPr>
        <p:blipFill rotWithShape="1">
          <a:blip r:embed="rId5">
            <a:alphaModFix/>
          </a:blip>
          <a:srcRect b="0" l="0" r="72358" t="53286"/>
          <a:stretch/>
        </p:blipFill>
        <p:spPr>
          <a:xfrm rot="266961">
            <a:off x="-44711" y="3881069"/>
            <a:ext cx="1308868" cy="1244262"/>
          </a:xfrm>
          <a:prstGeom prst="rect">
            <a:avLst/>
          </a:prstGeom>
          <a:noFill/>
          <a:ln>
            <a:noFill/>
          </a:ln>
        </p:spPr>
      </p:pic>
      <p:pic>
        <p:nvPicPr>
          <p:cNvPr id="95" name="Google Shape;95;p17"/>
          <p:cNvPicPr preferRelativeResize="0"/>
          <p:nvPr/>
        </p:nvPicPr>
        <p:blipFill rotWithShape="1">
          <a:blip r:embed="rId5">
            <a:alphaModFix/>
          </a:blip>
          <a:srcRect b="65336" l="50704" r="29488" t="0"/>
          <a:stretch/>
        </p:blipFill>
        <p:spPr>
          <a:xfrm rot="369201">
            <a:off x="4170372" y="3880937"/>
            <a:ext cx="1209382" cy="1190501"/>
          </a:xfrm>
          <a:prstGeom prst="rect">
            <a:avLst/>
          </a:prstGeom>
          <a:noFill/>
          <a:ln>
            <a:noFill/>
          </a:ln>
        </p:spPr>
      </p:pic>
      <p:pic>
        <p:nvPicPr>
          <p:cNvPr id="96" name="Google Shape;96;p17"/>
          <p:cNvPicPr preferRelativeResize="0"/>
          <p:nvPr/>
        </p:nvPicPr>
        <p:blipFill rotWithShape="1">
          <a:blip r:embed="rId5">
            <a:alphaModFix/>
          </a:blip>
          <a:srcRect b="0" l="37458" r="29761" t="37011"/>
          <a:stretch/>
        </p:blipFill>
        <p:spPr>
          <a:xfrm rot="-484790">
            <a:off x="2744589" y="3563836"/>
            <a:ext cx="1452096" cy="1569556"/>
          </a:xfrm>
          <a:prstGeom prst="rect">
            <a:avLst/>
          </a:prstGeom>
          <a:noFill/>
          <a:ln>
            <a:noFill/>
          </a:ln>
        </p:spPr>
      </p:pic>
      <p:pic>
        <p:nvPicPr>
          <p:cNvPr id="97" name="Google Shape;97;p17"/>
          <p:cNvPicPr preferRelativeResize="0"/>
          <p:nvPr/>
        </p:nvPicPr>
        <p:blipFill rotWithShape="1">
          <a:blip r:embed="rId5">
            <a:alphaModFix/>
          </a:blip>
          <a:srcRect b="0" l="75527" r="0" t="67527"/>
          <a:stretch/>
        </p:blipFill>
        <p:spPr>
          <a:xfrm>
            <a:off x="7231650" y="3716100"/>
            <a:ext cx="1912349" cy="1427401"/>
          </a:xfrm>
          <a:prstGeom prst="rect">
            <a:avLst/>
          </a:prstGeom>
          <a:noFill/>
          <a:ln>
            <a:noFill/>
          </a:ln>
        </p:spPr>
      </p:pic>
      <p:pic>
        <p:nvPicPr>
          <p:cNvPr id="98" name="Google Shape;98;p17"/>
          <p:cNvPicPr preferRelativeResize="0"/>
          <p:nvPr/>
        </p:nvPicPr>
        <p:blipFill rotWithShape="1">
          <a:blip r:embed="rId5">
            <a:alphaModFix/>
          </a:blip>
          <a:srcRect b="42227" l="72271" r="0" t="9780"/>
          <a:stretch/>
        </p:blipFill>
        <p:spPr>
          <a:xfrm>
            <a:off x="5739001" y="3871048"/>
            <a:ext cx="1492651" cy="1453178"/>
          </a:xfrm>
          <a:prstGeom prst="rect">
            <a:avLst/>
          </a:prstGeom>
          <a:noFill/>
          <a:ln>
            <a:noFill/>
          </a:ln>
        </p:spPr>
      </p:pic>
      <p:sp>
        <p:nvSpPr>
          <p:cNvPr id="99" name="Google Shape;99;p17"/>
          <p:cNvSpPr txBox="1"/>
          <p:nvPr/>
        </p:nvSpPr>
        <p:spPr>
          <a:xfrm>
            <a:off x="672150" y="947150"/>
            <a:ext cx="7799700" cy="316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In groups of 4, devise a scene which depicts a double date that goes wrong. It </a:t>
            </a:r>
            <a:r>
              <a:rPr lang="en" sz="2300">
                <a:solidFill>
                  <a:schemeClr val="lt1"/>
                </a:solidFill>
                <a:latin typeface="Caveat Brush"/>
                <a:ea typeface="Caveat Brush"/>
                <a:cs typeface="Caveat Brush"/>
                <a:sym typeface="Caveat Brush"/>
              </a:rPr>
              <a:t>should</a:t>
            </a:r>
            <a:r>
              <a:rPr lang="en" sz="2300">
                <a:solidFill>
                  <a:schemeClr val="lt1"/>
                </a:solidFill>
                <a:latin typeface="Caveat Brush"/>
                <a:ea typeface="Caveat Brush"/>
                <a:cs typeface="Caveat Brush"/>
                <a:sym typeface="Caveat Brush"/>
              </a:rPr>
              <a:t> be very awkward at the start and </a:t>
            </a:r>
            <a:r>
              <a:rPr lang="en" sz="2300">
                <a:solidFill>
                  <a:schemeClr val="lt1"/>
                </a:solidFill>
                <a:latin typeface="Caveat Brush"/>
                <a:ea typeface="Caveat Brush"/>
                <a:cs typeface="Caveat Brush"/>
                <a:sym typeface="Caveat Brush"/>
              </a:rPr>
              <a:t>the</a:t>
            </a:r>
            <a:r>
              <a:rPr lang="en" sz="2300">
                <a:solidFill>
                  <a:schemeClr val="lt1"/>
                </a:solidFill>
                <a:latin typeface="Caveat Brush"/>
                <a:ea typeface="Caveat Brush"/>
                <a:cs typeface="Caveat Brush"/>
                <a:sym typeface="Caveat Brush"/>
              </a:rPr>
              <a:t> evening should descend into worse and worse things happening. </a:t>
            </a:r>
            <a:endParaRPr sz="23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Everyone might end in tears… but your are aiming for a comical tone. </a:t>
            </a:r>
            <a:endParaRPr sz="23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You </a:t>
            </a:r>
            <a:r>
              <a:rPr lang="en" sz="2300">
                <a:solidFill>
                  <a:schemeClr val="lt1"/>
                </a:solidFill>
                <a:latin typeface="Caveat Brush"/>
                <a:ea typeface="Caveat Brush"/>
                <a:cs typeface="Caveat Brush"/>
                <a:sym typeface="Caveat Brush"/>
              </a:rPr>
              <a:t>should</a:t>
            </a:r>
            <a:r>
              <a:rPr lang="en" sz="2300">
                <a:solidFill>
                  <a:schemeClr val="lt1"/>
                </a:solidFill>
                <a:latin typeface="Caveat Brush"/>
                <a:ea typeface="Caveat Brush"/>
                <a:cs typeface="Caveat Brush"/>
                <a:sym typeface="Caveat Brush"/>
              </a:rPr>
              <a:t> set it in a home (unless you have odd numbers and need a waitress in one group).</a:t>
            </a:r>
            <a:endParaRPr sz="2300">
              <a:solidFill>
                <a:schemeClr val="lt1"/>
              </a:solidFill>
              <a:latin typeface="Caveat Brush"/>
              <a:ea typeface="Caveat Brush"/>
              <a:cs typeface="Caveat Brush"/>
              <a:sym typeface="Caveat Brush"/>
            </a:endParaRPr>
          </a:p>
        </p:txBody>
      </p:sp>
      <p:sp>
        <p:nvSpPr>
          <p:cNvPr id="100" name="Google Shape;100;p17"/>
          <p:cNvSpPr txBox="1"/>
          <p:nvPr/>
        </p:nvSpPr>
        <p:spPr>
          <a:xfrm>
            <a:off x="2151850" y="713700"/>
            <a:ext cx="4644600" cy="77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E599"/>
                </a:solidFill>
                <a:latin typeface="Chelsea Market"/>
                <a:ea typeface="Chelsea Market"/>
                <a:cs typeface="Chelsea Market"/>
                <a:sym typeface="Chelsea Market"/>
              </a:rPr>
              <a:t>“AWKWARD FIRST DATE GOES WRONG”</a:t>
            </a:r>
            <a:endParaRPr sz="1800">
              <a:solidFill>
                <a:srgbClr val="FFE599"/>
              </a:solidFill>
              <a:latin typeface="Chelsea Market"/>
              <a:ea typeface="Chelsea Market"/>
              <a:cs typeface="Chelsea Market"/>
              <a:sym typeface="Chelsea Marke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8"/>
          <p:cNvPicPr preferRelativeResize="0"/>
          <p:nvPr/>
        </p:nvPicPr>
        <p:blipFill rotWithShape="1">
          <a:blip r:embed="rId3">
            <a:alphaModFix amt="73000"/>
          </a:blip>
          <a:srcRect b="35950" l="0" r="0" t="0"/>
          <a:stretch/>
        </p:blipFill>
        <p:spPr>
          <a:xfrm>
            <a:off x="354750" y="0"/>
            <a:ext cx="8504875" cy="3064100"/>
          </a:xfrm>
          <a:prstGeom prst="rect">
            <a:avLst/>
          </a:prstGeom>
          <a:noFill/>
          <a:ln>
            <a:noFill/>
          </a:ln>
        </p:spPr>
      </p:pic>
      <p:sp>
        <p:nvSpPr>
          <p:cNvPr id="106" name="Google Shape;106;p18"/>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07" name="Google Shape;107;p18"/>
          <p:cNvPicPr preferRelativeResize="0"/>
          <p:nvPr/>
        </p:nvPicPr>
        <p:blipFill rotWithShape="1">
          <a:blip r:embed="rId4">
            <a:alphaModFix/>
          </a:blip>
          <a:srcRect b="0" l="0" r="0" t="64736"/>
          <a:stretch/>
        </p:blipFill>
        <p:spPr>
          <a:xfrm>
            <a:off x="354750" y="3533675"/>
            <a:ext cx="8115802" cy="1609824"/>
          </a:xfrm>
          <a:prstGeom prst="rect">
            <a:avLst/>
          </a:prstGeom>
          <a:noFill/>
          <a:ln>
            <a:noFill/>
          </a:ln>
        </p:spPr>
      </p:pic>
      <p:sp>
        <p:nvSpPr>
          <p:cNvPr id="108" name="Google Shape;108;p18"/>
          <p:cNvSpPr txBox="1"/>
          <p:nvPr/>
        </p:nvSpPr>
        <p:spPr>
          <a:xfrm>
            <a:off x="354688" y="890800"/>
            <a:ext cx="8505000" cy="316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Caveat Brush"/>
                <a:ea typeface="Caveat Brush"/>
                <a:cs typeface="Caveat Brush"/>
                <a:sym typeface="Caveat Brush"/>
              </a:rPr>
              <a:t>In groups of 4(ish), devise another scene in which a group of men is trying to play their Friday night card game, but one of them insists on hosting with unexpected elegance. He is waiting on the others, cleaning everything they put down, asking them to use coasters, clearing their crumbs, providing gourmet food that he describes like a restaurant menu. The other men may respond in various ways: some enjoying the food and attention, others irritated and wanting to play and just have their usual kind of game. </a:t>
            </a:r>
            <a:endParaRPr sz="2200">
              <a:solidFill>
                <a:schemeClr val="lt1"/>
              </a:solidFill>
              <a:latin typeface="Caveat Brush"/>
              <a:ea typeface="Caveat Brush"/>
              <a:cs typeface="Caveat Brush"/>
              <a:sym typeface="Caveat Brush"/>
            </a:endParaRPr>
          </a:p>
        </p:txBody>
      </p:sp>
      <p:sp>
        <p:nvSpPr>
          <p:cNvPr id="109" name="Google Shape;109;p18"/>
          <p:cNvSpPr txBox="1"/>
          <p:nvPr/>
        </p:nvSpPr>
        <p:spPr>
          <a:xfrm>
            <a:off x="2151850" y="713700"/>
            <a:ext cx="4644600" cy="77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FF00"/>
                </a:solidFill>
                <a:latin typeface="Chelsea Market"/>
                <a:ea typeface="Chelsea Market"/>
                <a:cs typeface="Chelsea Market"/>
                <a:sym typeface="Chelsea Market"/>
              </a:rPr>
              <a:t>“WE JUST WANNA PLAY CARDS, MAN”</a:t>
            </a:r>
            <a:endParaRPr sz="1800">
              <a:solidFill>
                <a:srgbClr val="00FF00"/>
              </a:solidFill>
              <a:latin typeface="Chelsea Market"/>
              <a:ea typeface="Chelsea Market"/>
              <a:cs typeface="Chelsea Market"/>
              <a:sym typeface="Chelsea Marke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40250" y="0"/>
            <a:ext cx="9144000" cy="5143500"/>
          </a:xfrm>
          <a:prstGeom prst="rect">
            <a:avLst/>
          </a:prstGeom>
          <a:noFill/>
          <a:ln>
            <a:noFill/>
          </a:ln>
        </p:spPr>
      </p:pic>
      <p:sp>
        <p:nvSpPr>
          <p:cNvPr id="115" name="Google Shape;115;p19"/>
          <p:cNvSpPr txBox="1"/>
          <p:nvPr>
            <p:ph type="ctrTitle"/>
          </p:nvPr>
        </p:nvSpPr>
        <p:spPr>
          <a:xfrm>
            <a:off x="356850" y="1244950"/>
            <a:ext cx="8653200" cy="2145600"/>
          </a:xfrm>
          <a:prstGeom prst="rect">
            <a:avLst/>
          </a:prstGeom>
        </p:spPr>
        <p:txBody>
          <a:bodyPr anchorCtr="0" anchor="b" bIns="91425" lIns="91425" spcFirstLastPara="1" rIns="91425" wrap="square" tIns="91425">
            <a:noAutofit/>
          </a:bodyPr>
          <a:lstStyle/>
          <a:p>
            <a:pPr indent="-381000" lvl="0" marL="457200" rtl="0" algn="l">
              <a:spcBef>
                <a:spcPts val="0"/>
              </a:spcBef>
              <a:spcAft>
                <a:spcPts val="0"/>
              </a:spcAft>
              <a:buSzPts val="2400"/>
              <a:buAutoNum type="arabicPeriod"/>
            </a:pPr>
            <a:r>
              <a:rPr lang="en" sz="2400"/>
              <a:t>What were the elements in each piece created the humour? </a:t>
            </a:r>
            <a:endParaRPr sz="2400"/>
          </a:p>
          <a:p>
            <a:pPr indent="-381000" lvl="0" marL="457200" rtl="0" algn="l">
              <a:spcBef>
                <a:spcPts val="0"/>
              </a:spcBef>
              <a:spcAft>
                <a:spcPts val="0"/>
              </a:spcAft>
              <a:buSzPts val="2400"/>
              <a:buAutoNum type="arabicPeriod"/>
            </a:pPr>
            <a:r>
              <a:rPr lang="en" sz="2400"/>
              <a:t>What makes situations like this funny?</a:t>
            </a:r>
            <a:endParaRPr sz="2400"/>
          </a:p>
          <a:p>
            <a:pPr indent="-381000" lvl="0" marL="457200" rtl="0" algn="l">
              <a:spcBef>
                <a:spcPts val="0"/>
              </a:spcBef>
              <a:spcAft>
                <a:spcPts val="0"/>
              </a:spcAft>
              <a:buSzPts val="2400"/>
              <a:buAutoNum type="arabicPeriod"/>
            </a:pPr>
            <a:r>
              <a:rPr lang="en" sz="2400"/>
              <a:t>Are there </a:t>
            </a:r>
            <a:r>
              <a:rPr lang="en" sz="2400"/>
              <a:t>differences</a:t>
            </a:r>
            <a:r>
              <a:rPr lang="en" sz="2400"/>
              <a:t> in how we might create and/or perceive scenes like this in today’s world versus the 1960s? What has </a:t>
            </a:r>
            <a:r>
              <a:rPr lang="en" sz="2400"/>
              <a:t>changed</a:t>
            </a:r>
            <a:r>
              <a:rPr lang="en" sz="2400"/>
              <a:t>?</a:t>
            </a:r>
            <a:endParaRPr sz="2400"/>
          </a:p>
          <a:p>
            <a:pPr indent="-381000" lvl="0" marL="457200" rtl="0" algn="l">
              <a:spcBef>
                <a:spcPts val="0"/>
              </a:spcBef>
              <a:spcAft>
                <a:spcPts val="0"/>
              </a:spcAft>
              <a:buSzPts val="2400"/>
              <a:buAutoNum type="arabicPeriod"/>
            </a:pPr>
            <a:r>
              <a:rPr lang="en" sz="2400"/>
              <a:t>Is comedy / humour universal and/or timeless? </a:t>
            </a:r>
            <a:endParaRPr sz="2400"/>
          </a:p>
        </p:txBody>
      </p:sp>
      <p:sp>
        <p:nvSpPr>
          <p:cNvPr id="116" name="Google Shape;116;p19"/>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17" name="Google Shape;117;p19"/>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118" name="Google Shape;118;p19"/>
          <p:cNvPicPr preferRelativeResize="0"/>
          <p:nvPr/>
        </p:nvPicPr>
        <p:blipFill rotWithShape="1">
          <a:blip r:embed="rId5">
            <a:alphaModFix/>
          </a:blip>
          <a:srcRect b="70813" l="3256" r="73416" t="0"/>
          <a:stretch/>
        </p:blipFill>
        <p:spPr>
          <a:xfrm rot="-220279">
            <a:off x="1406128" y="4060060"/>
            <a:ext cx="1431095" cy="1007207"/>
          </a:xfrm>
          <a:prstGeom prst="rect">
            <a:avLst/>
          </a:prstGeom>
          <a:noFill/>
          <a:ln>
            <a:noFill/>
          </a:ln>
        </p:spPr>
      </p:pic>
      <p:pic>
        <p:nvPicPr>
          <p:cNvPr id="119" name="Google Shape;119;p19"/>
          <p:cNvPicPr preferRelativeResize="0"/>
          <p:nvPr/>
        </p:nvPicPr>
        <p:blipFill rotWithShape="1">
          <a:blip r:embed="rId6">
            <a:alphaModFix/>
          </a:blip>
          <a:srcRect b="0" l="0" r="0" t="64736"/>
          <a:stretch/>
        </p:blipFill>
        <p:spPr>
          <a:xfrm>
            <a:off x="904200" y="3671375"/>
            <a:ext cx="7326120" cy="1453175"/>
          </a:xfrm>
          <a:prstGeom prst="rect">
            <a:avLst/>
          </a:prstGeom>
          <a:noFill/>
          <a:ln>
            <a:noFill/>
          </a:ln>
        </p:spPr>
      </p:pic>
      <p:pic>
        <p:nvPicPr>
          <p:cNvPr id="120" name="Google Shape;120;p19"/>
          <p:cNvPicPr preferRelativeResize="0"/>
          <p:nvPr/>
        </p:nvPicPr>
        <p:blipFill rotWithShape="1">
          <a:blip r:embed="rId5">
            <a:alphaModFix/>
          </a:blip>
          <a:srcRect b="0" l="0" r="72358" t="53286"/>
          <a:stretch/>
        </p:blipFill>
        <p:spPr>
          <a:xfrm rot="266961">
            <a:off x="-44711" y="3881069"/>
            <a:ext cx="1308868" cy="1244262"/>
          </a:xfrm>
          <a:prstGeom prst="rect">
            <a:avLst/>
          </a:prstGeom>
          <a:noFill/>
          <a:ln>
            <a:noFill/>
          </a:ln>
        </p:spPr>
      </p:pic>
      <p:pic>
        <p:nvPicPr>
          <p:cNvPr id="121" name="Google Shape;121;p19"/>
          <p:cNvPicPr preferRelativeResize="0"/>
          <p:nvPr/>
        </p:nvPicPr>
        <p:blipFill rotWithShape="1">
          <a:blip r:embed="rId5">
            <a:alphaModFix/>
          </a:blip>
          <a:srcRect b="65336" l="50704" r="29488" t="0"/>
          <a:stretch/>
        </p:blipFill>
        <p:spPr>
          <a:xfrm rot="369201">
            <a:off x="4170372" y="3880937"/>
            <a:ext cx="1209382" cy="1190501"/>
          </a:xfrm>
          <a:prstGeom prst="rect">
            <a:avLst/>
          </a:prstGeom>
          <a:noFill/>
          <a:ln>
            <a:noFill/>
          </a:ln>
        </p:spPr>
      </p:pic>
      <p:pic>
        <p:nvPicPr>
          <p:cNvPr id="122" name="Google Shape;122;p19"/>
          <p:cNvPicPr preferRelativeResize="0"/>
          <p:nvPr/>
        </p:nvPicPr>
        <p:blipFill rotWithShape="1">
          <a:blip r:embed="rId5">
            <a:alphaModFix/>
          </a:blip>
          <a:srcRect b="0" l="37458" r="29761" t="37011"/>
          <a:stretch/>
        </p:blipFill>
        <p:spPr>
          <a:xfrm rot="-484782">
            <a:off x="1819812" y="3494247"/>
            <a:ext cx="1597127" cy="1726308"/>
          </a:xfrm>
          <a:prstGeom prst="rect">
            <a:avLst/>
          </a:prstGeom>
          <a:noFill/>
          <a:ln>
            <a:noFill/>
          </a:ln>
        </p:spPr>
      </p:pic>
      <p:pic>
        <p:nvPicPr>
          <p:cNvPr id="123" name="Google Shape;123;p19"/>
          <p:cNvPicPr preferRelativeResize="0"/>
          <p:nvPr/>
        </p:nvPicPr>
        <p:blipFill rotWithShape="1">
          <a:blip r:embed="rId5">
            <a:alphaModFix/>
          </a:blip>
          <a:srcRect b="0" l="75527" r="0" t="67527"/>
          <a:stretch/>
        </p:blipFill>
        <p:spPr>
          <a:xfrm>
            <a:off x="7231650" y="3716100"/>
            <a:ext cx="1912349" cy="1427401"/>
          </a:xfrm>
          <a:prstGeom prst="rect">
            <a:avLst/>
          </a:prstGeom>
          <a:noFill/>
          <a:ln>
            <a:noFill/>
          </a:ln>
        </p:spPr>
      </p:pic>
      <p:pic>
        <p:nvPicPr>
          <p:cNvPr id="124" name="Google Shape;124;p19"/>
          <p:cNvPicPr preferRelativeResize="0"/>
          <p:nvPr/>
        </p:nvPicPr>
        <p:blipFill rotWithShape="1">
          <a:blip r:embed="rId5">
            <a:alphaModFix/>
          </a:blip>
          <a:srcRect b="42227" l="72271" r="0" t="9780"/>
          <a:stretch/>
        </p:blipFill>
        <p:spPr>
          <a:xfrm>
            <a:off x="5739001" y="3871048"/>
            <a:ext cx="1492651" cy="14531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nvSpPr>
        <p:spPr>
          <a:xfrm>
            <a:off x="5307125" y="3973688"/>
            <a:ext cx="2664300" cy="11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lt1"/>
                </a:solidFill>
              </a:rPr>
              <a:t>(Cleaning)</a:t>
            </a:r>
            <a:r>
              <a:rPr lang="en">
                <a:solidFill>
                  <a:schemeClr val="lt1"/>
                </a:solidFill>
              </a:rPr>
              <a:t> “I intend to go out. I get lonely too. But I’m just separated a few weeks. Give me a little time.”</a:t>
            </a:r>
            <a:endParaRPr>
              <a:solidFill>
                <a:schemeClr val="lt1"/>
              </a:solidFill>
              <a:latin typeface="Shadows Into Light"/>
              <a:ea typeface="Shadows Into Light"/>
              <a:cs typeface="Shadows Into Light"/>
              <a:sym typeface="Shadows Into Light"/>
            </a:endParaRPr>
          </a:p>
        </p:txBody>
      </p:sp>
      <p:pic>
        <p:nvPicPr>
          <p:cNvPr id="130" name="Google Shape;130;p20"/>
          <p:cNvPicPr preferRelativeResize="0"/>
          <p:nvPr/>
        </p:nvPicPr>
        <p:blipFill rotWithShape="1">
          <a:blip r:embed="rId3">
            <a:alphaModFix/>
          </a:blip>
          <a:srcRect b="52633" l="24412" r="29989" t="0"/>
          <a:stretch/>
        </p:blipFill>
        <p:spPr>
          <a:xfrm>
            <a:off x="2232350" y="0"/>
            <a:ext cx="4169525" cy="2436326"/>
          </a:xfrm>
          <a:prstGeom prst="rect">
            <a:avLst/>
          </a:prstGeom>
          <a:noFill/>
          <a:ln>
            <a:noFill/>
          </a:ln>
        </p:spPr>
      </p:pic>
      <p:sp>
        <p:nvSpPr>
          <p:cNvPr id="131" name="Google Shape;131;p20"/>
          <p:cNvSpPr txBox="1"/>
          <p:nvPr/>
        </p:nvSpPr>
        <p:spPr>
          <a:xfrm>
            <a:off x="3106925" y="1786275"/>
            <a:ext cx="2200200" cy="2016300"/>
          </a:xfrm>
          <a:prstGeom prst="rect">
            <a:avLst/>
          </a:prstGeom>
          <a:noFill/>
          <a:ln cap="flat" cmpd="sng" w="28575">
            <a:solidFill>
              <a:srgbClr val="F563F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563F5"/>
                </a:solidFill>
                <a:latin typeface="Chelsea Market"/>
                <a:ea typeface="Chelsea Market"/>
                <a:cs typeface="Chelsea Market"/>
                <a:sym typeface="Chelsea Market"/>
              </a:rPr>
              <a:t>Can you arrange these quotes into two characters?</a:t>
            </a:r>
            <a:endParaRPr sz="1700">
              <a:solidFill>
                <a:srgbClr val="F563F5"/>
              </a:solidFill>
              <a:latin typeface="Chelsea Market"/>
              <a:ea typeface="Chelsea Market"/>
              <a:cs typeface="Chelsea Market"/>
              <a:sym typeface="Chelsea Market"/>
            </a:endParaRPr>
          </a:p>
          <a:p>
            <a:pPr indent="0" lvl="0" marL="0" rtl="0" algn="ctr">
              <a:spcBef>
                <a:spcPts val="0"/>
              </a:spcBef>
              <a:spcAft>
                <a:spcPts val="0"/>
              </a:spcAft>
              <a:buNone/>
            </a:pPr>
            <a:r>
              <a:t/>
            </a:r>
            <a:endParaRPr sz="1700">
              <a:solidFill>
                <a:srgbClr val="F563F5"/>
              </a:solidFill>
              <a:latin typeface="Chelsea Market"/>
              <a:ea typeface="Chelsea Market"/>
              <a:cs typeface="Chelsea Market"/>
              <a:sym typeface="Chelsea Market"/>
            </a:endParaRPr>
          </a:p>
          <a:p>
            <a:pPr indent="0" lvl="0" marL="0" rtl="0" algn="ctr">
              <a:spcBef>
                <a:spcPts val="0"/>
              </a:spcBef>
              <a:spcAft>
                <a:spcPts val="0"/>
              </a:spcAft>
              <a:buNone/>
            </a:pPr>
            <a:r>
              <a:rPr lang="en" sz="1700">
                <a:solidFill>
                  <a:srgbClr val="F563F5"/>
                </a:solidFill>
                <a:latin typeface="Chelsea Market"/>
                <a:ea typeface="Chelsea Market"/>
                <a:cs typeface="Chelsea Market"/>
                <a:sym typeface="Chelsea Market"/>
              </a:rPr>
              <a:t>What can we infer about each character?</a:t>
            </a:r>
            <a:endParaRPr>
              <a:solidFill>
                <a:srgbClr val="F563F5"/>
              </a:solidFill>
            </a:endParaRPr>
          </a:p>
        </p:txBody>
      </p:sp>
      <p:sp>
        <p:nvSpPr>
          <p:cNvPr id="132" name="Google Shape;132;p20"/>
          <p:cNvSpPr txBox="1"/>
          <p:nvPr/>
        </p:nvSpPr>
        <p:spPr>
          <a:xfrm>
            <a:off x="130050" y="2617775"/>
            <a:ext cx="2810700" cy="12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“All I want to do is have dinner with a couple of girls. You just have to eat and talk. It’s not hard. You’ve eaten and talked before.”</a:t>
            </a:r>
            <a:endParaRPr sz="1600">
              <a:solidFill>
                <a:schemeClr val="lt1"/>
              </a:solidFill>
            </a:endParaRPr>
          </a:p>
        </p:txBody>
      </p:sp>
      <p:sp>
        <p:nvSpPr>
          <p:cNvPr id="133" name="Google Shape;133;p20"/>
          <p:cNvSpPr txBox="1"/>
          <p:nvPr>
            <p:ph type="ctrTitle"/>
          </p:nvPr>
        </p:nvSpPr>
        <p:spPr>
          <a:xfrm>
            <a:off x="77750" y="185325"/>
            <a:ext cx="2734200" cy="818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600">
                <a:latin typeface="Arial"/>
                <a:ea typeface="Arial"/>
                <a:cs typeface="Arial"/>
                <a:sym typeface="Arial"/>
              </a:rPr>
              <a:t>“Don’t bother me with your petty little problems. You get this one stinkin’ night a week.”</a:t>
            </a:r>
            <a:endParaRPr sz="1600">
              <a:latin typeface="Arial"/>
              <a:ea typeface="Arial"/>
              <a:cs typeface="Arial"/>
              <a:sym typeface="Arial"/>
            </a:endParaRPr>
          </a:p>
        </p:txBody>
      </p:sp>
      <p:sp>
        <p:nvSpPr>
          <p:cNvPr id="134" name="Google Shape;134;p20"/>
          <p:cNvSpPr txBox="1"/>
          <p:nvPr/>
        </p:nvSpPr>
        <p:spPr>
          <a:xfrm>
            <a:off x="130050" y="1246788"/>
            <a:ext cx="2943300" cy="12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“Look, take whoever you want. When they come to the door, point to the sister of your choice. I don’t care. I just want to have some laughs.”</a:t>
            </a:r>
            <a:endParaRPr>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Clr>
                <a:schemeClr val="dk1"/>
              </a:buClr>
              <a:buSzPts val="1100"/>
              <a:buFont typeface="Arial"/>
              <a:buNone/>
            </a:pPr>
            <a:r>
              <a:t/>
            </a:r>
            <a:endParaRPr sz="1800">
              <a:solidFill>
                <a:schemeClr val="lt1"/>
              </a:solidFill>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135" name="Google Shape;135;p20"/>
          <p:cNvSpPr txBox="1"/>
          <p:nvPr/>
        </p:nvSpPr>
        <p:spPr>
          <a:xfrm>
            <a:off x="5460100" y="1615150"/>
            <a:ext cx="3455700" cy="8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“Wait a minute. I want to get this down on a tape recorder… because no one’ll believe me!...You mean now I have to call you if I’m coming late for dinner?”</a:t>
            </a:r>
            <a:endParaRPr>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136" name="Google Shape;136;p20"/>
          <p:cNvSpPr txBox="1"/>
          <p:nvPr>
            <p:ph type="ctrTitle"/>
          </p:nvPr>
        </p:nvSpPr>
        <p:spPr>
          <a:xfrm>
            <a:off x="0" y="3907150"/>
            <a:ext cx="3203400" cy="120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latin typeface="Arial"/>
                <a:ea typeface="Arial"/>
                <a:cs typeface="Arial"/>
                <a:sym typeface="Arial"/>
              </a:rPr>
              <a:t>“I just want to get one thing clear. This is the last time I ever cook for you. Because people like you don’t even appreciate a decent meal. That’s why they have T.V. Dinners.”</a:t>
            </a:r>
            <a:endParaRPr sz="1400">
              <a:latin typeface="Arial"/>
              <a:ea typeface="Arial"/>
              <a:cs typeface="Arial"/>
              <a:sym typeface="Arial"/>
            </a:endParaRPr>
          </a:p>
        </p:txBody>
      </p:sp>
      <p:sp>
        <p:nvSpPr>
          <p:cNvPr id="137" name="Google Shape;137;p20"/>
          <p:cNvSpPr txBox="1"/>
          <p:nvPr/>
        </p:nvSpPr>
        <p:spPr>
          <a:xfrm>
            <a:off x="5755025" y="2802550"/>
            <a:ext cx="3160800" cy="11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“I’ll tell you the difference. You told me they were coming at seven-thirty. You were going to be here at seven to help me with the hor d'oeuvres.”</a:t>
            </a:r>
            <a:endParaRPr>
              <a:solidFill>
                <a:schemeClr val="lt1"/>
              </a:solidFill>
              <a:latin typeface="Shadows Into Light"/>
              <a:ea typeface="Shadows Into Light"/>
              <a:cs typeface="Shadows Into Light"/>
              <a:sym typeface="Shadows Into Light"/>
            </a:endParaRPr>
          </a:p>
        </p:txBody>
      </p:sp>
      <p:sp>
        <p:nvSpPr>
          <p:cNvPr id="138" name="Google Shape;138;p20"/>
          <p:cNvSpPr txBox="1"/>
          <p:nvPr>
            <p:ph type="ctrTitle"/>
          </p:nvPr>
        </p:nvSpPr>
        <p:spPr>
          <a:xfrm>
            <a:off x="6651400" y="126100"/>
            <a:ext cx="2358300" cy="142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latin typeface="Arial"/>
                <a:ea typeface="Arial"/>
                <a:cs typeface="Arial"/>
                <a:sym typeface="Arial"/>
              </a:rPr>
              <a:t>“Your coaster. The little round thing that goes under the glass. Always try to use your </a:t>
            </a:r>
            <a:r>
              <a:rPr lang="en" sz="1400">
                <a:latin typeface="Arial"/>
                <a:ea typeface="Arial"/>
                <a:cs typeface="Arial"/>
                <a:sym typeface="Arial"/>
              </a:rPr>
              <a:t>coaster, fellows. I hate to be a pest but you know what wet glasses do.”</a:t>
            </a:r>
            <a:endParaRPr sz="14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1"/>
          <p:cNvSpPr txBox="1"/>
          <p:nvPr>
            <p:ph type="ctrTitle"/>
          </p:nvPr>
        </p:nvSpPr>
        <p:spPr>
          <a:xfrm>
            <a:off x="133825" y="1171200"/>
            <a:ext cx="3444900" cy="1207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400">
                <a:solidFill>
                  <a:schemeClr val="dk1"/>
                </a:solidFill>
                <a:latin typeface="Arial"/>
                <a:ea typeface="Arial"/>
                <a:cs typeface="Arial"/>
                <a:sym typeface="Arial"/>
              </a:rPr>
              <a:t>“Your coaster. The little round thing that goes under the glass. Always try to use your coaster, fellows. I hate to be a pest but you know what wet glasses do.”</a:t>
            </a:r>
            <a:endParaRPr sz="1400">
              <a:solidFill>
                <a:schemeClr val="dk1"/>
              </a:solidFill>
              <a:latin typeface="Arial"/>
              <a:ea typeface="Arial"/>
              <a:cs typeface="Arial"/>
              <a:sym typeface="Arial"/>
            </a:endParaRPr>
          </a:p>
        </p:txBody>
      </p:sp>
      <p:sp>
        <p:nvSpPr>
          <p:cNvPr id="144" name="Google Shape;144;p21"/>
          <p:cNvSpPr txBox="1"/>
          <p:nvPr>
            <p:ph type="ctrTitle"/>
          </p:nvPr>
        </p:nvSpPr>
        <p:spPr>
          <a:xfrm>
            <a:off x="5865250" y="2737063"/>
            <a:ext cx="2734200" cy="818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600">
                <a:solidFill>
                  <a:schemeClr val="dk1"/>
                </a:solidFill>
                <a:latin typeface="Arial"/>
                <a:ea typeface="Arial"/>
                <a:cs typeface="Arial"/>
                <a:sym typeface="Arial"/>
              </a:rPr>
              <a:t>“Don’t bother me with your petty little problems. You get this one stinkin’ night a week.”</a:t>
            </a:r>
            <a:endParaRPr sz="1600">
              <a:solidFill>
                <a:schemeClr val="dk1"/>
              </a:solidFill>
              <a:latin typeface="Arial"/>
              <a:ea typeface="Arial"/>
              <a:cs typeface="Arial"/>
              <a:sym typeface="Arial"/>
            </a:endParaRPr>
          </a:p>
        </p:txBody>
      </p:sp>
      <p:sp>
        <p:nvSpPr>
          <p:cNvPr id="145" name="Google Shape;145;p21"/>
          <p:cNvSpPr txBox="1"/>
          <p:nvPr/>
        </p:nvSpPr>
        <p:spPr>
          <a:xfrm>
            <a:off x="174450" y="2484525"/>
            <a:ext cx="2943300" cy="12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I want to do is have dinner with a couple of girls. You just have to eat and talk. It’s not hard. You’ve eaten and talked before.”</a:t>
            </a:r>
            <a:endParaRPr sz="1600">
              <a:solidFill>
                <a:schemeClr val="dk1"/>
              </a:solidFill>
            </a:endParaRPr>
          </a:p>
        </p:txBody>
      </p:sp>
      <p:sp>
        <p:nvSpPr>
          <p:cNvPr id="146" name="Google Shape;146;p21"/>
          <p:cNvSpPr txBox="1"/>
          <p:nvPr/>
        </p:nvSpPr>
        <p:spPr>
          <a:xfrm>
            <a:off x="6114650" y="1228825"/>
            <a:ext cx="2943300" cy="18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“Look, take whoever you want. When they come to the door, point to the sister of your choice. I don’t care. I just want to have some laughs.”</a:t>
            </a:r>
            <a:endParaRPr>
              <a:solidFill>
                <a:schemeClr val="dk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latin typeface="Shadows Into Light"/>
              <a:ea typeface="Shadows Into Light"/>
              <a:cs typeface="Shadows Into Light"/>
              <a:sym typeface="Shadows Into Light"/>
            </a:endParaRPr>
          </a:p>
        </p:txBody>
      </p:sp>
      <p:sp>
        <p:nvSpPr>
          <p:cNvPr id="147" name="Google Shape;147;p21"/>
          <p:cNvSpPr txBox="1"/>
          <p:nvPr/>
        </p:nvSpPr>
        <p:spPr>
          <a:xfrm>
            <a:off x="328475" y="100975"/>
            <a:ext cx="3160800" cy="11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“I’ll tell you the difference. You told me they were coming at seven-thirty. You were going to be here at seven to help me with the hor d'oeuvres.”</a:t>
            </a:r>
            <a:endParaRPr>
              <a:solidFill>
                <a:schemeClr val="dk1"/>
              </a:solidFill>
              <a:latin typeface="Shadows Into Light"/>
              <a:ea typeface="Shadows Into Light"/>
              <a:cs typeface="Shadows Into Light"/>
              <a:sym typeface="Shadows Into Light"/>
            </a:endParaRPr>
          </a:p>
        </p:txBody>
      </p:sp>
      <p:sp>
        <p:nvSpPr>
          <p:cNvPr id="148" name="Google Shape;148;p21"/>
          <p:cNvSpPr txBox="1"/>
          <p:nvPr/>
        </p:nvSpPr>
        <p:spPr>
          <a:xfrm>
            <a:off x="6360350" y="77713"/>
            <a:ext cx="2664300" cy="11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(Cleaning)</a:t>
            </a:r>
            <a:r>
              <a:rPr lang="en">
                <a:solidFill>
                  <a:schemeClr val="dk1"/>
                </a:solidFill>
              </a:rPr>
              <a:t> “I intend to go out. I get lonely too. But I’m just separated a few weeks. Give me a little time.”</a:t>
            </a:r>
            <a:endParaRPr>
              <a:solidFill>
                <a:schemeClr val="dk1"/>
              </a:solidFill>
              <a:latin typeface="Shadows Into Light"/>
              <a:ea typeface="Shadows Into Light"/>
              <a:cs typeface="Shadows Into Light"/>
              <a:sym typeface="Shadows Into Light"/>
            </a:endParaRPr>
          </a:p>
        </p:txBody>
      </p:sp>
      <p:sp>
        <p:nvSpPr>
          <p:cNvPr id="149" name="Google Shape;149;p21"/>
          <p:cNvSpPr txBox="1"/>
          <p:nvPr/>
        </p:nvSpPr>
        <p:spPr>
          <a:xfrm>
            <a:off x="4188225" y="3830650"/>
            <a:ext cx="4048800" cy="8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“Wait a minute. I want to get this down on a tape recorder… because no one’ll believe me!...You mean now I have to call you if I’m coming late for dinner?”</a:t>
            </a:r>
            <a:endParaRPr>
              <a:solidFill>
                <a:schemeClr val="dk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latin typeface="Shadows Into Light"/>
              <a:ea typeface="Shadows Into Light"/>
              <a:cs typeface="Shadows Into Light"/>
              <a:sym typeface="Shadows Into Light"/>
            </a:endParaRPr>
          </a:p>
        </p:txBody>
      </p:sp>
      <p:sp>
        <p:nvSpPr>
          <p:cNvPr id="150" name="Google Shape;150;p21"/>
          <p:cNvSpPr txBox="1"/>
          <p:nvPr>
            <p:ph type="ctrTitle"/>
          </p:nvPr>
        </p:nvSpPr>
        <p:spPr>
          <a:xfrm>
            <a:off x="133825" y="3830650"/>
            <a:ext cx="3692100" cy="120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Arial"/>
                <a:ea typeface="Arial"/>
                <a:cs typeface="Arial"/>
                <a:sym typeface="Arial"/>
              </a:rPr>
              <a:t>“I just want to get one thing clear. This is the last time I ever cook for you. Because people like you don’t even appreciate a decent meal. That’s why they have T.V. Dinners.”</a:t>
            </a:r>
            <a:endParaRPr sz="1400">
              <a:solidFill>
                <a:schemeClr val="dk1"/>
              </a:solidFill>
              <a:latin typeface="Arial"/>
              <a:ea typeface="Arial"/>
              <a:cs typeface="Arial"/>
              <a:sym typeface="Arial"/>
            </a:endParaRPr>
          </a:p>
        </p:txBody>
      </p:sp>
      <p:sp>
        <p:nvSpPr>
          <p:cNvPr id="151" name="Google Shape;151;p21"/>
          <p:cNvSpPr txBox="1"/>
          <p:nvPr/>
        </p:nvSpPr>
        <p:spPr>
          <a:xfrm>
            <a:off x="3665125" y="1171200"/>
            <a:ext cx="1950600" cy="2520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latin typeface="Chelsea Market"/>
                <a:ea typeface="Chelsea Market"/>
                <a:cs typeface="Chelsea Market"/>
                <a:sym typeface="Chelsea Market"/>
              </a:rPr>
              <a:t>Can you arrange these quotes into two characters?</a:t>
            </a:r>
            <a:endParaRPr sz="1700">
              <a:solidFill>
                <a:schemeClr val="dk1"/>
              </a:solidFill>
              <a:latin typeface="Chelsea Market"/>
              <a:ea typeface="Chelsea Market"/>
              <a:cs typeface="Chelsea Market"/>
              <a:sym typeface="Chelsea Market"/>
            </a:endParaRPr>
          </a:p>
          <a:p>
            <a:pPr indent="0" lvl="0" marL="0" rtl="0" algn="ctr">
              <a:spcBef>
                <a:spcPts val="0"/>
              </a:spcBef>
              <a:spcAft>
                <a:spcPts val="0"/>
              </a:spcAft>
              <a:buNone/>
            </a:pPr>
            <a:r>
              <a:t/>
            </a:r>
            <a:endParaRPr sz="1700">
              <a:solidFill>
                <a:schemeClr val="dk1"/>
              </a:solidFill>
              <a:latin typeface="Chelsea Market"/>
              <a:ea typeface="Chelsea Market"/>
              <a:cs typeface="Chelsea Market"/>
              <a:sym typeface="Chelsea Market"/>
            </a:endParaRPr>
          </a:p>
          <a:p>
            <a:pPr indent="0" lvl="0" marL="0" rtl="0" algn="ctr">
              <a:spcBef>
                <a:spcPts val="0"/>
              </a:spcBef>
              <a:spcAft>
                <a:spcPts val="0"/>
              </a:spcAft>
              <a:buNone/>
            </a:pPr>
            <a:r>
              <a:rPr lang="en" sz="1700">
                <a:solidFill>
                  <a:schemeClr val="dk1"/>
                </a:solidFill>
                <a:latin typeface="Chelsea Market"/>
                <a:ea typeface="Chelsea Market"/>
                <a:cs typeface="Chelsea Market"/>
                <a:sym typeface="Chelsea Market"/>
              </a:rPr>
              <a:t>What can we infer about each character?</a:t>
            </a:r>
            <a:endParaRPr sz="1700">
              <a:solidFill>
                <a:schemeClr val="dk1"/>
              </a:solidFill>
              <a:latin typeface="Chelsea Market"/>
              <a:ea typeface="Chelsea Market"/>
              <a:cs typeface="Chelsea Market"/>
              <a:sym typeface="Chelsea Market"/>
            </a:endParaRPr>
          </a:p>
        </p:txBody>
      </p:sp>
      <p:sp>
        <p:nvSpPr>
          <p:cNvPr id="152" name="Google Shape;152;p21"/>
          <p:cNvSpPr txBox="1"/>
          <p:nvPr/>
        </p:nvSpPr>
        <p:spPr>
          <a:xfrm>
            <a:off x="3987100" y="0"/>
            <a:ext cx="1271700" cy="3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veat Brush"/>
                <a:ea typeface="Caveat Brush"/>
                <a:cs typeface="Caveat Brush"/>
                <a:sym typeface="Caveat Brush"/>
              </a:rPr>
              <a:t>Printable Version</a:t>
            </a:r>
            <a:endParaRPr>
              <a:solidFill>
                <a:schemeClr val="dk1"/>
              </a:solidFill>
              <a:latin typeface="Caveat Brush"/>
              <a:ea typeface="Caveat Brush"/>
              <a:cs typeface="Caveat Brush"/>
              <a:sym typeface="Caveat Brush"/>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