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Chelsea Market"/>
      <p:regular r:id="rId24"/>
    </p:embeddedFont>
    <p:embeddedFont>
      <p:font typeface="Shadows Into Light"/>
      <p:regular r:id="rId25"/>
    </p:embeddedFont>
    <p:embeddedFont>
      <p:font typeface="Caveat Brush"/>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F359B01-481D-4B1C-AA14-D9C7E69CB930}">
  <a:tblStyle styleId="{BF359B01-481D-4B1C-AA14-D9C7E69CB93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ChelseaMarket-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aveatBrush-regular.fntdata"/><Relationship Id="rId25" Type="http://schemas.openxmlformats.org/officeDocument/2006/relationships/font" Target="fonts/ShadowsIntoLight-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7b0ad566b7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27b0ad566b7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faf75637bf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faf75637bf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ea7bb58c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ea7bb58c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ea7bb58c8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ea7bb58c8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ea7bb58c8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ea7bb58c8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ea7bb58c8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ea7bb58c8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7b0ad566b7_2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7b0ad566b7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7b0ad566b7_2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7b0ad566b7_2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eefb2824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eefb2824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7b0ad566b7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7b0ad566b7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7b0ad566b7_2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7b0ad566b7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f82c12b6ed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f82c12b6ed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f82c12b6e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f82c12b6e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f82c12b6e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f82c12b6e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faf75637b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faf75637b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faf75637bf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faf75637bf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f5d3b327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f5d3b327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49782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Caveat Brush"/>
              <a:buNone/>
              <a:defRPr sz="2800">
                <a:solidFill>
                  <a:schemeClr val="lt1"/>
                </a:solidFill>
                <a:latin typeface="Caveat Brush"/>
                <a:ea typeface="Caveat Brush"/>
                <a:cs typeface="Caveat Brush"/>
                <a:sym typeface="Caveat Bru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Shadows Into Light"/>
              <a:buChar char="●"/>
              <a:defRPr sz="1800">
                <a:solidFill>
                  <a:schemeClr val="lt1"/>
                </a:solidFill>
                <a:latin typeface="Shadows Into Light"/>
                <a:ea typeface="Shadows Into Light"/>
                <a:cs typeface="Shadows Into Light"/>
                <a:sym typeface="Shadows Into Light"/>
              </a:defRPr>
            </a:lvl1pPr>
            <a:lvl2pPr indent="-317500" lvl="1" marL="914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2pPr>
            <a:lvl3pPr indent="-317500" lvl="2" marL="13716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3pPr>
            <a:lvl4pPr indent="-317500" lvl="3" marL="18288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4pPr>
            <a:lvl5pPr indent="-317500" lvl="4" marL="22860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5pPr>
            <a:lvl6pPr indent="-317500" lvl="5" marL="27432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6pPr>
            <a:lvl7pPr indent="-317500" lvl="6" marL="3200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7pPr>
            <a:lvl8pPr indent="-317500" lvl="7" marL="36576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8pPr>
            <a:lvl9pPr indent="-317500" lvl="8" marL="41148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a:off x="8296050" y="4870375"/>
            <a:ext cx="959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Calibri"/>
                <a:ea typeface="Calibri"/>
                <a:cs typeface="Calibri"/>
                <a:sym typeface="Calibri"/>
              </a:rPr>
              <a:t>© Jane Fisher </a:t>
            </a:r>
            <a:endParaRPr sz="1000">
              <a:solidFill>
                <a:schemeClr val="lt1"/>
              </a:solidFill>
              <a:latin typeface="Calibri"/>
              <a:ea typeface="Calibri"/>
              <a:cs typeface="Calibri"/>
              <a:sym typeface="Calibri"/>
            </a:endParaRPr>
          </a:p>
        </p:txBody>
      </p:sp>
      <p:pic>
        <p:nvPicPr>
          <p:cNvPr id="10" name="Google Shape;10;p1"/>
          <p:cNvPicPr preferRelativeResize="0"/>
          <p:nvPr/>
        </p:nvPicPr>
        <p:blipFill rotWithShape="1">
          <a:blip r:embed="rId1">
            <a:alphaModFix/>
          </a:blip>
          <a:srcRect b="31903" l="7208" r="8680" t="38236"/>
          <a:stretch/>
        </p:blipFill>
        <p:spPr>
          <a:xfrm>
            <a:off x="7530881" y="4448925"/>
            <a:ext cx="1613119" cy="572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14.png"/><Relationship Id="rId8"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hyperlink" Target="https://docs.google.com/spreadsheets/d/145cLHfPY_Z4hrRtuMXiLNHK4sVGfFZUW/edit?usp=sharing&amp;ouid=117641421271150720380&amp;rtpof=true&amp;sd=true" TargetMode="External"/><Relationship Id="rId6" Type="http://schemas.openxmlformats.org/officeDocument/2006/relationships/image" Target="../media/image14.png"/><Relationship Id="rId7"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hyperlink" Target="http://www.the-understudy.org" TargetMode="External"/><Relationship Id="rId4" Type="http://schemas.openxmlformats.org/officeDocument/2006/relationships/hyperlink" Target="https://www.the-understudy.org/igcsedramapre-release" TargetMode="External"/><Relationship Id="rId5" Type="http://schemas.openxmlformats.org/officeDocument/2006/relationships/image" Target="../media/image12.png"/><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hyperlink" Target="http://www.the-understudy.org/shop" TargetMode="External"/><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hyperlink" Target="https://www.youtube.com/watch?v=FOCFzPaUe4I&amp;list=PL98zzy2o7HsqORLpoAoq5OOUPPNtQSxz1&amp;index=2" TargetMode="External"/><Relationship Id="rId5" Type="http://schemas.openxmlformats.org/officeDocument/2006/relationships/hyperlink" Target="https://www.youtube.com/watch?v=2Mh-Wj8TK6w&amp;list=PL98zzy2o7HsqORLpoAoq5OOUPPNtQSxz1&amp;index=5" TargetMode="External"/><Relationship Id="rId6" Type="http://schemas.openxmlformats.org/officeDocument/2006/relationships/hyperlink" Target="https://www.youtube.com/watch?v=BXFC8hiaRcI&amp;list=PL98zzy2o7HsqORLpoAoq5OOUPPNtQSxz1&amp;index=9"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2"/>
          <p:cNvPicPr preferRelativeResize="0"/>
          <p:nvPr/>
        </p:nvPicPr>
        <p:blipFill>
          <a:blip r:embed="rId3">
            <a:alphaModFix/>
          </a:blip>
          <a:stretch>
            <a:fillRect/>
          </a:stretch>
        </p:blipFill>
        <p:spPr>
          <a:xfrm>
            <a:off x="0" y="0"/>
            <a:ext cx="9143990" cy="5143500"/>
          </a:xfrm>
          <a:prstGeom prst="rect">
            <a:avLst/>
          </a:prstGeom>
          <a:noFill/>
          <a:ln>
            <a:noFill/>
          </a:ln>
        </p:spPr>
      </p:pic>
      <p:sp>
        <p:nvSpPr>
          <p:cNvPr id="114" name="Google Shape;114;p22"/>
          <p:cNvSpPr txBox="1"/>
          <p:nvPr/>
        </p:nvSpPr>
        <p:spPr>
          <a:xfrm>
            <a:off x="2127700" y="2218925"/>
            <a:ext cx="5006700" cy="260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chemeClr val="lt1"/>
                </a:solidFill>
                <a:latin typeface="Caveat Brush"/>
                <a:ea typeface="Caveat Brush"/>
                <a:cs typeface="Caveat Brush"/>
                <a:sym typeface="Caveat Brush"/>
              </a:rPr>
              <a:t>Individually, </a:t>
            </a:r>
            <a:r>
              <a:rPr lang="en" sz="2300">
                <a:solidFill>
                  <a:schemeClr val="lt1"/>
                </a:solidFill>
                <a:latin typeface="Caveat Brush"/>
                <a:ea typeface="Caveat Brush"/>
                <a:cs typeface="Caveat Brush"/>
                <a:sym typeface="Caveat Brush"/>
              </a:rPr>
              <a:t>select one quote from the previous slide and rehearse it with vocal expression, facial expression and movement or gesture. </a:t>
            </a:r>
            <a:endParaRPr sz="2300">
              <a:solidFill>
                <a:schemeClr val="lt1"/>
              </a:solidFill>
              <a:latin typeface="Caveat Brush"/>
              <a:ea typeface="Caveat Brush"/>
              <a:cs typeface="Caveat Brush"/>
              <a:sym typeface="Caveat Brush"/>
            </a:endParaRPr>
          </a:p>
          <a:p>
            <a:pPr indent="0" lvl="0" marL="0" rtl="0" algn="ctr">
              <a:spcBef>
                <a:spcPts val="0"/>
              </a:spcBef>
              <a:spcAft>
                <a:spcPts val="0"/>
              </a:spcAft>
              <a:buNone/>
            </a:pPr>
            <a:r>
              <a:rPr lang="en" sz="2300">
                <a:solidFill>
                  <a:schemeClr val="lt1"/>
                </a:solidFill>
                <a:latin typeface="Caveat Brush"/>
                <a:ea typeface="Caveat Brush"/>
                <a:cs typeface="Caveat Brush"/>
                <a:sym typeface="Caveat Brush"/>
              </a:rPr>
              <a:t>Share your performances with each other. What do you notice? </a:t>
            </a:r>
            <a:endParaRPr sz="2300">
              <a:solidFill>
                <a:schemeClr val="lt1"/>
              </a:solidFill>
              <a:latin typeface="Caveat Brush"/>
              <a:ea typeface="Caveat Brush"/>
              <a:cs typeface="Caveat Brush"/>
              <a:sym typeface="Caveat Brush"/>
            </a:endParaRPr>
          </a:p>
          <a:p>
            <a:pPr indent="0" lvl="0" marL="0" rtl="0" algn="ctr">
              <a:spcBef>
                <a:spcPts val="0"/>
              </a:spcBef>
              <a:spcAft>
                <a:spcPts val="0"/>
              </a:spcAft>
              <a:buNone/>
            </a:pPr>
            <a:r>
              <a:rPr lang="en" sz="2300">
                <a:solidFill>
                  <a:schemeClr val="lt1"/>
                </a:solidFill>
                <a:latin typeface="Caveat Brush"/>
                <a:ea typeface="Caveat Brush"/>
                <a:cs typeface="Caveat Brush"/>
                <a:sym typeface="Caveat Brush"/>
              </a:rPr>
              <a:t>What does the tone of the piece feel like?</a:t>
            </a:r>
            <a:endParaRPr sz="2600">
              <a:solidFill>
                <a:schemeClr val="lt1"/>
              </a:solidFill>
              <a:latin typeface="Shadows Into Light"/>
              <a:ea typeface="Shadows Into Light"/>
              <a:cs typeface="Shadows Into Light"/>
              <a:sym typeface="Shadows In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8" name="Shape 118"/>
        <p:cNvGrpSpPr/>
        <p:nvPr/>
      </p:nvGrpSpPr>
      <p:grpSpPr>
        <a:xfrm>
          <a:off x="0" y="0"/>
          <a:ext cx="0" cy="0"/>
          <a:chOff x="0" y="0"/>
          <a:chExt cx="0" cy="0"/>
        </a:xfrm>
      </p:grpSpPr>
      <p:pic>
        <p:nvPicPr>
          <p:cNvPr id="119" name="Google Shape;119;p23"/>
          <p:cNvPicPr preferRelativeResize="0"/>
          <p:nvPr/>
        </p:nvPicPr>
        <p:blipFill>
          <a:blip r:embed="rId3">
            <a:alphaModFix/>
          </a:blip>
          <a:stretch>
            <a:fillRect/>
          </a:stretch>
        </p:blipFill>
        <p:spPr>
          <a:xfrm>
            <a:off x="13" y="0"/>
            <a:ext cx="9144000" cy="5143500"/>
          </a:xfrm>
          <a:prstGeom prst="rect">
            <a:avLst/>
          </a:prstGeom>
          <a:noFill/>
          <a:ln>
            <a:noFill/>
          </a:ln>
        </p:spPr>
      </p:pic>
      <p:pic>
        <p:nvPicPr>
          <p:cNvPr id="120" name="Google Shape;120;p23"/>
          <p:cNvPicPr preferRelativeResize="0"/>
          <p:nvPr/>
        </p:nvPicPr>
        <p:blipFill>
          <a:blip r:embed="rId4">
            <a:alphaModFix/>
          </a:blip>
          <a:stretch>
            <a:fillRect/>
          </a:stretch>
        </p:blipFill>
        <p:spPr>
          <a:xfrm rot="-822187">
            <a:off x="-58179" y="183292"/>
            <a:ext cx="2770208" cy="2770190"/>
          </a:xfrm>
          <a:prstGeom prst="rect">
            <a:avLst/>
          </a:prstGeom>
          <a:noFill/>
          <a:ln>
            <a:noFill/>
          </a:ln>
        </p:spPr>
      </p:pic>
      <p:pic>
        <p:nvPicPr>
          <p:cNvPr id="121" name="Google Shape;121;p23"/>
          <p:cNvPicPr preferRelativeResize="0"/>
          <p:nvPr/>
        </p:nvPicPr>
        <p:blipFill>
          <a:blip r:embed="rId5">
            <a:alphaModFix/>
          </a:blip>
          <a:stretch>
            <a:fillRect/>
          </a:stretch>
        </p:blipFill>
        <p:spPr>
          <a:xfrm rot="582897">
            <a:off x="6291879" y="105142"/>
            <a:ext cx="3183867" cy="3183867"/>
          </a:xfrm>
          <a:prstGeom prst="rect">
            <a:avLst/>
          </a:prstGeom>
          <a:noFill/>
          <a:ln>
            <a:noFill/>
          </a:ln>
        </p:spPr>
      </p:pic>
      <p:pic>
        <p:nvPicPr>
          <p:cNvPr id="122" name="Google Shape;122;p23"/>
          <p:cNvPicPr preferRelativeResize="0"/>
          <p:nvPr/>
        </p:nvPicPr>
        <p:blipFill rotWithShape="1">
          <a:blip r:embed="rId6">
            <a:alphaModFix/>
          </a:blip>
          <a:srcRect b="8361" l="50937" r="0" t="73248"/>
          <a:stretch/>
        </p:blipFill>
        <p:spPr>
          <a:xfrm>
            <a:off x="3449563" y="4302075"/>
            <a:ext cx="2244875" cy="841425"/>
          </a:xfrm>
          <a:prstGeom prst="rect">
            <a:avLst/>
          </a:prstGeom>
          <a:noFill/>
          <a:ln>
            <a:noFill/>
          </a:ln>
        </p:spPr>
      </p:pic>
      <p:pic>
        <p:nvPicPr>
          <p:cNvPr id="123" name="Google Shape;123;p23"/>
          <p:cNvPicPr preferRelativeResize="0"/>
          <p:nvPr/>
        </p:nvPicPr>
        <p:blipFill rotWithShape="1">
          <a:blip r:embed="rId6">
            <a:alphaModFix/>
          </a:blip>
          <a:srcRect b="47647" l="66124" r="0" t="16301"/>
          <a:stretch/>
        </p:blipFill>
        <p:spPr>
          <a:xfrm>
            <a:off x="7530700" y="3242175"/>
            <a:ext cx="1613300" cy="1463775"/>
          </a:xfrm>
          <a:prstGeom prst="rect">
            <a:avLst/>
          </a:prstGeom>
          <a:noFill/>
          <a:ln>
            <a:noFill/>
          </a:ln>
        </p:spPr>
      </p:pic>
      <p:pic>
        <p:nvPicPr>
          <p:cNvPr id="124" name="Google Shape;124;p23"/>
          <p:cNvPicPr preferRelativeResize="0"/>
          <p:nvPr/>
        </p:nvPicPr>
        <p:blipFill rotWithShape="1">
          <a:blip r:embed="rId6">
            <a:alphaModFix/>
          </a:blip>
          <a:srcRect b="0" l="0" r="53938" t="40062"/>
          <a:stretch/>
        </p:blipFill>
        <p:spPr>
          <a:xfrm>
            <a:off x="0" y="3305000"/>
            <a:ext cx="1412900" cy="1838500"/>
          </a:xfrm>
          <a:prstGeom prst="rect">
            <a:avLst/>
          </a:prstGeom>
          <a:noFill/>
          <a:ln>
            <a:noFill/>
          </a:ln>
        </p:spPr>
      </p:pic>
      <p:pic>
        <p:nvPicPr>
          <p:cNvPr id="125" name="Google Shape;125;p23"/>
          <p:cNvPicPr preferRelativeResize="0"/>
          <p:nvPr/>
        </p:nvPicPr>
        <p:blipFill>
          <a:blip r:embed="rId7">
            <a:alphaModFix/>
          </a:blip>
          <a:stretch>
            <a:fillRect/>
          </a:stretch>
        </p:blipFill>
        <p:spPr>
          <a:xfrm>
            <a:off x="1310350" y="3304988"/>
            <a:ext cx="1838500" cy="1838500"/>
          </a:xfrm>
          <a:prstGeom prst="rect">
            <a:avLst/>
          </a:prstGeom>
          <a:noFill/>
          <a:ln>
            <a:noFill/>
          </a:ln>
        </p:spPr>
      </p:pic>
      <p:sp>
        <p:nvSpPr>
          <p:cNvPr id="126" name="Google Shape;126;p23"/>
          <p:cNvSpPr txBox="1"/>
          <p:nvPr>
            <p:ph idx="1" type="body"/>
          </p:nvPr>
        </p:nvSpPr>
        <p:spPr>
          <a:xfrm>
            <a:off x="2743925" y="1251125"/>
            <a:ext cx="3536100" cy="28029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b="1" lang="en" sz="1900"/>
              <a:t>You will be working closely with this script for the next few months so get it organised, so you can access what you need easily, and you can easily see who is in a scene. </a:t>
            </a:r>
            <a:endParaRPr b="1" sz="1900"/>
          </a:p>
          <a:p>
            <a:pPr indent="0" lvl="0" marL="0" rtl="0" algn="ctr">
              <a:spcBef>
                <a:spcPts val="1200"/>
              </a:spcBef>
              <a:spcAft>
                <a:spcPts val="1200"/>
              </a:spcAft>
              <a:buNone/>
            </a:pPr>
            <a:r>
              <a:rPr b="1" lang="en" sz="1900"/>
              <a:t>The </a:t>
            </a:r>
            <a:r>
              <a:rPr b="1" lang="en" sz="1900"/>
              <a:t>script</a:t>
            </a:r>
            <a:r>
              <a:rPr b="1" lang="en" sz="1900"/>
              <a:t> is two scenes. We’ve broken those down into </a:t>
            </a:r>
            <a:r>
              <a:rPr b="1" lang="en" sz="1900"/>
              <a:t>seven units for our learning. </a:t>
            </a:r>
            <a:r>
              <a:rPr b="1" lang="en" sz="1900">
                <a:solidFill>
                  <a:schemeClr val="accent1"/>
                </a:solidFill>
              </a:rPr>
              <a:t> </a:t>
            </a:r>
            <a:r>
              <a:rPr b="1" lang="en" sz="2000">
                <a:solidFill>
                  <a:schemeClr val="accent1"/>
                </a:solidFill>
              </a:rPr>
              <a:t> </a:t>
            </a:r>
            <a:endParaRPr b="1" sz="2000">
              <a:solidFill>
                <a:schemeClr val="accent1"/>
              </a:solidFill>
            </a:endParaRPr>
          </a:p>
        </p:txBody>
      </p:sp>
      <p:pic>
        <p:nvPicPr>
          <p:cNvPr id="127" name="Google Shape;127;p23"/>
          <p:cNvPicPr preferRelativeResize="0"/>
          <p:nvPr/>
        </p:nvPicPr>
        <p:blipFill rotWithShape="1">
          <a:blip r:embed="rId6">
            <a:alphaModFix/>
          </a:blip>
          <a:srcRect b="60939" l="0" r="70625" t="12310"/>
          <a:stretch/>
        </p:blipFill>
        <p:spPr>
          <a:xfrm flipH="1" rot="-8099997">
            <a:off x="5791145" y="3633088"/>
            <a:ext cx="1982662" cy="1805521"/>
          </a:xfrm>
          <a:prstGeom prst="rect">
            <a:avLst/>
          </a:prstGeom>
          <a:noFill/>
          <a:ln>
            <a:noFill/>
          </a:ln>
        </p:spPr>
      </p:pic>
      <p:sp>
        <p:nvSpPr>
          <p:cNvPr id="128" name="Google Shape;128;p23"/>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129" name="Google Shape;129;p23"/>
          <p:cNvPicPr preferRelativeResize="0"/>
          <p:nvPr/>
        </p:nvPicPr>
        <p:blipFill rotWithShape="1">
          <a:blip r:embed="rId8">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4"/>
          <p:cNvPicPr preferRelativeResize="0"/>
          <p:nvPr/>
        </p:nvPicPr>
        <p:blipFill>
          <a:blip r:embed="rId3">
            <a:alphaModFix/>
          </a:blip>
          <a:stretch>
            <a:fillRect/>
          </a:stretch>
        </p:blipFill>
        <p:spPr>
          <a:xfrm>
            <a:off x="53025" y="0"/>
            <a:ext cx="9144000" cy="5143500"/>
          </a:xfrm>
          <a:prstGeom prst="rect">
            <a:avLst/>
          </a:prstGeom>
          <a:noFill/>
          <a:ln>
            <a:noFill/>
          </a:ln>
        </p:spPr>
      </p:pic>
      <p:pic>
        <p:nvPicPr>
          <p:cNvPr id="135" name="Google Shape;135;p24"/>
          <p:cNvPicPr preferRelativeResize="0"/>
          <p:nvPr/>
        </p:nvPicPr>
        <p:blipFill>
          <a:blip r:embed="rId4">
            <a:alphaModFix/>
          </a:blip>
          <a:stretch>
            <a:fillRect/>
          </a:stretch>
        </p:blipFill>
        <p:spPr>
          <a:xfrm rot="-822193">
            <a:off x="-130118" y="330495"/>
            <a:ext cx="3014535" cy="3014535"/>
          </a:xfrm>
          <a:prstGeom prst="rect">
            <a:avLst/>
          </a:prstGeom>
          <a:noFill/>
          <a:ln>
            <a:noFill/>
          </a:ln>
        </p:spPr>
      </p:pic>
      <p:pic>
        <p:nvPicPr>
          <p:cNvPr id="136" name="Google Shape;136;p24"/>
          <p:cNvPicPr preferRelativeResize="0"/>
          <p:nvPr/>
        </p:nvPicPr>
        <p:blipFill>
          <a:blip r:embed="rId5">
            <a:alphaModFix/>
          </a:blip>
          <a:stretch>
            <a:fillRect/>
          </a:stretch>
        </p:blipFill>
        <p:spPr>
          <a:xfrm rot="582897">
            <a:off x="6265704" y="311767"/>
            <a:ext cx="3183867" cy="3183867"/>
          </a:xfrm>
          <a:prstGeom prst="rect">
            <a:avLst/>
          </a:prstGeom>
          <a:noFill/>
          <a:ln>
            <a:noFill/>
          </a:ln>
        </p:spPr>
      </p:pic>
      <p:pic>
        <p:nvPicPr>
          <p:cNvPr id="137" name="Google Shape;137;p24"/>
          <p:cNvPicPr preferRelativeResize="0"/>
          <p:nvPr/>
        </p:nvPicPr>
        <p:blipFill rotWithShape="1">
          <a:blip r:embed="rId6">
            <a:alphaModFix/>
          </a:blip>
          <a:srcRect b="6751" l="50937" r="0" t="73249"/>
          <a:stretch/>
        </p:blipFill>
        <p:spPr>
          <a:xfrm>
            <a:off x="3313350" y="4117375"/>
            <a:ext cx="2517300" cy="1026125"/>
          </a:xfrm>
          <a:prstGeom prst="rect">
            <a:avLst/>
          </a:prstGeom>
          <a:noFill/>
          <a:ln>
            <a:noFill/>
          </a:ln>
        </p:spPr>
      </p:pic>
      <p:pic>
        <p:nvPicPr>
          <p:cNvPr id="138" name="Google Shape;138;p24"/>
          <p:cNvPicPr preferRelativeResize="0"/>
          <p:nvPr/>
        </p:nvPicPr>
        <p:blipFill rotWithShape="1">
          <a:blip r:embed="rId6">
            <a:alphaModFix/>
          </a:blip>
          <a:srcRect b="0" l="0" r="53938" t="40062"/>
          <a:stretch/>
        </p:blipFill>
        <p:spPr>
          <a:xfrm>
            <a:off x="0" y="3044235"/>
            <a:ext cx="1613300" cy="2099265"/>
          </a:xfrm>
          <a:prstGeom prst="rect">
            <a:avLst/>
          </a:prstGeom>
          <a:noFill/>
          <a:ln>
            <a:noFill/>
          </a:ln>
        </p:spPr>
      </p:pic>
      <p:pic>
        <p:nvPicPr>
          <p:cNvPr id="139" name="Google Shape;139;p24"/>
          <p:cNvPicPr preferRelativeResize="0"/>
          <p:nvPr/>
        </p:nvPicPr>
        <p:blipFill rotWithShape="1">
          <a:blip r:embed="rId6">
            <a:alphaModFix/>
          </a:blip>
          <a:srcRect b="47647" l="66124" r="0" t="16301"/>
          <a:stretch/>
        </p:blipFill>
        <p:spPr>
          <a:xfrm>
            <a:off x="7382075" y="3044213"/>
            <a:ext cx="1613300" cy="1463775"/>
          </a:xfrm>
          <a:prstGeom prst="rect">
            <a:avLst/>
          </a:prstGeom>
          <a:noFill/>
          <a:ln>
            <a:noFill/>
          </a:ln>
        </p:spPr>
      </p:pic>
      <p:pic>
        <p:nvPicPr>
          <p:cNvPr id="140" name="Google Shape;140;p24"/>
          <p:cNvPicPr preferRelativeResize="0"/>
          <p:nvPr/>
        </p:nvPicPr>
        <p:blipFill rotWithShape="1">
          <a:blip r:embed="rId6">
            <a:alphaModFix/>
          </a:blip>
          <a:srcRect b="60939" l="0" r="70625" t="12310"/>
          <a:stretch/>
        </p:blipFill>
        <p:spPr>
          <a:xfrm flipH="1" rot="-7277308">
            <a:off x="5931287" y="3656933"/>
            <a:ext cx="1727977" cy="1573585"/>
          </a:xfrm>
          <a:prstGeom prst="rect">
            <a:avLst/>
          </a:prstGeom>
          <a:noFill/>
          <a:ln>
            <a:noFill/>
          </a:ln>
        </p:spPr>
      </p:pic>
      <p:pic>
        <p:nvPicPr>
          <p:cNvPr id="141" name="Google Shape;141;p24"/>
          <p:cNvPicPr preferRelativeResize="0"/>
          <p:nvPr/>
        </p:nvPicPr>
        <p:blipFill rotWithShape="1">
          <a:blip r:embed="rId7">
            <a:alphaModFix/>
          </a:blip>
          <a:srcRect b="66139" l="51756" r="0" t="0"/>
          <a:stretch/>
        </p:blipFill>
        <p:spPr>
          <a:xfrm rot="-466476">
            <a:off x="5861754" y="1058482"/>
            <a:ext cx="939919" cy="523864"/>
          </a:xfrm>
          <a:prstGeom prst="rect">
            <a:avLst/>
          </a:prstGeom>
          <a:noFill/>
          <a:ln>
            <a:noFill/>
          </a:ln>
        </p:spPr>
      </p:pic>
      <p:pic>
        <p:nvPicPr>
          <p:cNvPr id="142" name="Google Shape;142;p24"/>
          <p:cNvPicPr preferRelativeResize="0"/>
          <p:nvPr/>
        </p:nvPicPr>
        <p:blipFill>
          <a:blip r:embed="rId8">
            <a:alphaModFix/>
          </a:blip>
          <a:stretch>
            <a:fillRect/>
          </a:stretch>
        </p:blipFill>
        <p:spPr>
          <a:xfrm>
            <a:off x="1474850" y="3486100"/>
            <a:ext cx="1649175" cy="1649175"/>
          </a:xfrm>
          <a:prstGeom prst="rect">
            <a:avLst/>
          </a:prstGeom>
          <a:noFill/>
          <a:ln>
            <a:noFill/>
          </a:ln>
        </p:spPr>
      </p:pic>
      <p:sp>
        <p:nvSpPr>
          <p:cNvPr id="143" name="Google Shape;143;p24"/>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sp>
        <p:nvSpPr>
          <p:cNvPr id="144" name="Google Shape;144;p24"/>
          <p:cNvSpPr txBox="1"/>
          <p:nvPr>
            <p:ph idx="1" type="body"/>
          </p:nvPr>
        </p:nvSpPr>
        <p:spPr>
          <a:xfrm>
            <a:off x="2922438" y="1056600"/>
            <a:ext cx="3299100" cy="3486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Clr>
                <a:schemeClr val="dk1"/>
              </a:buClr>
              <a:buSzPts val="1100"/>
              <a:buFont typeface="Arial"/>
              <a:buNone/>
            </a:pPr>
            <a:r>
              <a:rPr b="1" lang="en" sz="1691">
                <a:solidFill>
                  <a:schemeClr val="dk1"/>
                </a:solidFill>
              </a:rPr>
              <a:t>Choosing a colour for each character and highlighting your whole script allows you to see who is in each scene and makes reading in class (or to yourself) and experimenting with scenes much easier. It also allows you to see how prominent a character is. </a:t>
            </a:r>
            <a:endParaRPr b="1" sz="1691">
              <a:solidFill>
                <a:schemeClr val="dk1"/>
              </a:solidFill>
            </a:endParaRPr>
          </a:p>
          <a:p>
            <a:pPr indent="0" lvl="0" marL="0" rtl="0" algn="ctr">
              <a:spcBef>
                <a:spcPts val="1600"/>
              </a:spcBef>
              <a:spcAft>
                <a:spcPts val="1200"/>
              </a:spcAft>
              <a:buNone/>
            </a:pPr>
            <a:r>
              <a:rPr b="1" lang="en" sz="1691">
                <a:solidFill>
                  <a:schemeClr val="dk1"/>
                </a:solidFill>
              </a:rPr>
              <a:t>Adding tabs to mark each section makes finding your place easy and helps organise the script in your head.</a:t>
            </a:r>
            <a:r>
              <a:rPr lang="en" sz="1691">
                <a:solidFill>
                  <a:schemeClr val="dk1"/>
                </a:solidFill>
              </a:rPr>
              <a:t>  </a:t>
            </a:r>
            <a:r>
              <a:rPr lang="en">
                <a:solidFill>
                  <a:schemeClr val="dk1"/>
                </a:solidFill>
                <a:latin typeface="Shadows Into Light"/>
                <a:ea typeface="Shadows Into Light"/>
                <a:cs typeface="Shadows Into Light"/>
                <a:sym typeface="Shadows Into Light"/>
              </a:rPr>
              <a:t> </a:t>
            </a:r>
            <a:endParaRPr>
              <a:solidFill>
                <a:schemeClr val="dk1"/>
              </a:solidFill>
              <a:latin typeface="Shadows Into Light"/>
              <a:ea typeface="Shadows Into Light"/>
              <a:cs typeface="Shadows Into Light"/>
              <a:sym typeface="Shadows Into Light"/>
            </a:endParaRPr>
          </a:p>
        </p:txBody>
      </p:sp>
      <p:sp>
        <p:nvSpPr>
          <p:cNvPr id="145" name="Google Shape;145;p24"/>
          <p:cNvSpPr txBox="1"/>
          <p:nvPr>
            <p:ph idx="1" type="body"/>
          </p:nvPr>
        </p:nvSpPr>
        <p:spPr>
          <a:xfrm>
            <a:off x="2897088" y="1056600"/>
            <a:ext cx="3299100" cy="3486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Clr>
                <a:schemeClr val="dk1"/>
              </a:buClr>
              <a:buSzPts val="1100"/>
              <a:buFont typeface="Arial"/>
              <a:buNone/>
            </a:pPr>
            <a:r>
              <a:rPr b="1" lang="en" sz="1691"/>
              <a:t>Choosing a colour for each character and highlighting your whole script allows you to see who is in each scene and makes reading in class (or to yourself) and experimenting with scenes much easier. It also allows you to see how prominent a character is. </a:t>
            </a:r>
            <a:endParaRPr b="1" sz="1691"/>
          </a:p>
          <a:p>
            <a:pPr indent="0" lvl="0" marL="0" rtl="0" algn="ctr">
              <a:spcBef>
                <a:spcPts val="1600"/>
              </a:spcBef>
              <a:spcAft>
                <a:spcPts val="1200"/>
              </a:spcAft>
              <a:buNone/>
            </a:pPr>
            <a:r>
              <a:rPr b="1" lang="en" sz="1691"/>
              <a:t>Adding tabs to mark each section makes finding your place easy and helps organise the script in your head.</a:t>
            </a:r>
            <a:r>
              <a:rPr lang="en" sz="1691"/>
              <a:t> </a:t>
            </a:r>
            <a:r>
              <a:rPr lang="en" sz="1691">
                <a:solidFill>
                  <a:srgbClr val="FFFFFF"/>
                </a:solidFill>
              </a:rPr>
              <a:t> </a:t>
            </a:r>
            <a:r>
              <a:rPr lang="en">
                <a:solidFill>
                  <a:srgbClr val="FFFFFF"/>
                </a:solidFill>
                <a:latin typeface="Shadows Into Light"/>
                <a:ea typeface="Shadows Into Light"/>
                <a:cs typeface="Shadows Into Light"/>
                <a:sym typeface="Shadows Into Light"/>
              </a:rPr>
              <a:t> </a:t>
            </a:r>
            <a:endParaRPr>
              <a:solidFill>
                <a:srgbClr val="FFFFFF"/>
              </a:solidFill>
              <a:latin typeface="Shadows Into Light"/>
              <a:ea typeface="Shadows Into Light"/>
              <a:cs typeface="Shadows Into Light"/>
              <a:sym typeface="Shadows Into Light"/>
            </a:endParaRPr>
          </a:p>
        </p:txBody>
      </p:sp>
      <p:pic>
        <p:nvPicPr>
          <p:cNvPr id="146" name="Google Shape;146;p24"/>
          <p:cNvPicPr preferRelativeResize="0"/>
          <p:nvPr/>
        </p:nvPicPr>
        <p:blipFill rotWithShape="1">
          <a:blip r:embed="rId9">
            <a:alphaModFix/>
          </a:blip>
          <a:srcRect b="31602" l="7333" r="9235" t="36332"/>
          <a:stretch/>
        </p:blipFill>
        <p:spPr>
          <a:xfrm>
            <a:off x="7479975" y="4409491"/>
            <a:ext cx="1717050" cy="659871"/>
          </a:xfrm>
          <a:prstGeom prst="rect">
            <a:avLst/>
          </a:prstGeom>
          <a:noFill/>
          <a:ln>
            <a:noFill/>
          </a:ln>
        </p:spPr>
      </p:pic>
      <p:pic>
        <p:nvPicPr>
          <p:cNvPr id="147" name="Google Shape;147;p24"/>
          <p:cNvPicPr preferRelativeResize="0"/>
          <p:nvPr/>
        </p:nvPicPr>
        <p:blipFill rotWithShape="1">
          <a:blip r:embed="rId7">
            <a:alphaModFix/>
          </a:blip>
          <a:srcRect b="66139" l="51756" r="0" t="0"/>
          <a:stretch/>
        </p:blipFill>
        <p:spPr>
          <a:xfrm rot="-10440784">
            <a:off x="2264003" y="1104182"/>
            <a:ext cx="939919" cy="5238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3" name="Google Shape;153;p25"/>
          <p:cNvSpPr/>
          <p:nvPr/>
        </p:nvSpPr>
        <p:spPr>
          <a:xfrm>
            <a:off x="7550550" y="4425600"/>
            <a:ext cx="1593600" cy="717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5"/>
          <p:cNvSpPr txBox="1"/>
          <p:nvPr/>
        </p:nvSpPr>
        <p:spPr>
          <a:xfrm>
            <a:off x="193325" y="1494700"/>
            <a:ext cx="2331300" cy="16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Shadows Into Light"/>
                <a:ea typeface="Shadows Into Light"/>
                <a:cs typeface="Shadows Into Light"/>
                <a:sym typeface="Shadows Into Light"/>
              </a:rPr>
              <a:t>I</a:t>
            </a:r>
            <a:r>
              <a:rPr b="1" lang="en" sz="1600">
                <a:solidFill>
                  <a:schemeClr val="lt1"/>
                </a:solidFill>
                <a:latin typeface="Shadows Into Light"/>
                <a:ea typeface="Shadows Into Light"/>
                <a:cs typeface="Shadows Into Light"/>
                <a:sym typeface="Shadows Into Light"/>
              </a:rPr>
              <a:t>n drama analysis, directors and designers often break down the script into units. This makes it easier to analyse what is going on. </a:t>
            </a:r>
            <a:endParaRPr b="1" sz="1600">
              <a:solidFill>
                <a:schemeClr val="lt1"/>
              </a:solidFill>
              <a:latin typeface="Shadows Into Light"/>
              <a:ea typeface="Shadows Into Light"/>
              <a:cs typeface="Shadows Into Light"/>
              <a:sym typeface="Shadows Into Light"/>
            </a:endParaRPr>
          </a:p>
          <a:p>
            <a:pPr indent="0" lvl="0" marL="0" rtl="0" algn="ctr">
              <a:spcBef>
                <a:spcPts val="0"/>
              </a:spcBef>
              <a:spcAft>
                <a:spcPts val="0"/>
              </a:spcAft>
              <a:buNone/>
            </a:pPr>
            <a:r>
              <a:t/>
            </a:r>
            <a:endParaRPr sz="1600">
              <a:solidFill>
                <a:schemeClr val="lt1"/>
              </a:solidFill>
              <a:latin typeface="Shadows Into Light"/>
              <a:ea typeface="Shadows Into Light"/>
              <a:cs typeface="Shadows Into Light"/>
              <a:sym typeface="Shadows Into Light"/>
            </a:endParaRPr>
          </a:p>
        </p:txBody>
      </p:sp>
      <p:sp>
        <p:nvSpPr>
          <p:cNvPr id="155" name="Google Shape;155;p25"/>
          <p:cNvSpPr txBox="1"/>
          <p:nvPr/>
        </p:nvSpPr>
        <p:spPr>
          <a:xfrm rot="-399">
            <a:off x="6558300" y="1494847"/>
            <a:ext cx="2585700" cy="15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Shadows Into Light"/>
                <a:ea typeface="Shadows Into Light"/>
                <a:cs typeface="Shadows Into Light"/>
                <a:sym typeface="Shadows Into Light"/>
              </a:rPr>
              <a:t>We like to give each unit a name to help us remember it and to be able to talk about it with our class / company. We try to choose names that are simple and easy reminders of events. </a:t>
            </a:r>
            <a:endParaRPr b="1" sz="1300">
              <a:solidFill>
                <a:schemeClr val="lt1"/>
              </a:solidFill>
            </a:endParaRPr>
          </a:p>
        </p:txBody>
      </p:sp>
      <p:pic>
        <p:nvPicPr>
          <p:cNvPr id="156" name="Google Shape;156;p25"/>
          <p:cNvPicPr preferRelativeResize="0"/>
          <p:nvPr/>
        </p:nvPicPr>
        <p:blipFill rotWithShape="1">
          <a:blip r:embed="rId4">
            <a:alphaModFix/>
          </a:blip>
          <a:srcRect b="60939" l="0" r="70625" t="12310"/>
          <a:stretch/>
        </p:blipFill>
        <p:spPr>
          <a:xfrm flipH="1" rot="-6046803">
            <a:off x="7284774" y="97828"/>
            <a:ext cx="1727978" cy="1585419"/>
          </a:xfrm>
          <a:prstGeom prst="rect">
            <a:avLst/>
          </a:prstGeom>
          <a:noFill/>
          <a:ln>
            <a:noFill/>
          </a:ln>
        </p:spPr>
      </p:pic>
      <p:pic>
        <p:nvPicPr>
          <p:cNvPr id="157" name="Google Shape;157;p25"/>
          <p:cNvPicPr preferRelativeResize="0"/>
          <p:nvPr/>
        </p:nvPicPr>
        <p:blipFill rotWithShape="1">
          <a:blip r:embed="rId4">
            <a:alphaModFix/>
          </a:blip>
          <a:srcRect b="60939" l="0" r="70625" t="12310"/>
          <a:stretch/>
        </p:blipFill>
        <p:spPr>
          <a:xfrm flipH="1" rot="10635904">
            <a:off x="176262" y="103745"/>
            <a:ext cx="1727978" cy="1573585"/>
          </a:xfrm>
          <a:prstGeom prst="rect">
            <a:avLst/>
          </a:prstGeom>
          <a:noFill/>
          <a:ln>
            <a:noFill/>
          </a:ln>
        </p:spPr>
      </p:pic>
      <p:sp>
        <p:nvSpPr>
          <p:cNvPr id="158" name="Google Shape;158;p25"/>
          <p:cNvSpPr txBox="1"/>
          <p:nvPr/>
        </p:nvSpPr>
        <p:spPr>
          <a:xfrm rot="-292">
            <a:off x="2768737" y="1494846"/>
            <a:ext cx="3531900" cy="18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Shadows Into Light"/>
                <a:ea typeface="Shadows Into Light"/>
                <a:cs typeface="Shadows Into Light"/>
                <a:sym typeface="Shadows Into Light"/>
              </a:rPr>
              <a:t>Different directors/designers use different ways to decide where a unit starts and ends. Often an entrance or exit of a character is useful as it means, </a:t>
            </a:r>
            <a:r>
              <a:rPr b="1" lang="en" sz="1600">
                <a:solidFill>
                  <a:schemeClr val="dk2"/>
                </a:solidFill>
                <a:latin typeface="Shadows Into Light"/>
                <a:ea typeface="Shadows Into Light"/>
                <a:cs typeface="Shadows Into Light"/>
                <a:sym typeface="Shadows Into Light"/>
              </a:rPr>
              <a:t>characters</a:t>
            </a:r>
            <a:r>
              <a:rPr b="1" lang="en" sz="1600">
                <a:solidFill>
                  <a:schemeClr val="dk2"/>
                </a:solidFill>
                <a:latin typeface="Shadows Into Light"/>
                <a:ea typeface="Shadows Into Light"/>
                <a:cs typeface="Shadows Into Light"/>
                <a:sym typeface="Shadows Into Light"/>
              </a:rPr>
              <a:t> intentions </a:t>
            </a:r>
            <a:r>
              <a:rPr b="1" lang="en" sz="1600">
                <a:solidFill>
                  <a:schemeClr val="dk2"/>
                </a:solidFill>
                <a:latin typeface="Shadows Into Light"/>
                <a:ea typeface="Shadows Into Light"/>
                <a:cs typeface="Shadows Into Light"/>
                <a:sym typeface="Shadows Into Light"/>
              </a:rPr>
              <a:t>change</a:t>
            </a:r>
            <a:r>
              <a:rPr b="1" lang="en" sz="1600">
                <a:solidFill>
                  <a:schemeClr val="dk2"/>
                </a:solidFill>
                <a:latin typeface="Shadows Into Light"/>
                <a:ea typeface="Shadows Into Light"/>
                <a:cs typeface="Shadows Into Light"/>
                <a:sym typeface="Shadows Into Light"/>
              </a:rPr>
              <a:t>. Each play is unique as is each decision about how to do this. </a:t>
            </a:r>
            <a:endParaRPr b="1">
              <a:solidFill>
                <a:schemeClr val="dk2"/>
              </a:solidFill>
            </a:endParaRPr>
          </a:p>
        </p:txBody>
      </p:sp>
      <p:sp>
        <p:nvSpPr>
          <p:cNvPr id="159" name="Google Shape;159;p25"/>
          <p:cNvSpPr txBox="1"/>
          <p:nvPr/>
        </p:nvSpPr>
        <p:spPr>
          <a:xfrm rot="-292">
            <a:off x="2775512" y="1494846"/>
            <a:ext cx="3531900" cy="18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Shadows Into Light"/>
                <a:ea typeface="Shadows Into Light"/>
                <a:cs typeface="Shadows Into Light"/>
                <a:sym typeface="Shadows Into Light"/>
              </a:rPr>
              <a:t>Different directors/designers use different ways to decide where a unit starts and ends. Often an entrance or exit of a character is useful as it means characters’ intentions change. Each play is unique as is each decision about how to do this. </a:t>
            </a:r>
            <a:endParaRPr b="1">
              <a:solidFill>
                <a:schemeClr val="lt1"/>
              </a:solidFill>
            </a:endParaRPr>
          </a:p>
        </p:txBody>
      </p:sp>
      <p:sp>
        <p:nvSpPr>
          <p:cNvPr id="160" name="Google Shape;160;p25"/>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graphicFrame>
        <p:nvGraphicFramePr>
          <p:cNvPr id="161" name="Google Shape;161;p25"/>
          <p:cNvGraphicFramePr/>
          <p:nvPr/>
        </p:nvGraphicFramePr>
        <p:xfrm>
          <a:off x="64825" y="3139888"/>
          <a:ext cx="3000000" cy="3000000"/>
        </p:xfrm>
        <a:graphic>
          <a:graphicData uri="http://schemas.openxmlformats.org/drawingml/2006/table">
            <a:tbl>
              <a:tblPr>
                <a:noFill/>
                <a:tableStyleId>{BF359B01-481D-4B1C-AA14-D9C7E69CB930}</a:tableStyleId>
              </a:tblPr>
              <a:tblGrid>
                <a:gridCol w="669875"/>
                <a:gridCol w="918875"/>
                <a:gridCol w="918875"/>
                <a:gridCol w="918875"/>
                <a:gridCol w="918875"/>
                <a:gridCol w="918875"/>
                <a:gridCol w="918875"/>
                <a:gridCol w="918875"/>
                <a:gridCol w="918875"/>
                <a:gridCol w="918875"/>
              </a:tblGrid>
              <a:tr h="382625">
                <a:tc>
                  <a:txBody>
                    <a:bodyPr/>
                    <a:lstStyle/>
                    <a:p>
                      <a:pPr indent="0" lvl="0" marL="0" rtl="0" algn="l">
                        <a:spcBef>
                          <a:spcPts val="0"/>
                        </a:spcBef>
                        <a:spcAft>
                          <a:spcPts val="0"/>
                        </a:spcAft>
                        <a:buNone/>
                      </a:pPr>
                      <a:r>
                        <a:rPr lang="en">
                          <a:solidFill>
                            <a:srgbClr val="FFFFFF"/>
                          </a:solidFill>
                          <a:latin typeface="Calibri"/>
                          <a:ea typeface="Calibri"/>
                          <a:cs typeface="Calibri"/>
                          <a:sym typeface="Calibri"/>
                        </a:rPr>
                        <a:t>UNIT </a:t>
                      </a:r>
                      <a:endParaRPr>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FF0000"/>
                          </a:solidFill>
                          <a:latin typeface="Calibri"/>
                          <a:ea typeface="Calibri"/>
                          <a:cs typeface="Calibri"/>
                          <a:sym typeface="Calibri"/>
                        </a:rPr>
                        <a:t>1</a:t>
                      </a:r>
                      <a:r>
                        <a:rPr lang="en" sz="1600">
                          <a:solidFill>
                            <a:srgbClr val="FF0000"/>
                          </a:solidFill>
                          <a:latin typeface="Calibri"/>
                          <a:ea typeface="Calibri"/>
                          <a:cs typeface="Calibri"/>
                          <a:sym typeface="Calibri"/>
                        </a:rPr>
                        <a:t>.1a</a:t>
                      </a:r>
                      <a:endParaRPr sz="1600">
                        <a:solidFill>
                          <a:srgbClr val="FF00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FF0000"/>
                          </a:solidFill>
                          <a:latin typeface="Calibri"/>
                          <a:ea typeface="Calibri"/>
                          <a:cs typeface="Calibri"/>
                          <a:sym typeface="Calibri"/>
                        </a:rPr>
                        <a:t>1.1b</a:t>
                      </a:r>
                      <a:endParaRPr sz="1600">
                        <a:solidFill>
                          <a:srgbClr val="FF00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FF9900"/>
                          </a:solidFill>
                          <a:latin typeface="Calibri"/>
                          <a:ea typeface="Calibri"/>
                          <a:cs typeface="Calibri"/>
                          <a:sym typeface="Calibri"/>
                        </a:rPr>
                        <a:t>1.2</a:t>
                      </a:r>
                      <a:endParaRPr sz="1600">
                        <a:solidFill>
                          <a:srgbClr val="FF99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FFFF00"/>
                          </a:solidFill>
                          <a:latin typeface="Calibri"/>
                          <a:ea typeface="Calibri"/>
                          <a:cs typeface="Calibri"/>
                          <a:sym typeface="Calibri"/>
                        </a:rPr>
                        <a:t>2.1a</a:t>
                      </a:r>
                      <a:endParaRPr sz="1600">
                        <a:solidFill>
                          <a:srgbClr val="FFFF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FFFF00"/>
                          </a:solidFill>
                          <a:latin typeface="Calibri"/>
                          <a:ea typeface="Calibri"/>
                          <a:cs typeface="Calibri"/>
                          <a:sym typeface="Calibri"/>
                        </a:rPr>
                        <a:t>2.1b</a:t>
                      </a:r>
                      <a:endParaRPr sz="1600">
                        <a:solidFill>
                          <a:srgbClr val="FFFF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00FF00"/>
                          </a:solidFill>
                          <a:latin typeface="Calibri"/>
                          <a:ea typeface="Calibri"/>
                          <a:cs typeface="Calibri"/>
                          <a:sym typeface="Calibri"/>
                        </a:rPr>
                        <a:t>2.2</a:t>
                      </a:r>
                      <a:endParaRPr sz="1600">
                        <a:solidFill>
                          <a:srgbClr val="00FF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00FFFF"/>
                          </a:solidFill>
                          <a:latin typeface="Calibri"/>
                          <a:ea typeface="Calibri"/>
                          <a:cs typeface="Calibri"/>
                          <a:sym typeface="Calibri"/>
                        </a:rPr>
                        <a:t>2.3</a:t>
                      </a:r>
                      <a:endParaRPr sz="1600">
                        <a:solidFill>
                          <a:srgbClr val="00FFFF"/>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4A86E8"/>
                          </a:solidFill>
                          <a:latin typeface="Calibri"/>
                          <a:ea typeface="Calibri"/>
                          <a:cs typeface="Calibri"/>
                          <a:sym typeface="Calibri"/>
                        </a:rPr>
                        <a:t>2.4</a:t>
                      </a:r>
                      <a:endParaRPr sz="1600">
                        <a:solidFill>
                          <a:srgbClr val="4A86E8"/>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9900FF"/>
                          </a:solidFill>
                          <a:latin typeface="Calibri"/>
                          <a:ea typeface="Calibri"/>
                          <a:cs typeface="Calibri"/>
                          <a:sym typeface="Calibri"/>
                        </a:rPr>
                        <a:t>2.5</a:t>
                      </a:r>
                      <a:endParaRPr sz="1600">
                        <a:solidFill>
                          <a:srgbClr val="9900FF"/>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2625">
                <a:tc>
                  <a:txBody>
                    <a:bodyPr/>
                    <a:lstStyle/>
                    <a:p>
                      <a:pPr indent="0" lvl="0" marL="0" rtl="0" algn="l">
                        <a:spcBef>
                          <a:spcPts val="0"/>
                        </a:spcBef>
                        <a:spcAft>
                          <a:spcPts val="0"/>
                        </a:spcAft>
                        <a:buNone/>
                      </a:pPr>
                      <a:r>
                        <a:rPr lang="en">
                          <a:solidFill>
                            <a:srgbClr val="FFFFFF"/>
                          </a:solidFill>
                          <a:latin typeface="Calibri"/>
                          <a:ea typeface="Calibri"/>
                          <a:cs typeface="Calibri"/>
                          <a:sym typeface="Calibri"/>
                        </a:rPr>
                        <a:t>PAGES</a:t>
                      </a:r>
                      <a:endParaRPr>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FF0000"/>
                          </a:solidFill>
                        </a:rPr>
                        <a:t>3</a:t>
                      </a:r>
                      <a:endParaRPr sz="1300">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FF0000"/>
                          </a:solidFill>
                        </a:rPr>
                        <a:t>3-5</a:t>
                      </a:r>
                      <a:endParaRPr sz="1300">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FF9900"/>
                          </a:solidFill>
                        </a:rPr>
                        <a:t>5-7</a:t>
                      </a:r>
                      <a:endParaRPr sz="1300">
                        <a:solidFill>
                          <a:srgbClr val="FF99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FFFF00"/>
                          </a:solidFill>
                        </a:rPr>
                        <a:t>8</a:t>
                      </a:r>
                      <a:endParaRPr sz="1300">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FFFF00"/>
                          </a:solidFill>
                        </a:rPr>
                        <a:t>8-9</a:t>
                      </a:r>
                      <a:endParaRPr sz="1300">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00FF00"/>
                          </a:solidFill>
                        </a:rPr>
                        <a:t>9</a:t>
                      </a:r>
                      <a:endParaRPr sz="1300">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00FFFF"/>
                          </a:solidFill>
                        </a:rPr>
                        <a:t>9-10</a:t>
                      </a:r>
                      <a:endParaRPr sz="1300">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4A86E8"/>
                          </a:solidFill>
                        </a:rPr>
                        <a:t>10-11</a:t>
                      </a:r>
                      <a:endParaRPr sz="1300">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9900FF"/>
                          </a:solidFill>
                        </a:rPr>
                        <a:t>11-12</a:t>
                      </a:r>
                      <a:endParaRPr sz="1300">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2625">
                <a:tc>
                  <a:txBody>
                    <a:bodyPr/>
                    <a:lstStyle/>
                    <a:p>
                      <a:pPr indent="0" lvl="0" marL="0" rtl="0" algn="l">
                        <a:spcBef>
                          <a:spcPts val="0"/>
                        </a:spcBef>
                        <a:spcAft>
                          <a:spcPts val="0"/>
                        </a:spcAft>
                        <a:buNone/>
                      </a:pPr>
                      <a:r>
                        <a:rPr lang="en">
                          <a:solidFill>
                            <a:srgbClr val="FFFFFF"/>
                          </a:solidFill>
                          <a:latin typeface="Calibri"/>
                          <a:ea typeface="Calibri"/>
                          <a:cs typeface="Calibri"/>
                          <a:sym typeface="Calibri"/>
                        </a:rPr>
                        <a:t>LINES</a:t>
                      </a:r>
                      <a:endParaRPr>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FF0000"/>
                          </a:solidFill>
                        </a:rPr>
                        <a:t>1-43</a:t>
                      </a:r>
                      <a:endParaRPr sz="1300">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FF0000"/>
                          </a:solidFill>
                        </a:rPr>
                        <a:t>44-145</a:t>
                      </a:r>
                      <a:endParaRPr sz="1300">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FF9900"/>
                          </a:solidFill>
                        </a:rPr>
                        <a:t>146-274</a:t>
                      </a:r>
                      <a:endParaRPr sz="1300">
                        <a:solidFill>
                          <a:srgbClr val="FF99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FFFF00"/>
                          </a:solidFill>
                        </a:rPr>
                        <a:t>275-323</a:t>
                      </a:r>
                      <a:endParaRPr sz="1300">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FFFF00"/>
                          </a:solidFill>
                        </a:rPr>
                        <a:t>324-349</a:t>
                      </a:r>
                      <a:endParaRPr sz="1300">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00FF00"/>
                          </a:solidFill>
                        </a:rPr>
                        <a:t>350-380</a:t>
                      </a:r>
                      <a:endParaRPr sz="1300">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00FFFF"/>
                          </a:solidFill>
                        </a:rPr>
                        <a:t>381-435</a:t>
                      </a:r>
                      <a:endParaRPr sz="1300">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4A86E8"/>
                          </a:solidFill>
                        </a:rPr>
                        <a:t>436-478</a:t>
                      </a:r>
                      <a:endParaRPr sz="1300">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9900FF"/>
                          </a:solidFill>
                        </a:rPr>
                        <a:t>479-535</a:t>
                      </a:r>
                      <a:endParaRPr sz="1300">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2625">
                <a:tc>
                  <a:txBody>
                    <a:bodyPr/>
                    <a:lstStyle/>
                    <a:p>
                      <a:pPr indent="0" lvl="0" marL="0" rtl="0" algn="l">
                        <a:spcBef>
                          <a:spcPts val="0"/>
                        </a:spcBef>
                        <a:spcAft>
                          <a:spcPts val="0"/>
                        </a:spcAft>
                        <a:buNone/>
                      </a:pPr>
                      <a:r>
                        <a:rPr lang="en">
                          <a:solidFill>
                            <a:srgbClr val="FFFFFF"/>
                          </a:solidFill>
                          <a:latin typeface="Calibri"/>
                          <a:ea typeface="Calibri"/>
                          <a:cs typeface="Calibri"/>
                          <a:sym typeface="Calibri"/>
                        </a:rPr>
                        <a:t>NAME</a:t>
                      </a:r>
                      <a:endParaRPr>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rgbClr val="FF0000"/>
                          </a:solidFill>
                        </a:rPr>
                        <a:t>ALONE AND CONFUSED</a:t>
                      </a:r>
                      <a:endParaRPr sz="900">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rgbClr val="FF0000"/>
                          </a:solidFill>
                        </a:rPr>
                        <a:t>BEN VISITS WITH SUPPLIES</a:t>
                      </a:r>
                      <a:endParaRPr sz="900">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rgbClr val="FF9900"/>
                          </a:solidFill>
                        </a:rPr>
                        <a:t>CBS AND THE SUNSHINE BOYS</a:t>
                      </a:r>
                      <a:endParaRPr sz="900">
                        <a:solidFill>
                          <a:srgbClr val="FF99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rgbClr val="FFFF00"/>
                          </a:solidFill>
                        </a:rPr>
                        <a:t>PREPARING FOR THE FIRST REHEARSAL</a:t>
                      </a:r>
                      <a:endParaRPr sz="900">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rgbClr val="FFFF00"/>
                          </a:solidFill>
                        </a:rPr>
                        <a:t>AL’S ARRIVAL</a:t>
                      </a:r>
                      <a:endParaRPr sz="900">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rgbClr val="00FF00"/>
                          </a:solidFill>
                        </a:rPr>
                        <a:t>WE’RE BOTH AGAINST IT</a:t>
                      </a:r>
                      <a:endParaRPr sz="900">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solidFill>
                            <a:srgbClr val="00FFFF"/>
                          </a:solidFill>
                        </a:rPr>
                        <a:t>THE FIRST REHEARSAL</a:t>
                      </a:r>
                      <a:endParaRPr sz="800">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rgbClr val="4A86E8"/>
                          </a:solidFill>
                        </a:rPr>
                        <a:t>THE SECOND REHEARSAL</a:t>
                      </a:r>
                      <a:endParaRPr sz="900">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rgbClr val="9900FF"/>
                          </a:solidFill>
                        </a:rPr>
                        <a:t>‘</a:t>
                      </a:r>
                      <a:r>
                        <a:rPr lang="en" sz="1000">
                          <a:solidFill>
                            <a:srgbClr val="9900FF"/>
                          </a:solidFill>
                        </a:rPr>
                        <a:t>ENTER’</a:t>
                      </a:r>
                      <a:endParaRPr sz="1000">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7" name="Google Shape;167;p26"/>
          <p:cNvSpPr txBox="1"/>
          <p:nvPr/>
        </p:nvSpPr>
        <p:spPr>
          <a:xfrm>
            <a:off x="130425" y="3173275"/>
            <a:ext cx="8839200" cy="135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B7B7B7"/>
                </a:solidFill>
                <a:latin typeface="Caveat Brush"/>
                <a:ea typeface="Caveat Brush"/>
                <a:cs typeface="Caveat Brush"/>
                <a:sym typeface="Caveat Brush"/>
              </a:rPr>
              <a:t>You can complete </a:t>
            </a:r>
            <a:r>
              <a:rPr lang="en" sz="2000">
                <a:solidFill>
                  <a:srgbClr val="B7B7B7"/>
                </a:solidFill>
                <a:latin typeface="Caveat Brush"/>
                <a:ea typeface="Caveat Brush"/>
                <a:cs typeface="Caveat Brush"/>
                <a:sym typeface="Caveat Brush"/>
              </a:rPr>
              <a:t>this</a:t>
            </a:r>
            <a:r>
              <a:rPr lang="en" sz="2000">
                <a:solidFill>
                  <a:srgbClr val="B7B7B7"/>
                </a:solidFill>
                <a:latin typeface="Caveat Brush"/>
                <a:ea typeface="Caveat Brush"/>
                <a:cs typeface="Caveat Brush"/>
                <a:sym typeface="Caveat Brush"/>
              </a:rPr>
              <a:t> document as a class or as individuals. You get deeper understanding and more attention to detail if you each do your own but you share ideas (and workload) if you do it together. Or you could each do your own then share and create a central document. It helps enormously with noticing details and understanding design requirements. </a:t>
            </a:r>
            <a:endParaRPr sz="2000">
              <a:solidFill>
                <a:srgbClr val="B7B7B7"/>
              </a:solidFill>
              <a:latin typeface="Caveat Brush"/>
              <a:ea typeface="Caveat Brush"/>
              <a:cs typeface="Caveat Brush"/>
              <a:sym typeface="Caveat Brush"/>
            </a:endParaRPr>
          </a:p>
        </p:txBody>
      </p:sp>
      <p:sp>
        <p:nvSpPr>
          <p:cNvPr id="168" name="Google Shape;168;p26"/>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169" name="Google Shape;169;p26"/>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sp>
        <p:nvSpPr>
          <p:cNvPr id="170" name="Google Shape;170;p26"/>
          <p:cNvSpPr txBox="1"/>
          <p:nvPr/>
        </p:nvSpPr>
        <p:spPr>
          <a:xfrm>
            <a:off x="4182800" y="4505625"/>
            <a:ext cx="3156600" cy="6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Calibri"/>
                <a:ea typeface="Calibri"/>
                <a:cs typeface="Calibri"/>
                <a:sym typeface="Calibri"/>
                <a:hlinkClick r:id="rId5"/>
              </a:rPr>
              <a:t>THE SUNSHINE BOYS UNITING - BLANK</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p:txBody>
      </p:sp>
      <p:sp>
        <p:nvSpPr>
          <p:cNvPr id="171" name="Google Shape;171;p26"/>
          <p:cNvSpPr txBox="1"/>
          <p:nvPr/>
        </p:nvSpPr>
        <p:spPr>
          <a:xfrm>
            <a:off x="43475" y="4548175"/>
            <a:ext cx="3900000" cy="2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Shadows Into Light"/>
                <a:ea typeface="Shadows Into Light"/>
                <a:cs typeface="Shadows Into Light"/>
                <a:sym typeface="Shadows Into Light"/>
              </a:rPr>
              <a:t>Here’s a blank template with just the first one done as an example</a:t>
            </a:r>
            <a:endParaRPr sz="1100">
              <a:solidFill>
                <a:schemeClr val="lt1"/>
              </a:solidFill>
              <a:latin typeface="Shadows Into Light"/>
              <a:ea typeface="Shadows Into Light"/>
              <a:cs typeface="Shadows Into Light"/>
              <a:sym typeface="Shadows Into Light"/>
            </a:endParaRPr>
          </a:p>
        </p:txBody>
      </p:sp>
      <p:pic>
        <p:nvPicPr>
          <p:cNvPr id="172" name="Google Shape;172;p26"/>
          <p:cNvPicPr preferRelativeResize="0"/>
          <p:nvPr/>
        </p:nvPicPr>
        <p:blipFill rotWithShape="1">
          <a:blip r:embed="rId6">
            <a:alphaModFix/>
          </a:blip>
          <a:srcRect b="66139" l="51756" r="0" t="0"/>
          <a:stretch/>
        </p:blipFill>
        <p:spPr>
          <a:xfrm rot="-28">
            <a:off x="3640638" y="4505619"/>
            <a:ext cx="618279" cy="344594"/>
          </a:xfrm>
          <a:prstGeom prst="rect">
            <a:avLst/>
          </a:prstGeom>
          <a:noFill/>
          <a:ln>
            <a:noFill/>
          </a:ln>
        </p:spPr>
      </p:pic>
      <p:pic>
        <p:nvPicPr>
          <p:cNvPr id="173" name="Google Shape;173;p26"/>
          <p:cNvPicPr preferRelativeResize="0"/>
          <p:nvPr/>
        </p:nvPicPr>
        <p:blipFill rotWithShape="1">
          <a:blip r:embed="rId7">
            <a:alphaModFix/>
          </a:blip>
          <a:srcRect b="3811" l="976" r="345" t="3440"/>
          <a:stretch/>
        </p:blipFill>
        <p:spPr>
          <a:xfrm>
            <a:off x="60550" y="1395525"/>
            <a:ext cx="9022899" cy="1838550"/>
          </a:xfrm>
          <a:prstGeom prst="rect">
            <a:avLst/>
          </a:prstGeom>
          <a:noFill/>
          <a:ln cap="flat" cmpd="sng" w="28575">
            <a:solidFill>
              <a:srgbClr val="FF00FF"/>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7"/>
          <p:cNvPicPr preferRelativeResize="0"/>
          <p:nvPr/>
        </p:nvPicPr>
        <p:blipFill rotWithShape="1">
          <a:blip r:embed="rId3">
            <a:alphaModFix/>
          </a:blip>
          <a:srcRect b="38290" l="0" r="0" t="0"/>
          <a:stretch/>
        </p:blipFill>
        <p:spPr>
          <a:xfrm>
            <a:off x="0" y="0"/>
            <a:ext cx="9144000" cy="3173926"/>
          </a:xfrm>
          <a:prstGeom prst="rect">
            <a:avLst/>
          </a:prstGeom>
          <a:noFill/>
          <a:ln>
            <a:noFill/>
          </a:ln>
        </p:spPr>
      </p:pic>
      <p:sp>
        <p:nvSpPr>
          <p:cNvPr id="179" name="Google Shape;179;p27"/>
          <p:cNvSpPr txBox="1"/>
          <p:nvPr>
            <p:ph idx="1" type="body"/>
          </p:nvPr>
        </p:nvSpPr>
        <p:spPr>
          <a:xfrm>
            <a:off x="355200" y="1474200"/>
            <a:ext cx="8520600" cy="1656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b="1" lang="en"/>
              <a:t>You can now read the</a:t>
            </a:r>
            <a:r>
              <a:rPr b="1" lang="en"/>
              <a:t> script together and stop to complete your uniting document and begin a </a:t>
            </a:r>
            <a:r>
              <a:rPr b="1" lang="en"/>
              <a:t>character study, so that when you come to do your second read and practical explorations, you know the characters and the plot of the whole extract and can draw on that knowledge in your activities and explorations of staging them.</a:t>
            </a:r>
            <a:r>
              <a:rPr lang="en"/>
              <a:t> </a:t>
            </a:r>
            <a:r>
              <a:rPr b="1" lang="en"/>
              <a:t>You can keep character notes on the second tab of the uniting sheets or you can keep notes in your script. See next slide.  </a:t>
            </a:r>
            <a:endParaRPr b="1"/>
          </a:p>
        </p:txBody>
      </p:sp>
      <p:sp>
        <p:nvSpPr>
          <p:cNvPr id="180" name="Google Shape;180;p27"/>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181" name="Google Shape;181;p27"/>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pic>
        <p:nvPicPr>
          <p:cNvPr id="182" name="Google Shape;182;p27"/>
          <p:cNvPicPr preferRelativeResize="0"/>
          <p:nvPr/>
        </p:nvPicPr>
        <p:blipFill>
          <a:blip r:embed="rId5">
            <a:alphaModFix/>
          </a:blip>
          <a:stretch>
            <a:fillRect/>
          </a:stretch>
        </p:blipFill>
        <p:spPr>
          <a:xfrm>
            <a:off x="133725" y="3214924"/>
            <a:ext cx="8742073" cy="1042178"/>
          </a:xfrm>
          <a:prstGeom prst="rect">
            <a:avLst/>
          </a:prstGeom>
          <a:noFill/>
          <a:ln cap="flat" cmpd="sng" w="28575">
            <a:solidFill>
              <a:srgbClr val="00FFFF"/>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8"/>
          <p:cNvPicPr preferRelativeResize="0"/>
          <p:nvPr/>
        </p:nvPicPr>
        <p:blipFill rotWithShape="1">
          <a:blip r:embed="rId3">
            <a:alphaModFix/>
          </a:blip>
          <a:srcRect b="38290" l="0" r="0" t="0"/>
          <a:stretch/>
        </p:blipFill>
        <p:spPr>
          <a:xfrm>
            <a:off x="0" y="0"/>
            <a:ext cx="9144000" cy="3173926"/>
          </a:xfrm>
          <a:prstGeom prst="rect">
            <a:avLst/>
          </a:prstGeom>
          <a:noFill/>
          <a:ln>
            <a:noFill/>
          </a:ln>
        </p:spPr>
      </p:pic>
      <p:sp>
        <p:nvSpPr>
          <p:cNvPr id="188" name="Google Shape;188;p28"/>
          <p:cNvSpPr txBox="1"/>
          <p:nvPr>
            <p:ph idx="1" type="body"/>
          </p:nvPr>
        </p:nvSpPr>
        <p:spPr>
          <a:xfrm>
            <a:off x="143475" y="769575"/>
            <a:ext cx="2191200" cy="4121100"/>
          </a:xfrm>
          <a:prstGeom prst="rect">
            <a:avLst/>
          </a:prstGeom>
          <a:ln cap="flat" cmpd="sng" w="28575">
            <a:solidFill>
              <a:srgbClr val="FFE599"/>
            </a:solidFill>
            <a:prstDash val="solid"/>
            <a:round/>
            <a:headEnd len="sm" w="sm" type="none"/>
            <a:tailEnd len="sm" w="sm" type="none"/>
          </a:ln>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en"/>
              <a:t>TIPS FOR SCRIPTS &amp; NOTES</a:t>
            </a:r>
            <a:endParaRPr b="1"/>
          </a:p>
          <a:p>
            <a:pPr indent="0" lvl="0" marL="0" rtl="0" algn="l">
              <a:spcBef>
                <a:spcPts val="1200"/>
              </a:spcBef>
              <a:spcAft>
                <a:spcPts val="0"/>
              </a:spcAft>
              <a:buNone/>
            </a:pPr>
            <a:r>
              <a:rPr b="1" lang="en"/>
              <a:t>We print our script with a blank page next to each page for notes, diagrams for staging etc. We keep all notes in pencil so we can keep </a:t>
            </a:r>
            <a:r>
              <a:rPr b="1" lang="en"/>
              <a:t>changing</a:t>
            </a:r>
            <a:r>
              <a:rPr b="1" lang="en"/>
              <a:t> them as we go on. On the front inside cover we use post-it notes to keep character notes. We can keep adding to these if needed. </a:t>
            </a:r>
            <a:endParaRPr b="1"/>
          </a:p>
          <a:p>
            <a:pPr indent="0" lvl="0" marL="0" rtl="0" algn="l">
              <a:spcBef>
                <a:spcPts val="1200"/>
              </a:spcBef>
              <a:spcAft>
                <a:spcPts val="1200"/>
              </a:spcAft>
              <a:buNone/>
            </a:pPr>
            <a:r>
              <a:t/>
            </a:r>
            <a:endParaRPr b="1"/>
          </a:p>
        </p:txBody>
      </p:sp>
      <p:pic>
        <p:nvPicPr>
          <p:cNvPr id="189" name="Google Shape;189;p28"/>
          <p:cNvPicPr preferRelativeResize="0"/>
          <p:nvPr/>
        </p:nvPicPr>
        <p:blipFill>
          <a:blip r:embed="rId4">
            <a:alphaModFix/>
          </a:blip>
          <a:stretch>
            <a:fillRect/>
          </a:stretch>
        </p:blipFill>
        <p:spPr>
          <a:xfrm rot="310501">
            <a:off x="2446528" y="1778864"/>
            <a:ext cx="3906872" cy="2984323"/>
          </a:xfrm>
          <a:prstGeom prst="rect">
            <a:avLst/>
          </a:prstGeom>
          <a:noFill/>
          <a:ln cap="flat" cmpd="sng" w="28575">
            <a:solidFill>
              <a:srgbClr val="00FFFF"/>
            </a:solidFill>
            <a:prstDash val="solid"/>
            <a:round/>
            <a:headEnd len="sm" w="sm" type="none"/>
            <a:tailEnd len="sm" w="sm" type="none"/>
          </a:ln>
        </p:spPr>
      </p:pic>
      <p:pic>
        <p:nvPicPr>
          <p:cNvPr id="190" name="Google Shape;190;p28"/>
          <p:cNvPicPr preferRelativeResize="0"/>
          <p:nvPr/>
        </p:nvPicPr>
        <p:blipFill>
          <a:blip r:embed="rId5">
            <a:alphaModFix/>
          </a:blip>
          <a:stretch>
            <a:fillRect/>
          </a:stretch>
        </p:blipFill>
        <p:spPr>
          <a:xfrm rot="592589">
            <a:off x="6336791" y="601014"/>
            <a:ext cx="2465843" cy="3371121"/>
          </a:xfrm>
          <a:prstGeom prst="rect">
            <a:avLst/>
          </a:prstGeom>
          <a:noFill/>
          <a:ln cap="flat" cmpd="sng" w="28575">
            <a:solidFill>
              <a:srgbClr val="4A86E8"/>
            </a:solidFill>
            <a:prstDash val="solid"/>
            <a:round/>
            <a:headEnd len="sm" w="sm" type="none"/>
            <a:tailEnd len="sm" w="sm" type="none"/>
          </a:ln>
        </p:spPr>
      </p:pic>
      <p:sp>
        <p:nvSpPr>
          <p:cNvPr id="191" name="Google Shape;191;p28"/>
          <p:cNvSpPr txBox="1"/>
          <p:nvPr/>
        </p:nvSpPr>
        <p:spPr>
          <a:xfrm rot="628876">
            <a:off x="6421905" y="3913097"/>
            <a:ext cx="1899799" cy="49114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Character Notes</a:t>
            </a:r>
            <a:endParaRPr b="1" sz="2000">
              <a:solidFill>
                <a:schemeClr val="lt1"/>
              </a:solidFill>
              <a:latin typeface="Shadows Into Light"/>
              <a:ea typeface="Shadows Into Light"/>
              <a:cs typeface="Shadows Into Light"/>
              <a:sym typeface="Shadows Into Light"/>
            </a:endParaRPr>
          </a:p>
        </p:txBody>
      </p:sp>
      <p:sp>
        <p:nvSpPr>
          <p:cNvPr id="192" name="Google Shape;192;p28"/>
          <p:cNvSpPr txBox="1"/>
          <p:nvPr/>
        </p:nvSpPr>
        <p:spPr>
          <a:xfrm rot="188913">
            <a:off x="2281893" y="4679362"/>
            <a:ext cx="3353662" cy="4912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Blank page for notes</a:t>
            </a:r>
            <a:endParaRPr b="1" sz="2000">
              <a:solidFill>
                <a:schemeClr val="lt1"/>
              </a:solidFill>
              <a:latin typeface="Shadows Into Light"/>
              <a:ea typeface="Shadows Into Light"/>
              <a:cs typeface="Shadows Into Light"/>
              <a:sym typeface="Shadows Into Light"/>
            </a:endParaRPr>
          </a:p>
        </p:txBody>
      </p:sp>
      <p:sp>
        <p:nvSpPr>
          <p:cNvPr id="193" name="Google Shape;193;p28"/>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194" name="Google Shape;194;p28"/>
          <p:cNvPicPr preferRelativeResize="0"/>
          <p:nvPr/>
        </p:nvPicPr>
        <p:blipFill rotWithShape="1">
          <a:blip r:embed="rId6">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8" name="Shape 198"/>
        <p:cNvGrpSpPr/>
        <p:nvPr/>
      </p:nvGrpSpPr>
      <p:grpSpPr>
        <a:xfrm>
          <a:off x="0" y="0"/>
          <a:ext cx="0" cy="0"/>
          <a:chOff x="0" y="0"/>
          <a:chExt cx="0" cy="0"/>
        </a:xfrm>
      </p:grpSpPr>
      <p:sp>
        <p:nvSpPr>
          <p:cNvPr id="199" name="Google Shape;199;p29"/>
          <p:cNvSpPr txBox="1"/>
          <p:nvPr/>
        </p:nvSpPr>
        <p:spPr>
          <a:xfrm>
            <a:off x="319925" y="1505425"/>
            <a:ext cx="8439600" cy="3450300"/>
          </a:xfrm>
          <a:prstGeom prst="rect">
            <a:avLst/>
          </a:prstGeom>
          <a:noFill/>
          <a:ln cap="flat" cmpd="sng" w="28575">
            <a:solidFill>
              <a:srgbClr val="6D9EE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i="1" lang="en" sz="2400">
                <a:solidFill>
                  <a:srgbClr val="FFFFFF"/>
                </a:solidFill>
                <a:latin typeface="Calibri"/>
                <a:ea typeface="Calibri"/>
                <a:cs typeface="Calibri"/>
                <a:sym typeface="Calibri"/>
              </a:rPr>
              <a:t>This resource is a freebie from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u="sng">
                <a:solidFill>
                  <a:schemeClr val="hlink"/>
                </a:solidFill>
                <a:latin typeface="Calibri"/>
                <a:ea typeface="Calibri"/>
                <a:cs typeface="Calibri"/>
                <a:sym typeface="Calibri"/>
                <a:hlinkClick r:id="rId3"/>
              </a:rPr>
              <a:t>www.the-understudy.org</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It is designed to help you set up your scripts so that you will find working with our slides to explore this play much easier. And you will feel organised before you embark on your exploration.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The full set of resources are published over a series of dates as we write and publish as we go, due to the time </a:t>
            </a:r>
            <a:r>
              <a:rPr i="1" lang="en" sz="2400">
                <a:solidFill>
                  <a:srgbClr val="FFFFFF"/>
                </a:solidFill>
                <a:latin typeface="Calibri"/>
                <a:ea typeface="Calibri"/>
                <a:cs typeface="Calibri"/>
                <a:sym typeface="Calibri"/>
              </a:rPr>
              <a:t>constraints</a:t>
            </a:r>
            <a:r>
              <a:rPr i="1" lang="en" sz="2400">
                <a:solidFill>
                  <a:srgbClr val="FFFFFF"/>
                </a:solidFill>
                <a:latin typeface="Calibri"/>
                <a:ea typeface="Calibri"/>
                <a:cs typeface="Calibri"/>
                <a:sym typeface="Calibri"/>
              </a:rPr>
              <a:t> of receiving new </a:t>
            </a:r>
            <a:r>
              <a:rPr i="1" lang="en" sz="2400">
                <a:solidFill>
                  <a:srgbClr val="FFFFFF"/>
                </a:solidFill>
                <a:latin typeface="Calibri"/>
                <a:ea typeface="Calibri"/>
                <a:cs typeface="Calibri"/>
                <a:sym typeface="Calibri"/>
              </a:rPr>
              <a:t>material</a:t>
            </a:r>
            <a:r>
              <a:rPr i="1" lang="en" sz="2400">
                <a:solidFill>
                  <a:srgbClr val="FFFFFF"/>
                </a:solidFill>
                <a:latin typeface="Calibri"/>
                <a:ea typeface="Calibri"/>
                <a:cs typeface="Calibri"/>
                <a:sym typeface="Calibri"/>
              </a:rPr>
              <a:t> each September. For more details, go to:</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1900" u="sng">
                <a:solidFill>
                  <a:schemeClr val="hlink"/>
                </a:solidFill>
                <a:latin typeface="Calibri"/>
                <a:ea typeface="Calibri"/>
                <a:cs typeface="Calibri"/>
                <a:sym typeface="Calibri"/>
                <a:hlinkClick r:id="rId4"/>
              </a:rPr>
              <a:t>https://www.the-understudy.org/igcsedramapre-release</a:t>
            </a:r>
            <a:endParaRPr i="1" sz="1900">
              <a:solidFill>
                <a:srgbClr val="FFFFFF"/>
              </a:solidFill>
              <a:latin typeface="Calibri"/>
              <a:ea typeface="Calibri"/>
              <a:cs typeface="Calibri"/>
              <a:sym typeface="Calibri"/>
            </a:endParaRPr>
          </a:p>
          <a:p>
            <a:pPr indent="0" lvl="0" marL="0" rtl="0" algn="ctr">
              <a:spcBef>
                <a:spcPts val="0"/>
              </a:spcBef>
              <a:spcAft>
                <a:spcPts val="0"/>
              </a:spcAft>
              <a:buNone/>
            </a:pPr>
            <a:r>
              <a:t/>
            </a:r>
            <a:endParaRPr i="1" sz="1900">
              <a:solidFill>
                <a:srgbClr val="FFFFFF"/>
              </a:solidFill>
              <a:latin typeface="Calibri"/>
              <a:ea typeface="Calibri"/>
              <a:cs typeface="Calibri"/>
              <a:sym typeface="Calibri"/>
            </a:endParaRPr>
          </a:p>
          <a:p>
            <a:pPr indent="0" lvl="0" marL="0" rtl="0" algn="l">
              <a:spcBef>
                <a:spcPts val="0"/>
              </a:spcBef>
              <a:spcAft>
                <a:spcPts val="0"/>
              </a:spcAft>
              <a:buNone/>
            </a:pPr>
            <a:r>
              <a:t/>
            </a:r>
            <a:endParaRPr sz="2400">
              <a:solidFill>
                <a:srgbClr val="FFFFFF"/>
              </a:solidFill>
              <a:latin typeface="Calibri"/>
              <a:ea typeface="Calibri"/>
              <a:cs typeface="Calibri"/>
              <a:sym typeface="Calibri"/>
            </a:endParaRPr>
          </a:p>
        </p:txBody>
      </p:sp>
      <p:pic>
        <p:nvPicPr>
          <p:cNvPr id="200" name="Google Shape;200;p29"/>
          <p:cNvPicPr preferRelativeResize="0"/>
          <p:nvPr/>
        </p:nvPicPr>
        <p:blipFill rotWithShape="1">
          <a:blip r:embed="rId5">
            <a:alphaModFix/>
          </a:blip>
          <a:srcRect b="33830" l="0" r="0" t="32768"/>
          <a:stretch/>
        </p:blipFill>
        <p:spPr>
          <a:xfrm>
            <a:off x="1662325" y="-170500"/>
            <a:ext cx="5754800" cy="1922050"/>
          </a:xfrm>
          <a:prstGeom prst="rect">
            <a:avLst/>
          </a:prstGeom>
          <a:noFill/>
          <a:ln>
            <a:noFill/>
          </a:ln>
        </p:spPr>
      </p:pic>
      <p:sp>
        <p:nvSpPr>
          <p:cNvPr id="201" name="Google Shape;201;p29"/>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02" name="Google Shape;202;p29"/>
          <p:cNvPicPr preferRelativeResize="0"/>
          <p:nvPr/>
        </p:nvPicPr>
        <p:blipFill rotWithShape="1">
          <a:blip r:embed="rId6">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nvSpPr>
        <p:spPr>
          <a:xfrm>
            <a:off x="7530700" y="4395675"/>
            <a:ext cx="1562400" cy="7398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62" name="Google Shape;62;p14"/>
          <p:cNvPicPr preferRelativeResize="0"/>
          <p:nvPr/>
        </p:nvPicPr>
        <p:blipFill rotWithShape="1">
          <a:blip r:embed="rId3">
            <a:alphaModFix/>
          </a:blip>
          <a:srcRect b="0" l="65664" r="0" t="40870"/>
          <a:stretch/>
        </p:blipFill>
        <p:spPr>
          <a:xfrm>
            <a:off x="6082225" y="2169575"/>
            <a:ext cx="3061776" cy="2965899"/>
          </a:xfrm>
          <a:prstGeom prst="rect">
            <a:avLst/>
          </a:prstGeom>
          <a:noFill/>
          <a:ln>
            <a:noFill/>
          </a:ln>
        </p:spPr>
      </p:pic>
      <p:sp>
        <p:nvSpPr>
          <p:cNvPr id="63" name="Google Shape;63;p14"/>
          <p:cNvSpPr txBox="1"/>
          <p:nvPr>
            <p:ph idx="1" type="subTitle"/>
          </p:nvPr>
        </p:nvSpPr>
        <p:spPr>
          <a:xfrm>
            <a:off x="142150" y="126075"/>
            <a:ext cx="8520600" cy="42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60">
                <a:latin typeface="Caveat Brush"/>
                <a:ea typeface="Caveat Brush"/>
                <a:cs typeface="Caveat Brush"/>
                <a:sym typeface="Caveat Brush"/>
              </a:rPr>
              <a:t>Dear Teachers,</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This is our freebie resource to introduce the first extracts of the Pre-Release Material for June 2025.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Last year we tried reading the extract before starting the practical exploration and this worked well. It means that </a:t>
            </a:r>
            <a:r>
              <a:rPr lang="en" sz="1260">
                <a:latin typeface="Caveat Brush"/>
                <a:ea typeface="Caveat Brush"/>
                <a:cs typeface="Caveat Brush"/>
                <a:sym typeface="Caveat Brush"/>
              </a:rPr>
              <a:t>students</a:t>
            </a:r>
            <a:r>
              <a:rPr lang="en" sz="1260">
                <a:latin typeface="Caveat Brush"/>
                <a:ea typeface="Caveat Brush"/>
                <a:cs typeface="Caveat Brush"/>
                <a:sym typeface="Caveat Brush"/>
              </a:rPr>
              <a:t> have read the extract at least twice and gives them time to ‘digest’ the plot and characters, before coming to their practical work and written work. It means that when they do the </a:t>
            </a:r>
            <a:r>
              <a:rPr lang="en" sz="1260">
                <a:latin typeface="Caveat Brush"/>
                <a:ea typeface="Caveat Brush"/>
                <a:cs typeface="Caveat Brush"/>
                <a:sym typeface="Caveat Brush"/>
              </a:rPr>
              <a:t>practical</a:t>
            </a:r>
            <a:r>
              <a:rPr lang="en" sz="1260">
                <a:latin typeface="Caveat Brush"/>
                <a:ea typeface="Caveat Brush"/>
                <a:cs typeface="Caveat Brush"/>
                <a:sym typeface="Caveat Brush"/>
              </a:rPr>
              <a:t> work, they can draw on their knowledge of how the </a:t>
            </a:r>
            <a:r>
              <a:rPr lang="en" sz="1260">
                <a:latin typeface="Caveat Brush"/>
                <a:ea typeface="Caveat Brush"/>
                <a:cs typeface="Caveat Brush"/>
                <a:sym typeface="Caveat Brush"/>
              </a:rPr>
              <a:t>characters</a:t>
            </a:r>
            <a:r>
              <a:rPr lang="en" sz="1260">
                <a:latin typeface="Caveat Brush"/>
                <a:ea typeface="Caveat Brush"/>
                <a:cs typeface="Caveat Brush"/>
                <a:sym typeface="Caveat Brush"/>
              </a:rPr>
              <a:t> behave in the whole extract in order to shape their ideas.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There is some </a:t>
            </a:r>
            <a:r>
              <a:rPr lang="en" sz="1260">
                <a:latin typeface="Caveat Brush"/>
                <a:ea typeface="Caveat Brush"/>
                <a:cs typeface="Caveat Brush"/>
                <a:sym typeface="Caveat Brush"/>
              </a:rPr>
              <a:t>guidance</a:t>
            </a:r>
            <a:r>
              <a:rPr lang="en" sz="1260">
                <a:latin typeface="Caveat Brush"/>
                <a:ea typeface="Caveat Brush"/>
                <a:cs typeface="Caveat Brush"/>
                <a:sym typeface="Caveat Brush"/>
              </a:rPr>
              <a:t> on the next slide for introducing the play using these slides. Then there are slides for various activities leading up to a first read and a few simple </a:t>
            </a:r>
            <a:r>
              <a:rPr lang="en" sz="1260">
                <a:latin typeface="Caveat Brush"/>
                <a:ea typeface="Caveat Brush"/>
                <a:cs typeface="Caveat Brush"/>
                <a:sym typeface="Caveat Brush"/>
              </a:rPr>
              <a:t>activities</a:t>
            </a:r>
            <a:r>
              <a:rPr lang="en" sz="1260">
                <a:latin typeface="Caveat Brush"/>
                <a:ea typeface="Caveat Brush"/>
                <a:cs typeface="Caveat Brush"/>
                <a:sym typeface="Caveat Brush"/>
              </a:rPr>
              <a:t> to help organise information. We find that students </a:t>
            </a:r>
            <a:r>
              <a:rPr lang="en" sz="1260">
                <a:latin typeface="Caveat Brush"/>
                <a:ea typeface="Caveat Brush"/>
                <a:cs typeface="Caveat Brush"/>
                <a:sym typeface="Caveat Brush"/>
              </a:rPr>
              <a:t>respond</a:t>
            </a:r>
            <a:r>
              <a:rPr lang="en" sz="1260">
                <a:latin typeface="Caveat Brush"/>
                <a:ea typeface="Caveat Brush"/>
                <a:cs typeface="Caveat Brush"/>
                <a:sym typeface="Caveat Brush"/>
              </a:rPr>
              <a:t> very well to having this kind of help with setting up their scripts and being </a:t>
            </a:r>
            <a:r>
              <a:rPr lang="en" sz="1260">
                <a:latin typeface="Caveat Brush"/>
                <a:ea typeface="Caveat Brush"/>
                <a:cs typeface="Caveat Brush"/>
                <a:sym typeface="Caveat Brush"/>
              </a:rPr>
              <a:t>o</a:t>
            </a:r>
            <a:r>
              <a:rPr lang="en" sz="1260">
                <a:latin typeface="Caveat Brush"/>
                <a:ea typeface="Caveat Brush"/>
                <a:cs typeface="Caveat Brush"/>
                <a:sym typeface="Caveat Brush"/>
              </a:rPr>
              <a:t>rganised - especially those who might usually be the kind to lose scripts, </a:t>
            </a:r>
            <a:r>
              <a:rPr lang="en" sz="1260">
                <a:latin typeface="Caveat Brush"/>
                <a:ea typeface="Caveat Brush"/>
                <a:cs typeface="Caveat Brush"/>
                <a:sym typeface="Caveat Brush"/>
              </a:rPr>
              <a:t>k</a:t>
            </a:r>
            <a:r>
              <a:rPr lang="en" sz="1260">
                <a:latin typeface="Caveat Brush"/>
                <a:ea typeface="Caveat Brush"/>
                <a:cs typeface="Caveat Brush"/>
                <a:sym typeface="Caveat Brush"/>
              </a:rPr>
              <a:t>eep half-hearted notes. This is a great opportunity to teach </a:t>
            </a:r>
            <a:r>
              <a:rPr lang="en" sz="1260">
                <a:latin typeface="Caveat Brush"/>
                <a:ea typeface="Caveat Brush"/>
                <a:cs typeface="Caveat Brush"/>
                <a:sym typeface="Caveat Brush"/>
              </a:rPr>
              <a:t>skills</a:t>
            </a:r>
            <a:r>
              <a:rPr lang="en" sz="1260">
                <a:latin typeface="Caveat Brush"/>
                <a:ea typeface="Caveat Brush"/>
                <a:cs typeface="Caveat Brush"/>
                <a:sym typeface="Caveat Brush"/>
              </a:rPr>
              <a:t> of analysis and organisation of ideas. The fact that the extracts are only 15 pages or less means they can keep on top of it and feel successful.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560">
                <a:solidFill>
                  <a:srgbClr val="F563F5"/>
                </a:solidFill>
                <a:latin typeface="Caveat Brush"/>
                <a:ea typeface="Caveat Brush"/>
                <a:cs typeface="Caveat Brush"/>
                <a:sym typeface="Caveat Brush"/>
              </a:rPr>
              <a:t>The first set of slides for practical exploration is due out on or before 15 September. </a:t>
            </a:r>
            <a:endParaRPr sz="1560">
              <a:solidFill>
                <a:srgbClr val="F563F5"/>
              </a:solidFill>
              <a:latin typeface="Caveat Brush"/>
              <a:ea typeface="Caveat Brush"/>
              <a:cs typeface="Caveat Brush"/>
              <a:sym typeface="Caveat Brush"/>
            </a:endParaRPr>
          </a:p>
          <a:p>
            <a:pPr indent="0" lvl="0" marL="0" rtl="0" algn="l">
              <a:spcBef>
                <a:spcPts val="0"/>
              </a:spcBef>
              <a:spcAft>
                <a:spcPts val="0"/>
              </a:spcAft>
              <a:buNone/>
            </a:pPr>
            <a:br>
              <a:rPr lang="en" sz="1260">
                <a:latin typeface="Caveat Brush"/>
                <a:ea typeface="Caveat Brush"/>
                <a:cs typeface="Caveat Brush"/>
                <a:sym typeface="Caveat Brush"/>
              </a:rPr>
            </a:br>
            <a:r>
              <a:rPr lang="en" sz="1260">
                <a:latin typeface="Caveat Brush"/>
                <a:ea typeface="Caveat Brush"/>
                <a:cs typeface="Caveat Brush"/>
                <a:sym typeface="Caveat Brush"/>
              </a:rPr>
              <a:t>We expect it might be a little earlier, but don’t want to make promises we can’t keep. </a:t>
            </a:r>
            <a:endParaRPr sz="1260">
              <a:latin typeface="Caveat Brush"/>
              <a:ea typeface="Caveat Brush"/>
              <a:cs typeface="Caveat Brush"/>
              <a:sym typeface="Caveat Brush"/>
            </a:endParaRPr>
          </a:p>
          <a:p>
            <a:pPr indent="0" lvl="0" marL="0" rtl="0" algn="l">
              <a:spcBef>
                <a:spcPts val="0"/>
              </a:spcBef>
              <a:spcAft>
                <a:spcPts val="0"/>
              </a:spcAft>
              <a:buNone/>
            </a:pPr>
            <a:br>
              <a:rPr lang="en" sz="1260">
                <a:latin typeface="Caveat Brush"/>
                <a:ea typeface="Caveat Brush"/>
                <a:cs typeface="Caveat Brush"/>
                <a:sym typeface="Caveat Brush"/>
              </a:rPr>
            </a:br>
            <a:r>
              <a:rPr lang="en" sz="1260">
                <a:latin typeface="Caveat Brush"/>
                <a:ea typeface="Caveat Brush"/>
                <a:cs typeface="Caveat Brush"/>
                <a:sym typeface="Caveat Brush"/>
              </a:rPr>
              <a:t>If you would like to pre-order (especially if you need to pay via a bank transfer from school) </a:t>
            </a:r>
            <a:br>
              <a:rPr lang="en" sz="1260">
                <a:latin typeface="Caveat Brush"/>
                <a:ea typeface="Caveat Brush"/>
                <a:cs typeface="Caveat Brush"/>
                <a:sym typeface="Caveat Brush"/>
              </a:rPr>
            </a:br>
            <a:r>
              <a:rPr lang="en" sz="1260">
                <a:latin typeface="Caveat Brush"/>
                <a:ea typeface="Caveat Brush"/>
                <a:cs typeface="Caveat Brush"/>
                <a:sym typeface="Caveat Brush"/>
              </a:rPr>
              <a:t>you can do so in the shop: </a:t>
            </a:r>
            <a:r>
              <a:rPr lang="en" sz="1260" u="sng">
                <a:solidFill>
                  <a:schemeClr val="hlink"/>
                </a:solidFill>
                <a:latin typeface="Caveat Brush"/>
                <a:ea typeface="Caveat Brush"/>
                <a:cs typeface="Caveat Brush"/>
                <a:sym typeface="Caveat Brush"/>
                <a:hlinkClick r:id="rId4"/>
              </a:rPr>
              <a:t>www.the-understudy.org/shop</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Otherwise you can buy an instant download as soon as they are published. </a:t>
            </a:r>
            <a:br>
              <a:rPr lang="en" sz="1260">
                <a:latin typeface="Caveat Brush"/>
                <a:ea typeface="Caveat Brush"/>
                <a:cs typeface="Caveat Brush"/>
                <a:sym typeface="Caveat Brush"/>
              </a:rPr>
            </a:br>
            <a:br>
              <a:rPr lang="en" sz="1260">
                <a:latin typeface="Caveat Brush"/>
                <a:ea typeface="Caveat Brush"/>
                <a:cs typeface="Caveat Brush"/>
                <a:sym typeface="Caveat Brush"/>
              </a:rPr>
            </a:br>
            <a:r>
              <a:rPr lang="en" sz="1260">
                <a:latin typeface="Caveat Brush"/>
                <a:ea typeface="Caveat Brush"/>
                <a:cs typeface="Caveat Brush"/>
                <a:sym typeface="Caveat Brush"/>
              </a:rPr>
              <a:t>Kind regards,</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Jane </a:t>
            </a:r>
            <a:endParaRPr sz="1260">
              <a:latin typeface="Caveat Brush"/>
              <a:ea typeface="Caveat Brush"/>
              <a:cs typeface="Caveat Brush"/>
              <a:sym typeface="Caveat Brush"/>
            </a:endParaRPr>
          </a:p>
          <a:p>
            <a:pPr indent="0" lvl="0" marL="0" rtl="0" algn="l">
              <a:spcBef>
                <a:spcPts val="0"/>
              </a:spcBef>
              <a:spcAft>
                <a:spcPts val="0"/>
              </a:spcAft>
              <a:buNone/>
            </a:pPr>
            <a:r>
              <a:t/>
            </a:r>
            <a:endParaRPr sz="1700">
              <a:latin typeface="Caveat Brush"/>
              <a:ea typeface="Caveat Brush"/>
              <a:cs typeface="Caveat Brush"/>
              <a:sym typeface="Caveat Brush"/>
            </a:endParaRPr>
          </a:p>
          <a:p>
            <a:pPr indent="0" lvl="0" marL="457200" rtl="0" algn="l">
              <a:spcBef>
                <a:spcPts val="0"/>
              </a:spcBef>
              <a:spcAft>
                <a:spcPts val="0"/>
              </a:spcAft>
              <a:buNone/>
            </a:pPr>
            <a:r>
              <a:t/>
            </a:r>
            <a:endParaRPr sz="1700">
              <a:latin typeface="Caveat Brush"/>
              <a:ea typeface="Caveat Brush"/>
              <a:cs typeface="Caveat Brush"/>
              <a:sym typeface="Caveat Brush"/>
            </a:endParaRPr>
          </a:p>
        </p:txBody>
      </p:sp>
      <p:pic>
        <p:nvPicPr>
          <p:cNvPr id="64" name="Google Shape;64;p14"/>
          <p:cNvPicPr preferRelativeResize="0"/>
          <p:nvPr/>
        </p:nvPicPr>
        <p:blipFill rotWithShape="1">
          <a:blip r:embed="rId5">
            <a:alphaModFix/>
          </a:blip>
          <a:srcRect b="31602" l="7333" r="9235" t="36332"/>
          <a:stretch/>
        </p:blipFill>
        <p:spPr>
          <a:xfrm>
            <a:off x="7636675" y="31102"/>
            <a:ext cx="1424950" cy="547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1" type="subTitle"/>
          </p:nvPr>
        </p:nvSpPr>
        <p:spPr>
          <a:xfrm>
            <a:off x="100950" y="0"/>
            <a:ext cx="6110100" cy="1838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114" u="sng">
                <a:latin typeface="Caveat Brush"/>
                <a:ea typeface="Caveat Brush"/>
                <a:cs typeface="Caveat Brush"/>
                <a:sym typeface="Caveat Brush"/>
              </a:rPr>
              <a:t>INTRO LESSON</a:t>
            </a:r>
            <a:r>
              <a:rPr lang="en" sz="2114">
                <a:latin typeface="Caveat Brush"/>
                <a:ea typeface="Caveat Brush"/>
                <a:cs typeface="Caveat Brush"/>
                <a:sym typeface="Caveat Brush"/>
              </a:rPr>
              <a:t> </a:t>
            </a:r>
            <a:endParaRPr sz="2114">
              <a:latin typeface="Caveat Brush"/>
              <a:ea typeface="Caveat Brush"/>
              <a:cs typeface="Caveat Brush"/>
              <a:sym typeface="Caveat Brush"/>
            </a:endParaRPr>
          </a:p>
          <a:p>
            <a:pPr indent="0" lvl="0" marL="0" rtl="0" algn="l">
              <a:lnSpc>
                <a:spcPct val="100000"/>
              </a:lnSpc>
              <a:spcBef>
                <a:spcPts val="0"/>
              </a:spcBef>
              <a:spcAft>
                <a:spcPts val="0"/>
              </a:spcAft>
              <a:buNone/>
            </a:pPr>
            <a:r>
              <a:t/>
            </a:r>
            <a:endParaRPr sz="1514">
              <a:latin typeface="Caveat Brush"/>
              <a:ea typeface="Caveat Brush"/>
              <a:cs typeface="Caveat Brush"/>
              <a:sym typeface="Caveat Brush"/>
            </a:endParaRPr>
          </a:p>
          <a:p>
            <a:pPr indent="-323850" lvl="0" marL="457200" rtl="0" algn="l">
              <a:lnSpc>
                <a:spcPct val="100000"/>
              </a:lnSpc>
              <a:spcBef>
                <a:spcPts val="0"/>
              </a:spcBef>
              <a:spcAft>
                <a:spcPts val="0"/>
              </a:spcAft>
              <a:buSzPts val="1500"/>
              <a:buFont typeface="Caveat Brush"/>
              <a:buChar char="●"/>
            </a:pPr>
            <a:r>
              <a:rPr lang="en" sz="1500">
                <a:latin typeface="Caveat Brush"/>
                <a:ea typeface="Caveat Brush"/>
                <a:cs typeface="Caveat Brush"/>
                <a:sym typeface="Caveat Brush"/>
              </a:rPr>
              <a:t>Prepare your space - set up a ‘performance space’ ideally a stage, with lighting and as students enter play one of the suggested pieces of music. Have a variety of costumes and props ready for the students that they can use to support them in the creation of their Vaudeville act: juggling balls (or bean bags), hoops, hats, microphones, gloves, pack of cards etc. </a:t>
            </a:r>
            <a:endParaRPr sz="1500">
              <a:latin typeface="Caveat Brush"/>
              <a:ea typeface="Caveat Brush"/>
              <a:cs typeface="Caveat Brush"/>
              <a:sym typeface="Caveat Brush"/>
            </a:endParaRPr>
          </a:p>
        </p:txBody>
      </p:sp>
      <p:sp>
        <p:nvSpPr>
          <p:cNvPr id="70" name="Google Shape;70;p15"/>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71" name="Google Shape;71;p15"/>
          <p:cNvPicPr preferRelativeResize="0"/>
          <p:nvPr/>
        </p:nvPicPr>
        <p:blipFill rotWithShape="1">
          <a:blip r:embed="rId3">
            <a:alphaModFix/>
          </a:blip>
          <a:srcRect b="31602" l="7333" r="9235" t="36332"/>
          <a:stretch/>
        </p:blipFill>
        <p:spPr>
          <a:xfrm>
            <a:off x="7479975" y="4409491"/>
            <a:ext cx="1717050" cy="659871"/>
          </a:xfrm>
          <a:prstGeom prst="rect">
            <a:avLst/>
          </a:prstGeom>
          <a:noFill/>
          <a:ln>
            <a:noFill/>
          </a:ln>
        </p:spPr>
      </p:pic>
      <p:sp>
        <p:nvSpPr>
          <p:cNvPr id="72" name="Google Shape;72;p15"/>
          <p:cNvSpPr txBox="1"/>
          <p:nvPr/>
        </p:nvSpPr>
        <p:spPr>
          <a:xfrm>
            <a:off x="6211050" y="142025"/>
            <a:ext cx="2839500" cy="1515600"/>
          </a:xfrm>
          <a:prstGeom prst="rect">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1300">
                <a:solidFill>
                  <a:schemeClr val="lt1"/>
                </a:solidFill>
                <a:latin typeface="Calibri"/>
                <a:ea typeface="Calibri"/>
                <a:cs typeface="Calibri"/>
                <a:sym typeface="Calibri"/>
              </a:rPr>
              <a:t>SUGGESTED MUSIC: </a:t>
            </a:r>
            <a:endParaRPr b="1" sz="1300">
              <a:solidFill>
                <a:schemeClr val="lt1"/>
              </a:solidFill>
              <a:latin typeface="Calibri"/>
              <a:ea typeface="Calibri"/>
              <a:cs typeface="Calibri"/>
              <a:sym typeface="Calibri"/>
            </a:endParaRPr>
          </a:p>
          <a:p>
            <a:pPr indent="-311150" lvl="0" marL="457200" rtl="0" algn="l">
              <a:lnSpc>
                <a:spcPct val="100000"/>
              </a:lnSpc>
              <a:spcBef>
                <a:spcPts val="0"/>
              </a:spcBef>
              <a:spcAft>
                <a:spcPts val="0"/>
              </a:spcAft>
              <a:buClr>
                <a:schemeClr val="lt1"/>
              </a:buClr>
              <a:buSzPts val="1300"/>
              <a:buFont typeface="Calibri"/>
              <a:buChar char="●"/>
            </a:pPr>
            <a:r>
              <a:rPr b="1" lang="en" sz="1300" u="sng">
                <a:solidFill>
                  <a:schemeClr val="hlink"/>
                </a:solidFill>
                <a:latin typeface="Calibri"/>
                <a:ea typeface="Calibri"/>
                <a:cs typeface="Calibri"/>
                <a:sym typeface="Calibri"/>
                <a:hlinkClick r:id="rId4"/>
              </a:rPr>
              <a:t>Chicken Chowder Two Step Rag - Irene Giblin</a:t>
            </a:r>
            <a:endParaRPr b="1" sz="1300">
              <a:solidFill>
                <a:schemeClr val="lt1"/>
              </a:solidFill>
              <a:latin typeface="Calibri"/>
              <a:ea typeface="Calibri"/>
              <a:cs typeface="Calibri"/>
              <a:sym typeface="Calibri"/>
            </a:endParaRPr>
          </a:p>
          <a:p>
            <a:pPr indent="-311150" lvl="0" marL="457200" rtl="0" algn="l">
              <a:lnSpc>
                <a:spcPct val="100000"/>
              </a:lnSpc>
              <a:spcBef>
                <a:spcPts val="0"/>
              </a:spcBef>
              <a:spcAft>
                <a:spcPts val="0"/>
              </a:spcAft>
              <a:buClr>
                <a:schemeClr val="lt1"/>
              </a:buClr>
              <a:buSzPts val="1300"/>
              <a:buFont typeface="Calibri"/>
              <a:buChar char="●"/>
            </a:pPr>
            <a:r>
              <a:rPr b="1" lang="en" sz="1300" u="sng">
                <a:solidFill>
                  <a:schemeClr val="hlink"/>
                </a:solidFill>
                <a:latin typeface="Calibri"/>
                <a:ea typeface="Calibri"/>
                <a:cs typeface="Calibri"/>
                <a:sym typeface="Calibri"/>
                <a:hlinkClick r:id="rId5"/>
              </a:rPr>
              <a:t>Happy Days Are Here Again pl by Phil Lynch</a:t>
            </a:r>
            <a:endParaRPr b="1" sz="1300">
              <a:solidFill>
                <a:srgbClr val="0F0F0F"/>
              </a:solidFill>
              <a:latin typeface="Calibri"/>
              <a:ea typeface="Calibri"/>
              <a:cs typeface="Calibri"/>
              <a:sym typeface="Calibri"/>
            </a:endParaRPr>
          </a:p>
          <a:p>
            <a:pPr indent="-311150" lvl="0" marL="457200" rtl="0" algn="l">
              <a:lnSpc>
                <a:spcPct val="100000"/>
              </a:lnSpc>
              <a:spcBef>
                <a:spcPts val="0"/>
              </a:spcBef>
              <a:spcAft>
                <a:spcPts val="0"/>
              </a:spcAft>
              <a:buClr>
                <a:schemeClr val="lt1"/>
              </a:buClr>
              <a:buSzPts val="1300"/>
              <a:buFont typeface="Calibri"/>
              <a:buChar char="●"/>
            </a:pPr>
            <a:r>
              <a:rPr b="1" lang="en" sz="1300" u="sng">
                <a:solidFill>
                  <a:schemeClr val="hlink"/>
                </a:solidFill>
                <a:latin typeface="Calibri"/>
                <a:ea typeface="Calibri"/>
                <a:cs typeface="Calibri"/>
                <a:sym typeface="Calibri"/>
                <a:hlinkClick r:id="rId6"/>
              </a:rPr>
              <a:t>Player piano roll "Yes We Have No Bananas"</a:t>
            </a:r>
            <a:endParaRPr b="1" sz="1300">
              <a:solidFill>
                <a:schemeClr val="lt1"/>
              </a:solidFill>
              <a:latin typeface="Calibri"/>
              <a:ea typeface="Calibri"/>
              <a:cs typeface="Calibri"/>
              <a:sym typeface="Calibri"/>
            </a:endParaRPr>
          </a:p>
        </p:txBody>
      </p:sp>
      <p:sp>
        <p:nvSpPr>
          <p:cNvPr id="73" name="Google Shape;73;p15"/>
          <p:cNvSpPr txBox="1"/>
          <p:nvPr>
            <p:ph idx="1" type="subTitle"/>
          </p:nvPr>
        </p:nvSpPr>
        <p:spPr>
          <a:xfrm>
            <a:off x="100950" y="1887963"/>
            <a:ext cx="8942100" cy="29382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Font typeface="Caveat Brush"/>
              <a:buChar char="●"/>
            </a:pPr>
            <a:r>
              <a:rPr lang="en" sz="1500">
                <a:latin typeface="Caveat Brush"/>
                <a:ea typeface="Caveat Brush"/>
                <a:cs typeface="Caveat Brush"/>
                <a:sym typeface="Caveat Brush"/>
              </a:rPr>
              <a:t>Teacher in role (and ideally in costume!), as the students enter, welcome them to your Vaudeville Theatre, tell them you are excited to welcome so many different acts to be part of your upcoming Vaudeville Show, one that you hope will be the best Broadway has to offer. Before the show they must prepare for  the show. </a:t>
            </a:r>
            <a:endParaRPr sz="1500">
              <a:latin typeface="Caveat Brush"/>
              <a:ea typeface="Caveat Brush"/>
              <a:cs typeface="Caveat Brush"/>
              <a:sym typeface="Caveat Brush"/>
            </a:endParaRPr>
          </a:p>
          <a:p>
            <a:pPr indent="-323850" lvl="1" marL="1371600" rtl="0" algn="l">
              <a:spcBef>
                <a:spcPts val="0"/>
              </a:spcBef>
              <a:spcAft>
                <a:spcPts val="0"/>
              </a:spcAft>
              <a:buSzPts val="1500"/>
              <a:buFont typeface="Caveat Brush"/>
              <a:buChar char="○"/>
            </a:pPr>
            <a:r>
              <a:rPr lang="en" sz="1500">
                <a:latin typeface="Caveat Brush"/>
                <a:ea typeface="Caveat Brush"/>
                <a:cs typeface="Caveat Brush"/>
                <a:sym typeface="Caveat Brush"/>
              </a:rPr>
              <a:t>In twos/threes students should create their own Vaudeville style act. Their act should be light-hearted and entertaining and it should be in the form of one of the different styles of acts (show students slide 5) </a:t>
            </a:r>
            <a:endParaRPr sz="1500">
              <a:latin typeface="Caveat Brush"/>
              <a:ea typeface="Caveat Brush"/>
              <a:cs typeface="Caveat Brush"/>
              <a:sym typeface="Caveat Brush"/>
            </a:endParaRPr>
          </a:p>
          <a:p>
            <a:pPr indent="-323850" lvl="1" marL="1371600" rtl="0" algn="l">
              <a:spcBef>
                <a:spcPts val="0"/>
              </a:spcBef>
              <a:spcAft>
                <a:spcPts val="0"/>
              </a:spcAft>
              <a:buSzPts val="1500"/>
              <a:buFont typeface="Caveat Brush"/>
              <a:buChar char="○"/>
            </a:pPr>
            <a:r>
              <a:rPr lang="en" sz="1500">
                <a:latin typeface="Caveat Brush"/>
                <a:ea typeface="Caveat Brush"/>
                <a:cs typeface="Caveat Brush"/>
                <a:sym typeface="Caveat Brush"/>
              </a:rPr>
              <a:t>Give students 10 minutes to prepare their act.</a:t>
            </a:r>
            <a:endParaRPr sz="1500">
              <a:latin typeface="Caveat Brush"/>
              <a:ea typeface="Caveat Brush"/>
              <a:cs typeface="Caveat Brush"/>
              <a:sym typeface="Caveat Brush"/>
            </a:endParaRPr>
          </a:p>
          <a:p>
            <a:pPr indent="-323850" lvl="1" marL="1371600" rtl="0" algn="l">
              <a:spcBef>
                <a:spcPts val="0"/>
              </a:spcBef>
              <a:spcAft>
                <a:spcPts val="0"/>
              </a:spcAft>
              <a:buSzPts val="1500"/>
              <a:buFont typeface="Caveat Brush"/>
              <a:buChar char="○"/>
            </a:pPr>
            <a:r>
              <a:rPr lang="en" sz="1500">
                <a:latin typeface="Caveat Brush"/>
                <a:ea typeface="Caveat Brush"/>
                <a:cs typeface="Caveat Brush"/>
                <a:sym typeface="Caveat Brush"/>
              </a:rPr>
              <a:t>Get students to name their act </a:t>
            </a:r>
            <a:endParaRPr sz="1500">
              <a:latin typeface="Caveat Brush"/>
              <a:ea typeface="Caveat Brush"/>
              <a:cs typeface="Caveat Brush"/>
              <a:sym typeface="Caveat Brush"/>
            </a:endParaRPr>
          </a:p>
          <a:p>
            <a:pPr indent="-323850" lvl="1" marL="1371600" rtl="0" algn="l">
              <a:spcBef>
                <a:spcPts val="0"/>
              </a:spcBef>
              <a:spcAft>
                <a:spcPts val="0"/>
              </a:spcAft>
              <a:buSzPts val="1500"/>
              <a:buFont typeface="Caveat Brush"/>
              <a:buChar char="○"/>
            </a:pPr>
            <a:r>
              <a:rPr lang="en" sz="1500">
                <a:latin typeface="Caveat Brush"/>
                <a:ea typeface="Caveat Brush"/>
                <a:cs typeface="Caveat Brush"/>
                <a:sym typeface="Caveat Brush"/>
              </a:rPr>
              <a:t>Once the students are prepared, have them perform their acts for the whole class. TIR: welcome the acts one at a time to the stage, and if possible play music. (slide 6 can be projected)</a:t>
            </a:r>
            <a:endParaRPr sz="1500">
              <a:latin typeface="Caveat Brush"/>
              <a:ea typeface="Caveat Brush"/>
              <a:cs typeface="Caveat Brush"/>
              <a:sym typeface="Caveat Brush"/>
            </a:endParaRPr>
          </a:p>
          <a:p>
            <a:pPr indent="0" lvl="0" marL="0" rtl="0" algn="l">
              <a:spcBef>
                <a:spcPts val="0"/>
              </a:spcBef>
              <a:spcAft>
                <a:spcPts val="0"/>
              </a:spcAft>
              <a:buNone/>
            </a:pPr>
            <a:r>
              <a:t/>
            </a:r>
            <a:endParaRPr sz="1500">
              <a:latin typeface="Caveat Brush"/>
              <a:ea typeface="Caveat Brush"/>
              <a:cs typeface="Caveat Brush"/>
              <a:sym typeface="Caveat Brush"/>
            </a:endParaRPr>
          </a:p>
          <a:p>
            <a:pPr indent="-323850" lvl="0" marL="457200" rtl="0" algn="l">
              <a:spcBef>
                <a:spcPts val="0"/>
              </a:spcBef>
              <a:spcAft>
                <a:spcPts val="0"/>
              </a:spcAft>
              <a:buSzPts val="1500"/>
              <a:buFont typeface="Caveat Brush"/>
              <a:buChar char="●"/>
            </a:pPr>
            <a:r>
              <a:rPr lang="en" sz="1500">
                <a:latin typeface="Caveat Brush"/>
                <a:ea typeface="Caveat Brush"/>
                <a:cs typeface="Caveat Brush"/>
                <a:sym typeface="Caveat Brush"/>
              </a:rPr>
              <a:t>After all of the performances, discuss with the students why they think this style of </a:t>
            </a:r>
            <a:r>
              <a:rPr lang="en" sz="1500">
                <a:latin typeface="Caveat Brush"/>
                <a:ea typeface="Caveat Brush"/>
                <a:cs typeface="Caveat Brush"/>
                <a:sym typeface="Caveat Brush"/>
              </a:rPr>
              <a:t>entertainment</a:t>
            </a:r>
            <a:r>
              <a:rPr lang="en" sz="1500">
                <a:latin typeface="Caveat Brush"/>
                <a:ea typeface="Caveat Brush"/>
                <a:cs typeface="Caveat Brush"/>
                <a:sym typeface="Caveat Brush"/>
              </a:rPr>
              <a:t> was so popular in the 1880s-1930s. </a:t>
            </a:r>
            <a:endParaRPr sz="1500">
              <a:latin typeface="Caveat Brush"/>
              <a:ea typeface="Caveat Brush"/>
              <a:cs typeface="Caveat Brush"/>
              <a:sym typeface="Caveat Brush"/>
            </a:endParaRPr>
          </a:p>
          <a:p>
            <a:pPr indent="0" lvl="0" marL="457200" rtl="0" algn="l">
              <a:spcBef>
                <a:spcPts val="0"/>
              </a:spcBef>
              <a:spcAft>
                <a:spcPts val="0"/>
              </a:spcAft>
              <a:buNone/>
            </a:pPr>
            <a:r>
              <a:t/>
            </a:r>
            <a:endParaRPr sz="1500">
              <a:latin typeface="Caveat Brush"/>
              <a:ea typeface="Caveat Brush"/>
              <a:cs typeface="Caveat Brush"/>
              <a:sym typeface="Caveat Brush"/>
            </a:endParaRPr>
          </a:p>
          <a:p>
            <a:pPr indent="0" lvl="0" marL="457200" rtl="0" algn="l">
              <a:spcBef>
                <a:spcPts val="0"/>
              </a:spcBef>
              <a:spcAft>
                <a:spcPts val="0"/>
              </a:spcAft>
              <a:buNone/>
            </a:pPr>
            <a:r>
              <a:t/>
            </a:r>
            <a:endParaRPr sz="1500">
              <a:latin typeface="Caveat Brush"/>
              <a:ea typeface="Caveat Brush"/>
              <a:cs typeface="Caveat Brush"/>
              <a:sym typeface="Caveat Brush"/>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idx="1" type="subTitle"/>
          </p:nvPr>
        </p:nvSpPr>
        <p:spPr>
          <a:xfrm>
            <a:off x="50400" y="0"/>
            <a:ext cx="9043200" cy="5143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514">
              <a:latin typeface="Caveat Brush"/>
              <a:ea typeface="Caveat Brush"/>
              <a:cs typeface="Caveat Brush"/>
              <a:sym typeface="Caveat Brush"/>
            </a:endParaRPr>
          </a:p>
          <a:p>
            <a:pPr indent="-323850" lvl="0" marL="457200" rtl="0" algn="l">
              <a:lnSpc>
                <a:spcPct val="100000"/>
              </a:lnSpc>
              <a:spcBef>
                <a:spcPts val="0"/>
              </a:spcBef>
              <a:spcAft>
                <a:spcPts val="0"/>
              </a:spcAft>
              <a:buSzPts val="1500"/>
              <a:buFont typeface="Caveat Brush"/>
              <a:buChar char="●"/>
            </a:pPr>
            <a:r>
              <a:rPr lang="en" sz="1500">
                <a:latin typeface="Caveat Brush"/>
                <a:ea typeface="Caveat Brush"/>
                <a:cs typeface="Caveat Brush"/>
                <a:sym typeface="Caveat Brush"/>
              </a:rPr>
              <a:t>Next use slide 7 to explain that after many years of success, one of the group has decided to retire. </a:t>
            </a:r>
            <a:endParaRPr sz="1500">
              <a:latin typeface="Caveat Brush"/>
              <a:ea typeface="Caveat Brush"/>
              <a:cs typeface="Caveat Brush"/>
              <a:sym typeface="Caveat Brush"/>
            </a:endParaRPr>
          </a:p>
          <a:p>
            <a:pPr indent="-381000" lvl="1" marL="914400" rtl="0" algn="l">
              <a:lnSpc>
                <a:spcPct val="100000"/>
              </a:lnSpc>
              <a:spcBef>
                <a:spcPts val="0"/>
              </a:spcBef>
              <a:spcAft>
                <a:spcPts val="0"/>
              </a:spcAft>
              <a:buSzPts val="1500"/>
              <a:buFont typeface="Caveat Brush"/>
              <a:buChar char="○"/>
            </a:pPr>
            <a:r>
              <a:rPr lang="en" sz="1500">
                <a:latin typeface="Caveat Brush"/>
                <a:ea typeface="Caveat Brush"/>
                <a:cs typeface="Caveat Brush"/>
                <a:sym typeface="Caveat Brush"/>
              </a:rPr>
              <a:t>Students should go back into their groups and create a short scene where one of them tells the other that they no longer want to be part of the act and they are retiring. They can decide on the reason and what the reaction is. </a:t>
            </a:r>
            <a:endParaRPr sz="1500">
              <a:latin typeface="Caveat Brush"/>
              <a:ea typeface="Caveat Brush"/>
              <a:cs typeface="Caveat Brush"/>
              <a:sym typeface="Caveat Brush"/>
            </a:endParaRPr>
          </a:p>
          <a:p>
            <a:pPr indent="-381000" lvl="1" marL="914400" rtl="0" algn="l">
              <a:lnSpc>
                <a:spcPct val="100000"/>
              </a:lnSpc>
              <a:spcBef>
                <a:spcPts val="0"/>
              </a:spcBef>
              <a:spcAft>
                <a:spcPts val="0"/>
              </a:spcAft>
              <a:buSzPts val="1500"/>
              <a:buFont typeface="Caveat Brush"/>
              <a:buChar char="○"/>
            </a:pPr>
            <a:r>
              <a:rPr lang="en" sz="1500">
                <a:latin typeface="Caveat Brush"/>
                <a:ea typeface="Caveat Brush"/>
                <a:cs typeface="Caveat Brush"/>
                <a:sym typeface="Caveat Brush"/>
              </a:rPr>
              <a:t>Watch the performances, gather feedback about how the characters feel and their reactions to the acts break-up.</a:t>
            </a:r>
            <a:endParaRPr sz="1500">
              <a:latin typeface="Caveat Brush"/>
              <a:ea typeface="Caveat Brush"/>
              <a:cs typeface="Caveat Brush"/>
              <a:sym typeface="Caveat Brush"/>
            </a:endParaRPr>
          </a:p>
          <a:p>
            <a:pPr indent="0" lvl="0" marL="0" rtl="0" algn="l">
              <a:lnSpc>
                <a:spcPct val="100000"/>
              </a:lnSpc>
              <a:spcBef>
                <a:spcPts val="0"/>
              </a:spcBef>
              <a:spcAft>
                <a:spcPts val="0"/>
              </a:spcAft>
              <a:buNone/>
            </a:pPr>
            <a:r>
              <a:t/>
            </a:r>
            <a:endParaRPr sz="1500">
              <a:latin typeface="Caveat Brush"/>
              <a:ea typeface="Caveat Brush"/>
              <a:cs typeface="Caveat Brush"/>
              <a:sym typeface="Caveat Brush"/>
            </a:endParaRPr>
          </a:p>
          <a:p>
            <a:pPr indent="-323850" lvl="0" marL="457200" rtl="0" algn="l">
              <a:spcBef>
                <a:spcPts val="0"/>
              </a:spcBef>
              <a:spcAft>
                <a:spcPts val="0"/>
              </a:spcAft>
              <a:buSzPts val="1500"/>
              <a:buFont typeface="Caveat Brush"/>
              <a:buChar char="●"/>
            </a:pPr>
            <a:r>
              <a:rPr lang="en" sz="1500">
                <a:latin typeface="Caveat Brush"/>
                <a:ea typeface="Caveat Brush"/>
                <a:cs typeface="Caveat Brush"/>
                <a:sym typeface="Caveat Brush"/>
              </a:rPr>
              <a:t>Now have students look at slide 9 (you could print this for your students if that's easier). In pairs ask them to read the quotes from the play and look at the images, which will give them further insight. What is revealed now?</a:t>
            </a:r>
            <a:br>
              <a:rPr lang="en" sz="1500">
                <a:latin typeface="Caveat Brush"/>
                <a:ea typeface="Caveat Brush"/>
                <a:cs typeface="Caveat Brush"/>
                <a:sym typeface="Caveat Brush"/>
              </a:rPr>
            </a:br>
            <a:endParaRPr sz="1500">
              <a:latin typeface="Caveat Brush"/>
              <a:ea typeface="Caveat Brush"/>
              <a:cs typeface="Caveat Brush"/>
              <a:sym typeface="Caveat Brush"/>
            </a:endParaRPr>
          </a:p>
          <a:p>
            <a:pPr indent="-323850" lvl="0" marL="457200" rtl="0" algn="l">
              <a:spcBef>
                <a:spcPts val="0"/>
              </a:spcBef>
              <a:spcAft>
                <a:spcPts val="0"/>
              </a:spcAft>
              <a:buSzPts val="1500"/>
              <a:buFont typeface="Caveat Brush"/>
              <a:buChar char="●"/>
            </a:pPr>
            <a:r>
              <a:rPr lang="en" sz="1500">
                <a:latin typeface="Caveat Brush"/>
                <a:ea typeface="Caveat Brush"/>
                <a:cs typeface="Caveat Brush"/>
                <a:sym typeface="Caveat Brush"/>
              </a:rPr>
              <a:t>Have students make some guesses about themes and ideas in the play. Can they guess at a plot?</a:t>
            </a:r>
            <a:endParaRPr sz="1500">
              <a:latin typeface="Caveat Brush"/>
              <a:ea typeface="Caveat Brush"/>
              <a:cs typeface="Caveat Brush"/>
              <a:sym typeface="Caveat Brush"/>
            </a:endParaRPr>
          </a:p>
          <a:p>
            <a:pPr indent="0" lvl="0" marL="457200" rtl="0" algn="l">
              <a:spcBef>
                <a:spcPts val="0"/>
              </a:spcBef>
              <a:spcAft>
                <a:spcPts val="0"/>
              </a:spcAft>
              <a:buNone/>
            </a:pPr>
            <a:r>
              <a:t/>
            </a:r>
            <a:endParaRPr sz="1500">
              <a:latin typeface="Caveat Brush"/>
              <a:ea typeface="Caveat Brush"/>
              <a:cs typeface="Caveat Brush"/>
              <a:sym typeface="Caveat Brush"/>
            </a:endParaRPr>
          </a:p>
          <a:p>
            <a:pPr indent="-323850" lvl="0" marL="457200" rtl="0" algn="l">
              <a:spcBef>
                <a:spcPts val="0"/>
              </a:spcBef>
              <a:spcAft>
                <a:spcPts val="0"/>
              </a:spcAft>
              <a:buSzPts val="1500"/>
              <a:buFont typeface="Caveat Brush"/>
              <a:buChar char="●"/>
            </a:pPr>
            <a:r>
              <a:rPr lang="en" sz="1500">
                <a:latin typeface="Caveat Brush"/>
                <a:ea typeface="Caveat Brush"/>
                <a:cs typeface="Caveat Brush"/>
                <a:sym typeface="Caveat Brush"/>
              </a:rPr>
              <a:t>Get them each to select one quote and rehearse it with vocal expression, facial expression and movement or gesture. Students can perform this as a whole class performance, have them stand in a space and one at a time deliver their line with their movement or gesture.</a:t>
            </a:r>
            <a:endParaRPr sz="1500">
              <a:latin typeface="Caveat Brush"/>
              <a:ea typeface="Caveat Brush"/>
              <a:cs typeface="Caveat Brush"/>
              <a:sym typeface="Caveat Brush"/>
            </a:endParaRPr>
          </a:p>
          <a:p>
            <a:pPr indent="0" lvl="0" marL="457200" rtl="0" algn="l">
              <a:spcBef>
                <a:spcPts val="0"/>
              </a:spcBef>
              <a:spcAft>
                <a:spcPts val="0"/>
              </a:spcAft>
              <a:buNone/>
            </a:pPr>
            <a:r>
              <a:t/>
            </a:r>
            <a:endParaRPr sz="1500">
              <a:latin typeface="Caveat Brush"/>
              <a:ea typeface="Caveat Brush"/>
              <a:cs typeface="Caveat Brush"/>
              <a:sym typeface="Caveat Brush"/>
            </a:endParaRPr>
          </a:p>
          <a:p>
            <a:pPr indent="-323850" lvl="0" marL="457200" rtl="0" algn="l">
              <a:spcBef>
                <a:spcPts val="0"/>
              </a:spcBef>
              <a:spcAft>
                <a:spcPts val="0"/>
              </a:spcAft>
              <a:buSzPts val="1500"/>
              <a:buFont typeface="Caveat Brush"/>
              <a:buChar char="●"/>
            </a:pPr>
            <a:r>
              <a:rPr lang="en" sz="1500">
                <a:latin typeface="Caveat Brush"/>
                <a:ea typeface="Caveat Brush"/>
                <a:cs typeface="Caveat Brush"/>
                <a:sym typeface="Caveat Brush"/>
              </a:rPr>
              <a:t>Finally, students can begin preparing their scripts for use with The Understudy slides. We think it’s well worth their time to sit and highlight characters, divide their scripts into units and label each unit so they start the project organised and clear.</a:t>
            </a:r>
            <a:endParaRPr sz="1500">
              <a:latin typeface="Caveat Brush"/>
              <a:ea typeface="Caveat Brush"/>
              <a:cs typeface="Caveat Brush"/>
              <a:sym typeface="Caveat Brush"/>
            </a:endParaRPr>
          </a:p>
          <a:p>
            <a:pPr indent="0" lvl="0" marL="457200" rtl="0" algn="l">
              <a:spcBef>
                <a:spcPts val="0"/>
              </a:spcBef>
              <a:spcAft>
                <a:spcPts val="0"/>
              </a:spcAft>
              <a:buNone/>
            </a:pPr>
            <a:r>
              <a:t/>
            </a:r>
            <a:endParaRPr sz="1500">
              <a:latin typeface="Caveat Brush"/>
              <a:ea typeface="Caveat Brush"/>
              <a:cs typeface="Caveat Brush"/>
              <a:sym typeface="Caveat Brush"/>
            </a:endParaRPr>
          </a:p>
          <a:p>
            <a:pPr indent="-323850" lvl="0" marL="457200" rtl="0" algn="l">
              <a:spcBef>
                <a:spcPts val="0"/>
              </a:spcBef>
              <a:spcAft>
                <a:spcPts val="0"/>
              </a:spcAft>
              <a:buSzPts val="1500"/>
              <a:buFont typeface="Caveat Brush"/>
              <a:buChar char="●"/>
            </a:pPr>
            <a:r>
              <a:rPr lang="en" sz="1500">
                <a:latin typeface="Caveat Brush"/>
                <a:ea typeface="Caveat Brush"/>
                <a:cs typeface="Caveat Brush"/>
                <a:sym typeface="Caveat Brush"/>
              </a:rPr>
              <a:t> </a:t>
            </a:r>
            <a:r>
              <a:rPr lang="en" sz="1450">
                <a:latin typeface="Caveat Brush"/>
                <a:ea typeface="Caveat Brush"/>
                <a:cs typeface="Caveat Brush"/>
                <a:sym typeface="Caveat Brush"/>
              </a:rPr>
              <a:t>From here, you can move into a first read with a focus on enjoying the script, making observations about the characters and maybe taking some notes on characters. </a:t>
            </a:r>
            <a:endParaRPr sz="1450">
              <a:latin typeface="Caveat Brush"/>
              <a:ea typeface="Caveat Brush"/>
              <a:cs typeface="Caveat Brush"/>
              <a:sym typeface="Caveat Brush"/>
            </a:endParaRPr>
          </a:p>
          <a:p>
            <a:pPr indent="0" lvl="0" marL="457200" rtl="0" algn="l">
              <a:spcBef>
                <a:spcPts val="0"/>
              </a:spcBef>
              <a:spcAft>
                <a:spcPts val="0"/>
              </a:spcAft>
              <a:buNone/>
            </a:pPr>
            <a:r>
              <a:t/>
            </a:r>
            <a:endParaRPr sz="1500">
              <a:latin typeface="Caveat Brush"/>
              <a:ea typeface="Caveat Brush"/>
              <a:cs typeface="Caveat Brush"/>
              <a:sym typeface="Caveat Brush"/>
            </a:endParaRPr>
          </a:p>
        </p:txBody>
      </p:sp>
      <p:sp>
        <p:nvSpPr>
          <p:cNvPr id="79" name="Google Shape;79;p16"/>
          <p:cNvSpPr txBox="1"/>
          <p:nvPr/>
        </p:nvSpPr>
        <p:spPr>
          <a:xfrm>
            <a:off x="6611150" y="0"/>
            <a:ext cx="2406900" cy="44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14" u="sng">
                <a:solidFill>
                  <a:schemeClr val="lt1"/>
                </a:solidFill>
                <a:latin typeface="Caveat Brush"/>
                <a:ea typeface="Caveat Brush"/>
                <a:cs typeface="Caveat Brush"/>
                <a:sym typeface="Caveat Brush"/>
              </a:rPr>
              <a:t>INTRO LESSON CONTINUED</a:t>
            </a:r>
            <a:r>
              <a:rPr lang="en" sz="1714">
                <a:solidFill>
                  <a:schemeClr val="lt1"/>
                </a:solidFill>
                <a:latin typeface="Caveat Brush"/>
                <a:ea typeface="Caveat Brush"/>
                <a:cs typeface="Caveat Brush"/>
                <a:sym typeface="Caveat Brush"/>
              </a:rPr>
              <a:t> </a:t>
            </a:r>
            <a:endParaRPr sz="1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85" name="Google Shape;85;p17"/>
          <p:cNvSpPr txBox="1"/>
          <p:nvPr>
            <p:ph idx="1" type="subTitle"/>
          </p:nvPr>
        </p:nvSpPr>
        <p:spPr>
          <a:xfrm>
            <a:off x="1572300" y="1278125"/>
            <a:ext cx="6302400" cy="3654900"/>
          </a:xfrm>
          <a:prstGeom prst="rect">
            <a:avLst/>
          </a:prstGeom>
        </p:spPr>
        <p:txBody>
          <a:bodyPr anchorCtr="0" anchor="t" bIns="91425" lIns="91425" spcFirstLastPara="1" rIns="91425" wrap="square" tIns="91425">
            <a:noAutofit/>
          </a:bodyPr>
          <a:lstStyle/>
          <a:p>
            <a:pPr indent="-349250" lvl="0" marL="457200" marR="63500" rtl="0" algn="l">
              <a:lnSpc>
                <a:spcPct val="137500"/>
              </a:lnSpc>
              <a:spcBef>
                <a:spcPts val="800"/>
              </a:spcBef>
              <a:spcAft>
                <a:spcPts val="0"/>
              </a:spcAft>
              <a:buClr>
                <a:schemeClr val="lt1"/>
              </a:buClr>
              <a:buSzPts val="1900"/>
              <a:buFont typeface="Shadows Into Light"/>
              <a:buChar char="●"/>
            </a:pPr>
            <a:r>
              <a:rPr lang="en" sz="1900"/>
              <a:t>Comedians, Jugglers, Singers, Dancers, Mimes, Impersonators </a:t>
            </a:r>
            <a:endParaRPr sz="1900"/>
          </a:p>
          <a:p>
            <a:pPr indent="-349250" lvl="0" marL="457200" marR="63500" rtl="0" algn="l">
              <a:lnSpc>
                <a:spcPct val="137500"/>
              </a:lnSpc>
              <a:spcBef>
                <a:spcPts val="0"/>
              </a:spcBef>
              <a:spcAft>
                <a:spcPts val="0"/>
              </a:spcAft>
              <a:buClr>
                <a:schemeClr val="lt1"/>
              </a:buClr>
              <a:buSzPts val="1900"/>
              <a:buFont typeface="Shadows Into Light"/>
              <a:buChar char="●"/>
            </a:pPr>
            <a:r>
              <a:rPr lang="en" sz="1900"/>
              <a:t>Magic: Magicians performed illusions and sleight-of-hand tricks </a:t>
            </a:r>
            <a:endParaRPr sz="1900"/>
          </a:p>
          <a:p>
            <a:pPr indent="-349250" lvl="0" marL="457200" marR="63500" rtl="0" algn="l">
              <a:lnSpc>
                <a:spcPct val="137500"/>
              </a:lnSpc>
              <a:spcBef>
                <a:spcPts val="0"/>
              </a:spcBef>
              <a:spcAft>
                <a:spcPts val="0"/>
              </a:spcAft>
              <a:buClr>
                <a:schemeClr val="lt1"/>
              </a:buClr>
              <a:buSzPts val="1900"/>
              <a:buFont typeface="Shadows Into Light"/>
              <a:buChar char="●"/>
            </a:pPr>
            <a:r>
              <a:rPr lang="en" sz="1900"/>
              <a:t>Ventriloquism: Ventriloquists used dummies or puppets to perform comedic routines </a:t>
            </a:r>
            <a:endParaRPr sz="1900"/>
          </a:p>
          <a:p>
            <a:pPr indent="-349250" lvl="0" marL="457200" marR="63500" rtl="0" algn="l">
              <a:lnSpc>
                <a:spcPct val="137500"/>
              </a:lnSpc>
              <a:spcBef>
                <a:spcPts val="0"/>
              </a:spcBef>
              <a:spcAft>
                <a:spcPts val="0"/>
              </a:spcAft>
              <a:buClr>
                <a:schemeClr val="lt1"/>
              </a:buClr>
              <a:buSzPts val="1900"/>
              <a:buFont typeface="Shadows Into Light"/>
              <a:buChar char="●"/>
            </a:pPr>
            <a:r>
              <a:rPr lang="en" sz="1900"/>
              <a:t>Acrobatics: Acrobatic acts featured feats of balance, agility, and strength </a:t>
            </a:r>
            <a:endParaRPr sz="1900"/>
          </a:p>
          <a:p>
            <a:pPr indent="-349250" lvl="0" marL="457200" marR="63500" rtl="0" algn="l">
              <a:lnSpc>
                <a:spcPct val="137500"/>
              </a:lnSpc>
              <a:spcBef>
                <a:spcPts val="0"/>
              </a:spcBef>
              <a:spcAft>
                <a:spcPts val="0"/>
              </a:spcAft>
              <a:buClr>
                <a:schemeClr val="lt1"/>
              </a:buClr>
              <a:buSzPts val="1900"/>
              <a:buFont typeface="Shadows Into Light"/>
              <a:buChar char="●"/>
            </a:pPr>
            <a:r>
              <a:rPr lang="en" sz="1900"/>
              <a:t>Mime: Pantomime and action acts without speech were performed</a:t>
            </a:r>
            <a:endParaRPr sz="1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8"/>
          <p:cNvPicPr preferRelativeResize="0"/>
          <p:nvPr/>
        </p:nvPicPr>
        <p:blipFill rotWithShape="1">
          <a:blip r:embed="rId3">
            <a:alphaModFix/>
          </a:blip>
          <a:srcRect b="0" l="10083" r="10075" t="0"/>
          <a:stretch/>
        </p:blipFill>
        <p:spPr>
          <a:xfrm>
            <a:off x="921675" y="0"/>
            <a:ext cx="7300656"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96" name="Google Shape;96;p19"/>
          <p:cNvSpPr txBox="1"/>
          <p:nvPr>
            <p:ph idx="1" type="subTitle"/>
          </p:nvPr>
        </p:nvSpPr>
        <p:spPr>
          <a:xfrm>
            <a:off x="1694400" y="1173475"/>
            <a:ext cx="5755200" cy="365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Caveat Brush"/>
                <a:ea typeface="Caveat Brush"/>
                <a:cs typeface="Caveat Brush"/>
                <a:sym typeface="Caveat Brush"/>
              </a:rPr>
              <a:t>A</a:t>
            </a:r>
            <a:r>
              <a:rPr lang="en" sz="2600">
                <a:latin typeface="Caveat Brush"/>
                <a:ea typeface="Caveat Brush"/>
                <a:cs typeface="Caveat Brush"/>
                <a:sym typeface="Caveat Brush"/>
              </a:rPr>
              <a:t>fter many years of success, one of the group has decided to retire. </a:t>
            </a:r>
            <a:endParaRPr sz="2600">
              <a:latin typeface="Caveat Brush"/>
              <a:ea typeface="Caveat Brush"/>
              <a:cs typeface="Caveat Brush"/>
              <a:sym typeface="Caveat Brush"/>
            </a:endParaRPr>
          </a:p>
          <a:p>
            <a:pPr indent="0" lvl="0" marL="0" rtl="0" algn="ctr">
              <a:spcBef>
                <a:spcPts val="0"/>
              </a:spcBef>
              <a:spcAft>
                <a:spcPts val="0"/>
              </a:spcAft>
              <a:buNone/>
            </a:pPr>
            <a:r>
              <a:rPr lang="en" sz="2600">
                <a:latin typeface="Caveat Brush"/>
                <a:ea typeface="Caveat Brush"/>
                <a:cs typeface="Caveat Brush"/>
                <a:sym typeface="Caveat Brush"/>
              </a:rPr>
              <a:t>Go back into your groups and create a short scene where one of you tells the other(s) that you no longer want to be part of the act and are retiring. You can decide on the reason and what the reaction is. Do they have a big fight about it? Does one beg and plead? Think they’ll be better off with someone else?</a:t>
            </a:r>
            <a:endParaRPr sz="1900"/>
          </a:p>
        </p:txBody>
      </p:sp>
      <p:sp>
        <p:nvSpPr>
          <p:cNvPr id="97" name="Google Shape;97;p19"/>
          <p:cNvSpPr txBox="1"/>
          <p:nvPr/>
        </p:nvSpPr>
        <p:spPr>
          <a:xfrm>
            <a:off x="3592675" y="842500"/>
            <a:ext cx="1626000" cy="39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Chelsea Market"/>
                <a:ea typeface="Chelsea Market"/>
                <a:cs typeface="Chelsea Market"/>
                <a:sym typeface="Chelsea Market"/>
              </a:rPr>
              <a:t>RETIRING!</a:t>
            </a:r>
            <a:endParaRPr sz="2200">
              <a:solidFill>
                <a:schemeClr val="lt1"/>
              </a:solidFill>
              <a:latin typeface="Chelsea Market"/>
              <a:ea typeface="Chelsea Market"/>
              <a:cs typeface="Chelsea Market"/>
              <a:sym typeface="Chelsea Marke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20"/>
          <p:cNvPicPr preferRelativeResize="0"/>
          <p:nvPr/>
        </p:nvPicPr>
        <p:blipFill>
          <a:blip r:embed="rId3">
            <a:alphaModFix/>
          </a:blip>
          <a:stretch>
            <a:fillRect/>
          </a:stretch>
        </p:blipFill>
        <p:spPr>
          <a:xfrm>
            <a:off x="0" y="0"/>
            <a:ext cx="9082301" cy="5108800"/>
          </a:xfrm>
          <a:prstGeom prst="rect">
            <a:avLst/>
          </a:prstGeom>
          <a:noFill/>
          <a:ln>
            <a:noFill/>
          </a:ln>
        </p:spPr>
      </p:pic>
      <p:sp>
        <p:nvSpPr>
          <p:cNvPr id="103" name="Google Shape;103;p20"/>
          <p:cNvSpPr txBox="1"/>
          <p:nvPr/>
        </p:nvSpPr>
        <p:spPr>
          <a:xfrm>
            <a:off x="1631300" y="1913100"/>
            <a:ext cx="5819700" cy="30588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lang="en" sz="2800">
                <a:solidFill>
                  <a:schemeClr val="lt1"/>
                </a:solidFill>
                <a:latin typeface="Caveat Brush"/>
                <a:ea typeface="Caveat Brush"/>
                <a:cs typeface="Caveat Brush"/>
                <a:sym typeface="Caveat Brush"/>
              </a:rPr>
              <a:t>In pairs read the quotes from the play on the next slide and look at the images, which will give further insight. </a:t>
            </a:r>
            <a:br>
              <a:rPr lang="en" sz="2800">
                <a:solidFill>
                  <a:schemeClr val="lt1"/>
                </a:solidFill>
                <a:latin typeface="Caveat Brush"/>
                <a:ea typeface="Caveat Brush"/>
                <a:cs typeface="Caveat Brush"/>
                <a:sym typeface="Caveat Brush"/>
              </a:rPr>
            </a:br>
            <a:r>
              <a:rPr lang="en" sz="2800">
                <a:solidFill>
                  <a:schemeClr val="lt1"/>
                </a:solidFill>
                <a:latin typeface="Caveat Brush"/>
                <a:ea typeface="Caveat Brush"/>
                <a:cs typeface="Caveat Brush"/>
                <a:sym typeface="Caveat Brush"/>
              </a:rPr>
              <a:t>What is revealed now?</a:t>
            </a:r>
            <a:endParaRPr sz="2800">
              <a:solidFill>
                <a:schemeClr val="lt1"/>
              </a:solidFill>
              <a:latin typeface="Caveat Brush"/>
              <a:ea typeface="Caveat Brush"/>
              <a:cs typeface="Caveat Brush"/>
              <a:sym typeface="Caveat Brush"/>
            </a:endParaRPr>
          </a:p>
          <a:p>
            <a:pPr indent="0" lvl="0" marL="457200" rtl="0" algn="ctr">
              <a:spcBef>
                <a:spcPts val="0"/>
              </a:spcBef>
              <a:spcAft>
                <a:spcPts val="0"/>
              </a:spcAft>
              <a:buNone/>
            </a:pPr>
            <a:r>
              <a:rPr lang="en" sz="2800">
                <a:solidFill>
                  <a:schemeClr val="lt1"/>
                </a:solidFill>
                <a:latin typeface="Caveat Brush"/>
                <a:ea typeface="Caveat Brush"/>
                <a:cs typeface="Caveat Brush"/>
                <a:sym typeface="Caveat Brush"/>
              </a:rPr>
              <a:t>Make some guesses about themes and ideas in the play. </a:t>
            </a:r>
            <a:endParaRPr sz="2800">
              <a:solidFill>
                <a:schemeClr val="lt1"/>
              </a:solidFill>
              <a:latin typeface="Caveat Brush"/>
              <a:ea typeface="Caveat Brush"/>
              <a:cs typeface="Caveat Brush"/>
              <a:sym typeface="Caveat Brush"/>
            </a:endParaRPr>
          </a:p>
          <a:p>
            <a:pPr indent="0" lvl="0" marL="457200" rtl="0" algn="ctr">
              <a:spcBef>
                <a:spcPts val="0"/>
              </a:spcBef>
              <a:spcAft>
                <a:spcPts val="0"/>
              </a:spcAft>
              <a:buNone/>
            </a:pPr>
            <a:r>
              <a:rPr lang="en" sz="2800">
                <a:solidFill>
                  <a:schemeClr val="lt1"/>
                </a:solidFill>
                <a:latin typeface="Caveat Brush"/>
                <a:ea typeface="Caveat Brush"/>
                <a:cs typeface="Caveat Brush"/>
                <a:sym typeface="Caveat Brush"/>
              </a:rPr>
              <a:t>Can you guess at a plot?</a:t>
            </a:r>
            <a:endParaRPr sz="3100">
              <a:solidFill>
                <a:schemeClr val="lt1"/>
              </a:solidFill>
              <a:latin typeface="Shadows Into Light"/>
              <a:ea typeface="Shadows Into Light"/>
              <a:cs typeface="Shadows Into Light"/>
              <a:sym typeface="Shadows In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pic>
        <p:nvPicPr>
          <p:cNvPr id="108" name="Google Shape;108;p2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