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Lst>
  <p:sldSz cy="5143500" cx="9144000"/>
  <p:notesSz cx="6858000" cy="9144000"/>
  <p:embeddedFontLst>
    <p:embeddedFont>
      <p:font typeface="Chelsea Market"/>
      <p:regular r:id="rId42"/>
    </p:embeddedFont>
    <p:embeddedFont>
      <p:font typeface="Shadows Into Light"/>
      <p:regular r:id="rId43"/>
    </p:embeddedFont>
    <p:embeddedFont>
      <p:font typeface="Satisfy"/>
      <p:regular r:id="rId44"/>
    </p:embeddedFont>
    <p:embeddedFont>
      <p:font typeface="Caveat Brush"/>
      <p:regular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3F287A7-F1FC-410B-A4EF-3EE74BFED66C}">
  <a:tblStyle styleId="{B3F287A7-F1FC-410B-A4EF-3EE74BFED66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font" Target="fonts/ChelseaMarket-regular.fntdata"/><Relationship Id="rId41" Type="http://schemas.openxmlformats.org/officeDocument/2006/relationships/slide" Target="slides/slide35.xml"/><Relationship Id="rId22" Type="http://schemas.openxmlformats.org/officeDocument/2006/relationships/slide" Target="slides/slide16.xml"/><Relationship Id="rId44" Type="http://schemas.openxmlformats.org/officeDocument/2006/relationships/font" Target="fonts/Satisfy-regular.fntdata"/><Relationship Id="rId21" Type="http://schemas.openxmlformats.org/officeDocument/2006/relationships/slide" Target="slides/slide15.xml"/><Relationship Id="rId43" Type="http://schemas.openxmlformats.org/officeDocument/2006/relationships/font" Target="fonts/ShadowsIntoLight-regular.fntdata"/><Relationship Id="rId24" Type="http://schemas.openxmlformats.org/officeDocument/2006/relationships/slide" Target="slides/slide18.xml"/><Relationship Id="rId23" Type="http://schemas.openxmlformats.org/officeDocument/2006/relationships/slide" Target="slides/slide17.xml"/><Relationship Id="rId45" Type="http://schemas.openxmlformats.org/officeDocument/2006/relationships/font" Target="fonts/CaveatBrush-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7a4b45230f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7a4b45230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7a2f47a7c1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37a2f47a7c1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7a2f47a7c1_0_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37a2f47a7c1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7a2f47a7c1_0_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37a2f47a7c1_0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7a2f47a7c1_0_3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37a2f47a7c1_0_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37a2f47a7c1_0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37a2f47a7c1_0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37a2f47a7c1_0_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37a2f47a7c1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37a2f47a7c1_0_3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37a2f47a7c1_0_3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ea7bb58c8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ea7bb58c8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37a2f47a7c1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37a2f47a7c1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ea7bb58c81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ea7bb58c81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37a2f47a7c1_0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37a2f47a7c1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ea7bb58c81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ea7bb58c81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7b0ad566b7_2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27b0ad566b7_2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7b0ad566b7_2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27b0ad566b7_2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7b0ad566b7_2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27b0ad566b7_2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7a2f47a7c1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37a2f47a7c1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37a2f47a7c1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37a2f47a7c1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37a2f47a7c1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37a2f47a7c1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37a2f47a7c1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37a2f47a7c1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7a2f47a7c1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37a2f47a7c1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37a2f47a7c1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37a2f47a7c1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27b0ad566b7_2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27b0ad566b7_2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37a2f47a7c1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37a2f47a7c1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37a2f47a7c1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37a2f47a7c1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37a2f47a7c1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37a2f47a7c1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37a2f47a7c1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37a2f47a7c1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37a2f47a7c1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37a2f47a7c1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eefb28248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eefb28248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37a2f47a7c1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37a2f47a7c1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7b0ad566b7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27b0ad566b7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37a2f47a7c1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37a2f47a7c1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37a2f47a7c1_0_4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37a2f47a7c1_0_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37a2f47a7c1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37a2f47a7c1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7a2f47a7c1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37a2f47a7c1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49782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Caveat Brush"/>
              <a:buNone/>
              <a:defRPr sz="2800">
                <a:solidFill>
                  <a:schemeClr val="lt1"/>
                </a:solidFill>
                <a:latin typeface="Caveat Brush"/>
                <a:ea typeface="Caveat Brush"/>
                <a:cs typeface="Caveat Brush"/>
                <a:sym typeface="Caveat Brush"/>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Shadows Into Light"/>
              <a:buChar char="●"/>
              <a:defRPr sz="1800">
                <a:solidFill>
                  <a:schemeClr val="lt1"/>
                </a:solidFill>
                <a:latin typeface="Shadows Into Light"/>
                <a:ea typeface="Shadows Into Light"/>
                <a:cs typeface="Shadows Into Light"/>
                <a:sym typeface="Shadows Into Light"/>
              </a:defRPr>
            </a:lvl1pPr>
            <a:lvl2pPr indent="-317500" lvl="1" marL="914400">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2pPr>
            <a:lvl3pPr indent="-317500" lvl="2" marL="1371600">
              <a:lnSpc>
                <a:spcPct val="115000"/>
              </a:lnSpc>
              <a:spcBef>
                <a:spcPts val="0"/>
              </a:spcBef>
              <a:spcAft>
                <a:spcPts val="0"/>
              </a:spcAft>
              <a:buClr>
                <a:schemeClr val="lt1"/>
              </a:buClr>
              <a:buSzPts val="1400"/>
              <a:buFont typeface="Shadows Into Light"/>
              <a:buChar char="■"/>
              <a:defRPr>
                <a:solidFill>
                  <a:schemeClr val="lt1"/>
                </a:solidFill>
                <a:latin typeface="Shadows Into Light"/>
                <a:ea typeface="Shadows Into Light"/>
                <a:cs typeface="Shadows Into Light"/>
                <a:sym typeface="Shadows Into Light"/>
              </a:defRPr>
            </a:lvl3pPr>
            <a:lvl4pPr indent="-317500" lvl="3" marL="1828800">
              <a:lnSpc>
                <a:spcPct val="115000"/>
              </a:lnSpc>
              <a:spcBef>
                <a:spcPts val="0"/>
              </a:spcBef>
              <a:spcAft>
                <a:spcPts val="0"/>
              </a:spcAft>
              <a:buClr>
                <a:schemeClr val="lt1"/>
              </a:buClr>
              <a:buSzPts val="1400"/>
              <a:buFont typeface="Shadows Into Light"/>
              <a:buChar char="●"/>
              <a:defRPr>
                <a:solidFill>
                  <a:schemeClr val="lt1"/>
                </a:solidFill>
                <a:latin typeface="Shadows Into Light"/>
                <a:ea typeface="Shadows Into Light"/>
                <a:cs typeface="Shadows Into Light"/>
                <a:sym typeface="Shadows Into Light"/>
              </a:defRPr>
            </a:lvl4pPr>
            <a:lvl5pPr indent="-317500" lvl="4" marL="2286000">
              <a:lnSpc>
                <a:spcPct val="115000"/>
              </a:lnSpc>
              <a:spcBef>
                <a:spcPts val="0"/>
              </a:spcBef>
              <a:spcAft>
                <a:spcPts val="0"/>
              </a:spcAft>
              <a:buClr>
                <a:schemeClr val="lt1"/>
              </a:buClr>
              <a:buSzPts val="1400"/>
              <a:buFont typeface="Shadows Into Light"/>
              <a:buChar char="○"/>
              <a:defRPr>
                <a:solidFill>
                  <a:schemeClr val="lt1"/>
                </a:solidFill>
                <a:latin typeface="Shadows Into Light"/>
                <a:ea typeface="Shadows Into Light"/>
                <a:cs typeface="Shadows Into Light"/>
                <a:sym typeface="Shadows Into Light"/>
              </a:defRPr>
            </a:lvl5pPr>
            <a:lvl6pPr indent="-317500" lvl="5" marL="2743200">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6pPr>
            <a:lvl7pPr indent="-317500" lvl="6" marL="3200400">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7pPr>
            <a:lvl8pPr indent="-317500" lvl="7" marL="3657600">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8pPr>
            <a:lvl9pPr indent="-317500" lvl="8" marL="4114800">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4.png"/><Relationship Id="rId7"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4.png"/><Relationship Id="rId7"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4.png"/><Relationship Id="rId7"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4.png"/><Relationship Id="rId7"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4.png"/><Relationship Id="rId7"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1.png"/><Relationship Id="rId4" Type="http://schemas.openxmlformats.org/officeDocument/2006/relationships/image" Target="../media/image13.png"/><Relationship Id="rId5" Type="http://schemas.openxmlformats.org/officeDocument/2006/relationships/image" Target="../media/image9.png"/><Relationship Id="rId6" Type="http://schemas.openxmlformats.org/officeDocument/2006/relationships/image" Target="../media/image6.png"/><Relationship Id="rId7" Type="http://schemas.openxmlformats.org/officeDocument/2006/relationships/image" Target="../media/image1.png"/><Relationship Id="rId8"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image" Target="../media/image13.png"/><Relationship Id="rId9" Type="http://schemas.openxmlformats.org/officeDocument/2006/relationships/image" Target="../media/image18.png"/><Relationship Id="rId5" Type="http://schemas.openxmlformats.org/officeDocument/2006/relationships/image" Target="../media/image9.png"/><Relationship Id="rId6" Type="http://schemas.openxmlformats.org/officeDocument/2006/relationships/image" Target="../media/image6.png"/><Relationship Id="rId7" Type="http://schemas.openxmlformats.org/officeDocument/2006/relationships/image" Target="../media/image1.png"/><Relationship Id="rId8"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0.png"/><Relationship Id="rId4" Type="http://schemas.openxmlformats.org/officeDocument/2006/relationships/image" Target="../media/image1.png"/><Relationship Id="rId5" Type="http://schemas.openxmlformats.org/officeDocument/2006/relationships/image" Target="../media/image18.png"/><Relationship Id="rId6" Type="http://schemas.openxmlformats.org/officeDocument/2006/relationships/image" Target="../media/image12.png"/><Relationship Id="rId7" Type="http://schemas.openxmlformats.org/officeDocument/2006/relationships/hyperlink" Target="https://docs.google.com/spreadsheets/d/16Yh3qrF6XooFqCoDx7bZo1HW7ILgz7DL/edit?usp=sharing&amp;ouid=100994912793970016004&amp;rtpof=true&amp;sd=true"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4.png"/><Relationship Id="rId4" Type="http://schemas.openxmlformats.org/officeDocument/2006/relationships/image" Target="../media/image17.png"/><Relationship Id="rId5"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0.png"/><Relationship Id="rId4" Type="http://schemas.openxmlformats.org/officeDocument/2006/relationships/image" Target="../media/image26.png"/><Relationship Id="rId5" Type="http://schemas.openxmlformats.org/officeDocument/2006/relationships/image" Target="../media/image1.png"/><Relationship Id="rId6"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4.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http://www.the-understudy.org/shop" TargetMode="External"/><Relationship Id="rId4" Type="http://schemas.openxmlformats.org/officeDocument/2006/relationships/image" Target="../media/image1.png"/><Relationship Id="rId5"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hyperlink" Target="http://www.the-understudy.org" TargetMode="External"/><Relationship Id="rId4" Type="http://schemas.openxmlformats.org/officeDocument/2006/relationships/hyperlink" Target="https://www.the-understudy.org/igcsedramapre-release" TargetMode="External"/><Relationship Id="rId5" Type="http://schemas.openxmlformats.org/officeDocument/2006/relationships/image" Target="../media/image16.png"/><Relationship Id="rId6"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hyperlink" Target="https://www.youtube.com/watch?v=jwsy3SpBwY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hyperlink" Target="http://www.nationaltheatre.org.uk/learn-explore/schools/teacher-resources/practitioners-in-practice-katie-mitchell-film/" TargetMode="External"/><Relationship Id="rId6" Type="http://schemas.openxmlformats.org/officeDocument/2006/relationships/image" Target="../media/image2.png"/><Relationship Id="rId7"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0.png"/><Relationship Id="rId7" Type="http://schemas.openxmlformats.org/officeDocument/2006/relationships/image" Target="../media/image14.png"/><Relationship Id="rId8"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56" name="Google Shape;56;p13" title="Three Sisters.png"/>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7" name="Google Shape;57;p13" title="Three Sisters (3).png"/>
          <p:cNvPicPr preferRelativeResize="0"/>
          <p:nvPr/>
        </p:nvPicPr>
        <p:blipFill rotWithShape="1">
          <a:blip r:embed="rId4">
            <a:alphaModFix/>
          </a:blip>
          <a:srcRect b="29582" l="4326" r="48800" t="30511"/>
          <a:stretch/>
        </p:blipFill>
        <p:spPr>
          <a:xfrm>
            <a:off x="4738075" y="3090900"/>
            <a:ext cx="4286251" cy="2052599"/>
          </a:xfrm>
          <a:prstGeom prst="rect">
            <a:avLst/>
          </a:prstGeom>
          <a:noFill/>
          <a:ln>
            <a:noFill/>
          </a:ln>
        </p:spPr>
      </p:pic>
      <p:sp>
        <p:nvSpPr>
          <p:cNvPr id="58" name="Google Shape;58;p13"/>
          <p:cNvSpPr txBox="1"/>
          <p:nvPr/>
        </p:nvSpPr>
        <p:spPr>
          <a:xfrm rot="1040410">
            <a:off x="6632542" y="3573297"/>
            <a:ext cx="2144985" cy="1088054"/>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300">
                <a:solidFill>
                  <a:schemeClr val="dk2"/>
                </a:solidFill>
                <a:latin typeface="Chelsea Market"/>
                <a:ea typeface="Chelsea Market"/>
                <a:cs typeface="Chelsea Market"/>
                <a:sym typeface="Chelsea Market"/>
              </a:rPr>
              <a:t>FREE PRE-READING ACTIVITIES</a:t>
            </a:r>
            <a:endParaRPr b="1" sz="2300">
              <a:solidFill>
                <a:schemeClr val="dk2"/>
              </a:solidFill>
              <a:latin typeface="Chelsea Market"/>
              <a:ea typeface="Chelsea Market"/>
              <a:cs typeface="Chelsea Market"/>
              <a:sym typeface="Chelsea Marke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54" name="Shape 154"/>
        <p:cNvGrpSpPr/>
        <p:nvPr/>
      </p:nvGrpSpPr>
      <p:grpSpPr>
        <a:xfrm>
          <a:off x="0" y="0"/>
          <a:ext cx="0" cy="0"/>
          <a:chOff x="0" y="0"/>
          <a:chExt cx="0" cy="0"/>
        </a:xfrm>
      </p:grpSpPr>
      <p:pic>
        <p:nvPicPr>
          <p:cNvPr id="155" name="Google Shape;155;p22" title="Three Sisters (4).png"/>
          <p:cNvPicPr preferRelativeResize="0"/>
          <p:nvPr/>
        </p:nvPicPr>
        <p:blipFill rotWithShape="1">
          <a:blip r:embed="rId3">
            <a:alphaModFix/>
          </a:blip>
          <a:srcRect b="0" l="0" r="43776" t="0"/>
          <a:stretch/>
        </p:blipFill>
        <p:spPr>
          <a:xfrm rot="830180">
            <a:off x="5496700" y="-179734"/>
            <a:ext cx="3600424" cy="2883068"/>
          </a:xfrm>
          <a:prstGeom prst="rect">
            <a:avLst/>
          </a:prstGeom>
          <a:noFill/>
          <a:ln>
            <a:noFill/>
          </a:ln>
        </p:spPr>
      </p:pic>
      <p:sp>
        <p:nvSpPr>
          <p:cNvPr id="156" name="Google Shape;156;p22"/>
          <p:cNvSpPr/>
          <p:nvPr/>
        </p:nvSpPr>
        <p:spPr>
          <a:xfrm>
            <a:off x="7354850" y="4361600"/>
            <a:ext cx="1789200" cy="7818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hadows Into Light"/>
              <a:ea typeface="Shadows Into Light"/>
              <a:cs typeface="Shadows Into Light"/>
              <a:sym typeface="Shadows Into Light"/>
            </a:endParaRPr>
          </a:p>
        </p:txBody>
      </p:sp>
      <p:pic>
        <p:nvPicPr>
          <p:cNvPr id="157" name="Google Shape;157;p22" title="Three Sisters.png"/>
          <p:cNvPicPr preferRelativeResize="0"/>
          <p:nvPr/>
        </p:nvPicPr>
        <p:blipFill>
          <a:blip r:embed="rId4">
            <a:alphaModFix/>
          </a:blip>
          <a:stretch>
            <a:fillRect/>
          </a:stretch>
        </p:blipFill>
        <p:spPr>
          <a:xfrm>
            <a:off x="58" y="-100"/>
            <a:ext cx="9143990" cy="5143500"/>
          </a:xfrm>
          <a:prstGeom prst="rect">
            <a:avLst/>
          </a:prstGeom>
          <a:noFill/>
          <a:ln>
            <a:noFill/>
          </a:ln>
        </p:spPr>
      </p:pic>
      <p:sp>
        <p:nvSpPr>
          <p:cNvPr id="158" name="Google Shape;158;p22"/>
          <p:cNvSpPr txBox="1"/>
          <p:nvPr/>
        </p:nvSpPr>
        <p:spPr>
          <a:xfrm>
            <a:off x="757176" y="0"/>
            <a:ext cx="5482800" cy="7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solidFill>
                  <a:srgbClr val="FBB1C3"/>
                </a:solidFill>
                <a:latin typeface="Chelsea Market"/>
                <a:ea typeface="Chelsea Market"/>
                <a:cs typeface="Chelsea Market"/>
                <a:sym typeface="Chelsea Market"/>
              </a:rPr>
              <a:t>KATIE MITCHELL</a:t>
            </a:r>
            <a:endParaRPr sz="4000">
              <a:solidFill>
                <a:srgbClr val="FBB1C3"/>
              </a:solidFill>
              <a:latin typeface="Chelsea Market"/>
              <a:ea typeface="Chelsea Market"/>
              <a:cs typeface="Chelsea Market"/>
              <a:sym typeface="Chelsea Market"/>
            </a:endParaRPr>
          </a:p>
        </p:txBody>
      </p:sp>
      <p:sp>
        <p:nvSpPr>
          <p:cNvPr id="159" name="Google Shape;159;p22"/>
          <p:cNvSpPr txBox="1"/>
          <p:nvPr/>
        </p:nvSpPr>
        <p:spPr>
          <a:xfrm>
            <a:off x="757175" y="622800"/>
            <a:ext cx="3042000" cy="5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1"/>
                </a:solidFill>
                <a:latin typeface="Chelsea Market"/>
                <a:ea typeface="Chelsea Market"/>
                <a:cs typeface="Chelsea Market"/>
                <a:sym typeface="Chelsea Market"/>
              </a:rPr>
              <a:t>PRACTICAL EXERCISE</a:t>
            </a:r>
            <a:endParaRPr sz="1800">
              <a:solidFill>
                <a:schemeClr val="lt1"/>
              </a:solidFill>
              <a:latin typeface="Chelsea Market"/>
              <a:ea typeface="Chelsea Market"/>
              <a:cs typeface="Chelsea Market"/>
              <a:sym typeface="Chelsea Market"/>
            </a:endParaRPr>
          </a:p>
        </p:txBody>
      </p:sp>
      <p:sp>
        <p:nvSpPr>
          <p:cNvPr id="160" name="Google Shape;160;p22"/>
          <p:cNvSpPr txBox="1"/>
          <p:nvPr/>
        </p:nvSpPr>
        <p:spPr>
          <a:xfrm rot="498451">
            <a:off x="6267351" y="299922"/>
            <a:ext cx="2288110" cy="208802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dk1"/>
                </a:solidFill>
                <a:latin typeface="Chelsea Market"/>
                <a:ea typeface="Chelsea Market"/>
                <a:cs typeface="Chelsea Market"/>
                <a:sym typeface="Chelsea Market"/>
              </a:rPr>
              <a:t>AND/OR</a:t>
            </a:r>
            <a:endParaRPr b="1" sz="1700">
              <a:solidFill>
                <a:schemeClr val="dk1"/>
              </a:solidFill>
              <a:latin typeface="Chelsea Market"/>
              <a:ea typeface="Chelsea Market"/>
              <a:cs typeface="Chelsea Market"/>
              <a:sym typeface="Chelsea Market"/>
            </a:endParaRPr>
          </a:p>
          <a:p>
            <a:pPr indent="0" lvl="0" marL="0" rtl="0" algn="l">
              <a:spcBef>
                <a:spcPts val="0"/>
              </a:spcBef>
              <a:spcAft>
                <a:spcPts val="0"/>
              </a:spcAft>
              <a:buNone/>
            </a:pPr>
            <a:r>
              <a:rPr b="1" lang="en" sz="1700">
                <a:solidFill>
                  <a:schemeClr val="dk1"/>
                </a:solidFill>
                <a:latin typeface="Chelsea Market"/>
                <a:ea typeface="Chelsea Market"/>
                <a:cs typeface="Chelsea Market"/>
                <a:sym typeface="Chelsea Market"/>
              </a:rPr>
              <a:t>Try the exercise that Katie Mitchell did exactly as she did with one actor walking into a room. </a:t>
            </a:r>
            <a:endParaRPr b="1" sz="1700">
              <a:solidFill>
                <a:schemeClr val="dk1"/>
              </a:solidFill>
              <a:latin typeface="Chelsea Market"/>
              <a:ea typeface="Chelsea Market"/>
              <a:cs typeface="Chelsea Market"/>
              <a:sym typeface="Chelsea Market"/>
            </a:endParaRPr>
          </a:p>
        </p:txBody>
      </p:sp>
      <p:sp>
        <p:nvSpPr>
          <p:cNvPr id="161" name="Google Shape;161;p22"/>
          <p:cNvSpPr txBox="1"/>
          <p:nvPr/>
        </p:nvSpPr>
        <p:spPr>
          <a:xfrm>
            <a:off x="0" y="0"/>
            <a:ext cx="891600" cy="62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Shadows Into Light"/>
                <a:ea typeface="Shadows Into Light"/>
                <a:cs typeface="Shadows Into Light"/>
                <a:sym typeface="Shadows Into Light"/>
              </a:rPr>
              <a:t>Student </a:t>
            </a:r>
            <a:br>
              <a:rPr lang="en" sz="1800">
                <a:solidFill>
                  <a:schemeClr val="lt1"/>
                </a:solidFill>
                <a:latin typeface="Shadows Into Light"/>
                <a:ea typeface="Shadows Into Light"/>
                <a:cs typeface="Shadows Into Light"/>
                <a:sym typeface="Shadows Into Light"/>
              </a:rPr>
            </a:br>
            <a:r>
              <a:rPr lang="en" sz="1800">
                <a:solidFill>
                  <a:schemeClr val="lt1"/>
                </a:solidFill>
                <a:latin typeface="Shadows Into Light"/>
                <a:ea typeface="Shadows Into Light"/>
                <a:cs typeface="Shadows Into Light"/>
                <a:sym typeface="Shadows Into Light"/>
              </a:rPr>
              <a:t>Task</a:t>
            </a:r>
            <a:endParaRPr sz="1800">
              <a:solidFill>
                <a:schemeClr val="lt1"/>
              </a:solidFill>
              <a:latin typeface="Shadows Into Light"/>
              <a:ea typeface="Shadows Into Light"/>
              <a:cs typeface="Shadows Into Light"/>
              <a:sym typeface="Shadows Into Light"/>
            </a:endParaRPr>
          </a:p>
        </p:txBody>
      </p:sp>
      <p:pic>
        <p:nvPicPr>
          <p:cNvPr id="162" name="Google Shape;162;p22" title="Three Sisters (5).png"/>
          <p:cNvPicPr preferRelativeResize="0"/>
          <p:nvPr/>
        </p:nvPicPr>
        <p:blipFill rotWithShape="1">
          <a:blip r:embed="rId5">
            <a:alphaModFix/>
          </a:blip>
          <a:srcRect b="0" l="44659" r="0" t="0"/>
          <a:stretch/>
        </p:blipFill>
        <p:spPr>
          <a:xfrm rot="695745">
            <a:off x="5301926" y="436893"/>
            <a:ext cx="1062826" cy="1080265"/>
          </a:xfrm>
          <a:prstGeom prst="rect">
            <a:avLst/>
          </a:prstGeom>
          <a:noFill/>
          <a:ln>
            <a:noFill/>
          </a:ln>
        </p:spPr>
      </p:pic>
      <p:pic>
        <p:nvPicPr>
          <p:cNvPr id="163" name="Google Shape;163;p22" title="Three Sisters (3).png"/>
          <p:cNvPicPr preferRelativeResize="0"/>
          <p:nvPr/>
        </p:nvPicPr>
        <p:blipFill rotWithShape="1">
          <a:blip r:embed="rId6">
            <a:alphaModFix/>
          </a:blip>
          <a:srcRect b="29582" l="15564" r="48800" t="30511"/>
          <a:stretch/>
        </p:blipFill>
        <p:spPr>
          <a:xfrm rot="-1686783">
            <a:off x="815235" y="2143746"/>
            <a:ext cx="5285755" cy="3608833"/>
          </a:xfrm>
          <a:prstGeom prst="rect">
            <a:avLst/>
          </a:prstGeom>
          <a:noFill/>
          <a:ln>
            <a:noFill/>
          </a:ln>
        </p:spPr>
      </p:pic>
      <p:sp>
        <p:nvSpPr>
          <p:cNvPr id="164" name="Google Shape;164;p22"/>
          <p:cNvSpPr txBox="1"/>
          <p:nvPr/>
        </p:nvSpPr>
        <p:spPr>
          <a:xfrm rot="-663694">
            <a:off x="2122384" y="2727147"/>
            <a:ext cx="3352382" cy="1920801"/>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chemeClr val="dk1"/>
                </a:solidFill>
                <a:latin typeface="Shadows Into Light"/>
                <a:ea typeface="Shadows Into Light"/>
                <a:cs typeface="Shadows Into Light"/>
                <a:sym typeface="Shadows Into Light"/>
              </a:rPr>
              <a:t>You are a 28 year old woman. A teacher. Unmarried. </a:t>
            </a:r>
            <a:endParaRPr b="1" sz="2200">
              <a:solidFill>
                <a:schemeClr val="dk1"/>
              </a:solidFill>
              <a:latin typeface="Shadows Into Light"/>
              <a:ea typeface="Shadows Into Light"/>
              <a:cs typeface="Shadows Into Light"/>
              <a:sym typeface="Shadows Into Light"/>
            </a:endParaRPr>
          </a:p>
          <a:p>
            <a:pPr indent="0" lvl="0" marL="0" rtl="0" algn="l">
              <a:spcBef>
                <a:spcPts val="0"/>
              </a:spcBef>
              <a:spcAft>
                <a:spcPts val="0"/>
              </a:spcAft>
              <a:buNone/>
            </a:pPr>
            <a:r>
              <a:rPr b="1" lang="en" sz="2200">
                <a:solidFill>
                  <a:schemeClr val="dk1"/>
                </a:solidFill>
                <a:latin typeface="Shadows Into Light"/>
                <a:ea typeface="Shadows Into Light"/>
                <a:cs typeface="Shadows Into Light"/>
                <a:sym typeface="Shadows Into Light"/>
              </a:rPr>
              <a:t>You live at your parents’ home that you moved to 11 years ago. Your parents are both dead.  </a:t>
            </a:r>
            <a:r>
              <a:rPr b="1" lang="en" sz="2200">
                <a:solidFill>
                  <a:schemeClr val="dk1"/>
                </a:solidFill>
                <a:latin typeface="Shadows Into Light"/>
                <a:ea typeface="Shadows Into Light"/>
                <a:cs typeface="Shadows Into Light"/>
                <a:sym typeface="Shadows Into Light"/>
              </a:rPr>
              <a:t> </a:t>
            </a:r>
            <a:endParaRPr b="1" sz="2200">
              <a:solidFill>
                <a:schemeClr val="dk1"/>
              </a:solidFill>
              <a:latin typeface="Shadows Into Light"/>
              <a:ea typeface="Shadows Into Light"/>
              <a:cs typeface="Shadows Into Light"/>
              <a:sym typeface="Shadows Into Light"/>
            </a:endParaRPr>
          </a:p>
        </p:txBody>
      </p:sp>
      <p:sp>
        <p:nvSpPr>
          <p:cNvPr id="165" name="Google Shape;165;p22"/>
          <p:cNvSpPr txBox="1"/>
          <p:nvPr/>
        </p:nvSpPr>
        <p:spPr>
          <a:xfrm>
            <a:off x="305275" y="1404325"/>
            <a:ext cx="5202000" cy="830400"/>
          </a:xfrm>
          <a:prstGeom prst="rect">
            <a:avLst/>
          </a:prstGeom>
          <a:noFill/>
          <a:ln cap="flat" cmpd="sng" w="28575">
            <a:solidFill>
              <a:srgbClr val="FCE065"/>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lt1"/>
                </a:solidFill>
                <a:latin typeface="Calibri"/>
                <a:ea typeface="Calibri"/>
                <a:cs typeface="Calibri"/>
                <a:sym typeface="Calibri"/>
              </a:rPr>
              <a:t>Character biography:</a:t>
            </a:r>
            <a:r>
              <a:rPr b="1" lang="en" sz="1800">
                <a:solidFill>
                  <a:schemeClr val="lt1"/>
                </a:solidFill>
                <a:latin typeface="Calibri"/>
                <a:ea typeface="Calibri"/>
                <a:cs typeface="Calibri"/>
                <a:sym typeface="Calibri"/>
              </a:rPr>
              <a:t> </a:t>
            </a:r>
            <a:r>
              <a:rPr lang="en" sz="1800">
                <a:solidFill>
                  <a:schemeClr val="lt1"/>
                </a:solidFill>
                <a:latin typeface="Calibri"/>
                <a:ea typeface="Calibri"/>
                <a:cs typeface="Calibri"/>
                <a:sym typeface="Calibri"/>
              </a:rPr>
              <a:t>The incidents in a character’s past which create their behaviour in the present. </a:t>
            </a:r>
            <a:br>
              <a:rPr lang="en" sz="1800">
                <a:solidFill>
                  <a:schemeClr val="lt1"/>
                </a:solidFill>
                <a:latin typeface="Calibri"/>
                <a:ea typeface="Calibri"/>
                <a:cs typeface="Calibri"/>
                <a:sym typeface="Calibri"/>
              </a:rPr>
            </a:br>
            <a:endParaRPr sz="18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800">
              <a:solidFill>
                <a:schemeClr val="lt1"/>
              </a:solidFill>
              <a:latin typeface="Shadows Into Light"/>
              <a:ea typeface="Shadows Into Light"/>
              <a:cs typeface="Shadows Into Light"/>
              <a:sym typeface="Shadows Into Light"/>
            </a:endParaRPr>
          </a:p>
        </p:txBody>
      </p:sp>
      <p:pic>
        <p:nvPicPr>
          <p:cNvPr id="166" name="Google Shape;166;p22"/>
          <p:cNvPicPr preferRelativeResize="0"/>
          <p:nvPr/>
        </p:nvPicPr>
        <p:blipFill rotWithShape="1">
          <a:blip r:embed="rId7">
            <a:alphaModFix/>
          </a:blip>
          <a:srcRect b="31602" l="7333" r="9235" t="36332"/>
          <a:stretch/>
        </p:blipFill>
        <p:spPr>
          <a:xfrm>
            <a:off x="757175" y="4521852"/>
            <a:ext cx="1424950" cy="547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70" name="Shape 170"/>
        <p:cNvGrpSpPr/>
        <p:nvPr/>
      </p:nvGrpSpPr>
      <p:grpSpPr>
        <a:xfrm>
          <a:off x="0" y="0"/>
          <a:ext cx="0" cy="0"/>
          <a:chOff x="0" y="0"/>
          <a:chExt cx="0" cy="0"/>
        </a:xfrm>
      </p:grpSpPr>
      <p:pic>
        <p:nvPicPr>
          <p:cNvPr id="171" name="Google Shape;171;p23" title="Three Sisters (4).png"/>
          <p:cNvPicPr preferRelativeResize="0"/>
          <p:nvPr/>
        </p:nvPicPr>
        <p:blipFill rotWithShape="1">
          <a:blip r:embed="rId3">
            <a:alphaModFix/>
          </a:blip>
          <a:srcRect b="0" l="0" r="43776" t="0"/>
          <a:stretch/>
        </p:blipFill>
        <p:spPr>
          <a:xfrm rot="830180">
            <a:off x="5496700" y="-179734"/>
            <a:ext cx="3600424" cy="2883068"/>
          </a:xfrm>
          <a:prstGeom prst="rect">
            <a:avLst/>
          </a:prstGeom>
          <a:noFill/>
          <a:ln>
            <a:noFill/>
          </a:ln>
        </p:spPr>
      </p:pic>
      <p:sp>
        <p:nvSpPr>
          <p:cNvPr id="172" name="Google Shape;172;p23"/>
          <p:cNvSpPr/>
          <p:nvPr/>
        </p:nvSpPr>
        <p:spPr>
          <a:xfrm>
            <a:off x="7354850" y="4361600"/>
            <a:ext cx="1789200" cy="7818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hadows Into Light"/>
              <a:ea typeface="Shadows Into Light"/>
              <a:cs typeface="Shadows Into Light"/>
              <a:sym typeface="Shadows Into Light"/>
            </a:endParaRPr>
          </a:p>
        </p:txBody>
      </p:sp>
      <p:pic>
        <p:nvPicPr>
          <p:cNvPr id="173" name="Google Shape;173;p23" title="Three Sisters.png"/>
          <p:cNvPicPr preferRelativeResize="0"/>
          <p:nvPr/>
        </p:nvPicPr>
        <p:blipFill>
          <a:blip r:embed="rId4">
            <a:alphaModFix/>
          </a:blip>
          <a:stretch>
            <a:fillRect/>
          </a:stretch>
        </p:blipFill>
        <p:spPr>
          <a:xfrm>
            <a:off x="58" y="-100"/>
            <a:ext cx="9143990" cy="5143500"/>
          </a:xfrm>
          <a:prstGeom prst="rect">
            <a:avLst/>
          </a:prstGeom>
          <a:noFill/>
          <a:ln>
            <a:noFill/>
          </a:ln>
        </p:spPr>
      </p:pic>
      <p:sp>
        <p:nvSpPr>
          <p:cNvPr id="174" name="Google Shape;174;p23"/>
          <p:cNvSpPr txBox="1"/>
          <p:nvPr/>
        </p:nvSpPr>
        <p:spPr>
          <a:xfrm>
            <a:off x="757176" y="0"/>
            <a:ext cx="5482800" cy="7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solidFill>
                  <a:srgbClr val="FBB1C3"/>
                </a:solidFill>
                <a:latin typeface="Chelsea Market"/>
                <a:ea typeface="Chelsea Market"/>
                <a:cs typeface="Chelsea Market"/>
                <a:sym typeface="Chelsea Market"/>
              </a:rPr>
              <a:t>KATIE MITCHELL</a:t>
            </a:r>
            <a:endParaRPr sz="4000">
              <a:solidFill>
                <a:srgbClr val="FBB1C3"/>
              </a:solidFill>
              <a:latin typeface="Chelsea Market"/>
              <a:ea typeface="Chelsea Market"/>
              <a:cs typeface="Chelsea Market"/>
              <a:sym typeface="Chelsea Market"/>
            </a:endParaRPr>
          </a:p>
        </p:txBody>
      </p:sp>
      <p:sp>
        <p:nvSpPr>
          <p:cNvPr id="175" name="Google Shape;175;p23"/>
          <p:cNvSpPr txBox="1"/>
          <p:nvPr/>
        </p:nvSpPr>
        <p:spPr>
          <a:xfrm>
            <a:off x="757175" y="622800"/>
            <a:ext cx="3042000" cy="5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1"/>
                </a:solidFill>
                <a:latin typeface="Chelsea Market"/>
                <a:ea typeface="Chelsea Market"/>
                <a:cs typeface="Chelsea Market"/>
                <a:sym typeface="Chelsea Market"/>
              </a:rPr>
              <a:t>PRACTICAL EXERCISE</a:t>
            </a:r>
            <a:endParaRPr sz="1800">
              <a:solidFill>
                <a:schemeClr val="lt1"/>
              </a:solidFill>
              <a:latin typeface="Chelsea Market"/>
              <a:ea typeface="Chelsea Market"/>
              <a:cs typeface="Chelsea Market"/>
              <a:sym typeface="Chelsea Market"/>
            </a:endParaRPr>
          </a:p>
        </p:txBody>
      </p:sp>
      <p:sp>
        <p:nvSpPr>
          <p:cNvPr id="176" name="Google Shape;176;p23"/>
          <p:cNvSpPr txBox="1"/>
          <p:nvPr/>
        </p:nvSpPr>
        <p:spPr>
          <a:xfrm rot="498451">
            <a:off x="6267351" y="299922"/>
            <a:ext cx="2288110" cy="208802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dk1"/>
                </a:solidFill>
                <a:latin typeface="Chelsea Market"/>
                <a:ea typeface="Chelsea Market"/>
                <a:cs typeface="Chelsea Market"/>
                <a:sym typeface="Chelsea Market"/>
              </a:rPr>
              <a:t>AND/OR</a:t>
            </a:r>
            <a:endParaRPr b="1" sz="1700">
              <a:solidFill>
                <a:schemeClr val="dk1"/>
              </a:solidFill>
              <a:latin typeface="Chelsea Market"/>
              <a:ea typeface="Chelsea Market"/>
              <a:cs typeface="Chelsea Market"/>
              <a:sym typeface="Chelsea Market"/>
            </a:endParaRPr>
          </a:p>
          <a:p>
            <a:pPr indent="0" lvl="0" marL="0" rtl="0" algn="l">
              <a:spcBef>
                <a:spcPts val="0"/>
              </a:spcBef>
              <a:spcAft>
                <a:spcPts val="0"/>
              </a:spcAft>
              <a:buNone/>
            </a:pPr>
            <a:r>
              <a:rPr b="1" lang="en" sz="1700">
                <a:solidFill>
                  <a:schemeClr val="dk1"/>
                </a:solidFill>
                <a:latin typeface="Chelsea Market"/>
                <a:ea typeface="Chelsea Market"/>
                <a:cs typeface="Chelsea Market"/>
                <a:sym typeface="Chelsea Market"/>
              </a:rPr>
              <a:t>Try the exercise that Katie Mitchell did exactly as she did with one actor walking into a room. </a:t>
            </a:r>
            <a:endParaRPr b="1" sz="1700">
              <a:solidFill>
                <a:schemeClr val="dk1"/>
              </a:solidFill>
              <a:latin typeface="Chelsea Market"/>
              <a:ea typeface="Chelsea Market"/>
              <a:cs typeface="Chelsea Market"/>
              <a:sym typeface="Chelsea Market"/>
            </a:endParaRPr>
          </a:p>
        </p:txBody>
      </p:sp>
      <p:sp>
        <p:nvSpPr>
          <p:cNvPr id="177" name="Google Shape;177;p23"/>
          <p:cNvSpPr txBox="1"/>
          <p:nvPr/>
        </p:nvSpPr>
        <p:spPr>
          <a:xfrm>
            <a:off x="0" y="0"/>
            <a:ext cx="891600" cy="62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Shadows Into Light"/>
                <a:ea typeface="Shadows Into Light"/>
                <a:cs typeface="Shadows Into Light"/>
                <a:sym typeface="Shadows Into Light"/>
              </a:rPr>
              <a:t>Student </a:t>
            </a:r>
            <a:br>
              <a:rPr lang="en" sz="1800">
                <a:solidFill>
                  <a:schemeClr val="lt1"/>
                </a:solidFill>
                <a:latin typeface="Shadows Into Light"/>
                <a:ea typeface="Shadows Into Light"/>
                <a:cs typeface="Shadows Into Light"/>
                <a:sym typeface="Shadows Into Light"/>
              </a:rPr>
            </a:br>
            <a:r>
              <a:rPr lang="en" sz="1800">
                <a:solidFill>
                  <a:schemeClr val="lt1"/>
                </a:solidFill>
                <a:latin typeface="Shadows Into Light"/>
                <a:ea typeface="Shadows Into Light"/>
                <a:cs typeface="Shadows Into Light"/>
                <a:sym typeface="Shadows Into Light"/>
              </a:rPr>
              <a:t>Task</a:t>
            </a:r>
            <a:endParaRPr sz="1800">
              <a:solidFill>
                <a:schemeClr val="lt1"/>
              </a:solidFill>
              <a:latin typeface="Shadows Into Light"/>
              <a:ea typeface="Shadows Into Light"/>
              <a:cs typeface="Shadows Into Light"/>
              <a:sym typeface="Shadows Into Light"/>
            </a:endParaRPr>
          </a:p>
        </p:txBody>
      </p:sp>
      <p:pic>
        <p:nvPicPr>
          <p:cNvPr id="178" name="Google Shape;178;p23" title="Three Sisters (5).png"/>
          <p:cNvPicPr preferRelativeResize="0"/>
          <p:nvPr/>
        </p:nvPicPr>
        <p:blipFill rotWithShape="1">
          <a:blip r:embed="rId5">
            <a:alphaModFix/>
          </a:blip>
          <a:srcRect b="0" l="44659" r="0" t="0"/>
          <a:stretch/>
        </p:blipFill>
        <p:spPr>
          <a:xfrm rot="695745">
            <a:off x="5301926" y="436893"/>
            <a:ext cx="1062826" cy="1080265"/>
          </a:xfrm>
          <a:prstGeom prst="rect">
            <a:avLst/>
          </a:prstGeom>
          <a:noFill/>
          <a:ln>
            <a:noFill/>
          </a:ln>
        </p:spPr>
      </p:pic>
      <p:pic>
        <p:nvPicPr>
          <p:cNvPr id="179" name="Google Shape;179;p23" title="Three Sisters (3).png"/>
          <p:cNvPicPr preferRelativeResize="0"/>
          <p:nvPr/>
        </p:nvPicPr>
        <p:blipFill rotWithShape="1">
          <a:blip r:embed="rId6">
            <a:alphaModFix/>
          </a:blip>
          <a:srcRect b="29582" l="15736" r="48797" t="30511"/>
          <a:stretch/>
        </p:blipFill>
        <p:spPr>
          <a:xfrm rot="-1686780">
            <a:off x="838733" y="2137859"/>
            <a:ext cx="5260785" cy="3608830"/>
          </a:xfrm>
          <a:prstGeom prst="rect">
            <a:avLst/>
          </a:prstGeom>
          <a:noFill/>
          <a:ln>
            <a:noFill/>
          </a:ln>
        </p:spPr>
      </p:pic>
      <p:sp>
        <p:nvSpPr>
          <p:cNvPr id="180" name="Google Shape;180;p23"/>
          <p:cNvSpPr txBox="1"/>
          <p:nvPr/>
        </p:nvSpPr>
        <p:spPr>
          <a:xfrm rot="-663694">
            <a:off x="2122059" y="2873336"/>
            <a:ext cx="3352382" cy="1624329"/>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100">
                <a:solidFill>
                  <a:schemeClr val="dk1"/>
                </a:solidFill>
                <a:latin typeface="Shadows Into Light"/>
                <a:ea typeface="Shadows Into Light"/>
                <a:cs typeface="Shadows Into Light"/>
                <a:sym typeface="Shadows Into Light"/>
              </a:rPr>
              <a:t>You are walking into the dining room. The table is laid. There is a large cake. </a:t>
            </a:r>
            <a:endParaRPr b="1" sz="2100">
              <a:solidFill>
                <a:schemeClr val="dk1"/>
              </a:solidFill>
              <a:latin typeface="Shadows Into Light"/>
              <a:ea typeface="Shadows Into Light"/>
              <a:cs typeface="Shadows Into Light"/>
              <a:sym typeface="Shadows Into Light"/>
            </a:endParaRPr>
          </a:p>
        </p:txBody>
      </p:sp>
      <p:sp>
        <p:nvSpPr>
          <p:cNvPr id="181" name="Google Shape;181;p23"/>
          <p:cNvSpPr txBox="1"/>
          <p:nvPr/>
        </p:nvSpPr>
        <p:spPr>
          <a:xfrm>
            <a:off x="219800" y="1179600"/>
            <a:ext cx="5202000" cy="794100"/>
          </a:xfrm>
          <a:prstGeom prst="rect">
            <a:avLst/>
          </a:prstGeom>
          <a:noFill/>
          <a:ln cap="flat" cmpd="sng" w="19050">
            <a:solidFill>
              <a:srgbClr val="FCE065"/>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lt1"/>
                </a:solidFill>
                <a:latin typeface="Calibri"/>
                <a:ea typeface="Calibri"/>
                <a:cs typeface="Calibri"/>
                <a:sym typeface="Calibri"/>
              </a:rPr>
              <a:t>Place:</a:t>
            </a:r>
            <a:r>
              <a:rPr lang="en" sz="1800">
                <a:solidFill>
                  <a:schemeClr val="lt1"/>
                </a:solidFill>
                <a:latin typeface="Calibri"/>
                <a:ea typeface="Calibri"/>
                <a:cs typeface="Calibri"/>
                <a:sym typeface="Calibri"/>
              </a:rPr>
              <a:t> The location where the action of  the scene happens. </a:t>
            </a:r>
            <a:endParaRPr sz="1800">
              <a:solidFill>
                <a:schemeClr val="lt1"/>
              </a:solidFill>
              <a:latin typeface="Calibri"/>
              <a:ea typeface="Calibri"/>
              <a:cs typeface="Calibri"/>
              <a:sym typeface="Calibri"/>
            </a:endParaRPr>
          </a:p>
        </p:txBody>
      </p:sp>
      <p:pic>
        <p:nvPicPr>
          <p:cNvPr id="182" name="Google Shape;182;p23"/>
          <p:cNvPicPr preferRelativeResize="0"/>
          <p:nvPr/>
        </p:nvPicPr>
        <p:blipFill rotWithShape="1">
          <a:blip r:embed="rId7">
            <a:alphaModFix/>
          </a:blip>
          <a:srcRect b="31602" l="7333" r="9235" t="36332"/>
          <a:stretch/>
        </p:blipFill>
        <p:spPr>
          <a:xfrm>
            <a:off x="757175" y="4521852"/>
            <a:ext cx="1424950" cy="547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86" name="Shape 186"/>
        <p:cNvGrpSpPr/>
        <p:nvPr/>
      </p:nvGrpSpPr>
      <p:grpSpPr>
        <a:xfrm>
          <a:off x="0" y="0"/>
          <a:ext cx="0" cy="0"/>
          <a:chOff x="0" y="0"/>
          <a:chExt cx="0" cy="0"/>
        </a:xfrm>
      </p:grpSpPr>
      <p:pic>
        <p:nvPicPr>
          <p:cNvPr id="187" name="Google Shape;187;p24" title="Three Sisters (4).png"/>
          <p:cNvPicPr preferRelativeResize="0"/>
          <p:nvPr/>
        </p:nvPicPr>
        <p:blipFill rotWithShape="1">
          <a:blip r:embed="rId3">
            <a:alphaModFix/>
          </a:blip>
          <a:srcRect b="0" l="0" r="43776" t="0"/>
          <a:stretch/>
        </p:blipFill>
        <p:spPr>
          <a:xfrm rot="830180">
            <a:off x="5496700" y="-179734"/>
            <a:ext cx="3600424" cy="2883068"/>
          </a:xfrm>
          <a:prstGeom prst="rect">
            <a:avLst/>
          </a:prstGeom>
          <a:noFill/>
          <a:ln>
            <a:noFill/>
          </a:ln>
        </p:spPr>
      </p:pic>
      <p:sp>
        <p:nvSpPr>
          <p:cNvPr id="188" name="Google Shape;188;p24"/>
          <p:cNvSpPr/>
          <p:nvPr/>
        </p:nvSpPr>
        <p:spPr>
          <a:xfrm>
            <a:off x="7354850" y="4361600"/>
            <a:ext cx="1789200" cy="7818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hadows Into Light"/>
              <a:ea typeface="Shadows Into Light"/>
              <a:cs typeface="Shadows Into Light"/>
              <a:sym typeface="Shadows Into Light"/>
            </a:endParaRPr>
          </a:p>
        </p:txBody>
      </p:sp>
      <p:pic>
        <p:nvPicPr>
          <p:cNvPr id="189" name="Google Shape;189;p24" title="Three Sisters.png"/>
          <p:cNvPicPr preferRelativeResize="0"/>
          <p:nvPr/>
        </p:nvPicPr>
        <p:blipFill>
          <a:blip r:embed="rId4">
            <a:alphaModFix/>
          </a:blip>
          <a:stretch>
            <a:fillRect/>
          </a:stretch>
        </p:blipFill>
        <p:spPr>
          <a:xfrm>
            <a:off x="58" y="-100"/>
            <a:ext cx="9143990" cy="5143500"/>
          </a:xfrm>
          <a:prstGeom prst="rect">
            <a:avLst/>
          </a:prstGeom>
          <a:noFill/>
          <a:ln>
            <a:noFill/>
          </a:ln>
        </p:spPr>
      </p:pic>
      <p:sp>
        <p:nvSpPr>
          <p:cNvPr id="190" name="Google Shape;190;p24"/>
          <p:cNvSpPr txBox="1"/>
          <p:nvPr/>
        </p:nvSpPr>
        <p:spPr>
          <a:xfrm>
            <a:off x="757176" y="0"/>
            <a:ext cx="5482800" cy="7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solidFill>
                  <a:srgbClr val="FBB1C3"/>
                </a:solidFill>
                <a:latin typeface="Chelsea Market"/>
                <a:ea typeface="Chelsea Market"/>
                <a:cs typeface="Chelsea Market"/>
                <a:sym typeface="Chelsea Market"/>
              </a:rPr>
              <a:t>KATIE MITCHELL</a:t>
            </a:r>
            <a:endParaRPr sz="4000">
              <a:solidFill>
                <a:srgbClr val="FBB1C3"/>
              </a:solidFill>
              <a:latin typeface="Chelsea Market"/>
              <a:ea typeface="Chelsea Market"/>
              <a:cs typeface="Chelsea Market"/>
              <a:sym typeface="Chelsea Market"/>
            </a:endParaRPr>
          </a:p>
        </p:txBody>
      </p:sp>
      <p:sp>
        <p:nvSpPr>
          <p:cNvPr id="191" name="Google Shape;191;p24"/>
          <p:cNvSpPr txBox="1"/>
          <p:nvPr/>
        </p:nvSpPr>
        <p:spPr>
          <a:xfrm>
            <a:off x="757175" y="622800"/>
            <a:ext cx="3042000" cy="5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1"/>
                </a:solidFill>
                <a:latin typeface="Chelsea Market"/>
                <a:ea typeface="Chelsea Market"/>
                <a:cs typeface="Chelsea Market"/>
                <a:sym typeface="Chelsea Market"/>
              </a:rPr>
              <a:t>PRACTICAL EXERCISE</a:t>
            </a:r>
            <a:endParaRPr sz="1800">
              <a:solidFill>
                <a:schemeClr val="lt1"/>
              </a:solidFill>
              <a:latin typeface="Chelsea Market"/>
              <a:ea typeface="Chelsea Market"/>
              <a:cs typeface="Chelsea Market"/>
              <a:sym typeface="Chelsea Market"/>
            </a:endParaRPr>
          </a:p>
        </p:txBody>
      </p:sp>
      <p:sp>
        <p:nvSpPr>
          <p:cNvPr id="192" name="Google Shape;192;p24"/>
          <p:cNvSpPr txBox="1"/>
          <p:nvPr/>
        </p:nvSpPr>
        <p:spPr>
          <a:xfrm rot="498451">
            <a:off x="6267351" y="299922"/>
            <a:ext cx="2288110" cy="208802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dk1"/>
                </a:solidFill>
                <a:latin typeface="Chelsea Market"/>
                <a:ea typeface="Chelsea Market"/>
                <a:cs typeface="Chelsea Market"/>
                <a:sym typeface="Chelsea Market"/>
              </a:rPr>
              <a:t>AND/OR</a:t>
            </a:r>
            <a:endParaRPr b="1" sz="1700">
              <a:solidFill>
                <a:schemeClr val="dk1"/>
              </a:solidFill>
              <a:latin typeface="Chelsea Market"/>
              <a:ea typeface="Chelsea Market"/>
              <a:cs typeface="Chelsea Market"/>
              <a:sym typeface="Chelsea Market"/>
            </a:endParaRPr>
          </a:p>
          <a:p>
            <a:pPr indent="0" lvl="0" marL="0" rtl="0" algn="l">
              <a:spcBef>
                <a:spcPts val="0"/>
              </a:spcBef>
              <a:spcAft>
                <a:spcPts val="0"/>
              </a:spcAft>
              <a:buNone/>
            </a:pPr>
            <a:r>
              <a:rPr b="1" lang="en" sz="1700">
                <a:solidFill>
                  <a:schemeClr val="dk1"/>
                </a:solidFill>
                <a:latin typeface="Chelsea Market"/>
                <a:ea typeface="Chelsea Market"/>
                <a:cs typeface="Chelsea Market"/>
                <a:sym typeface="Chelsea Market"/>
              </a:rPr>
              <a:t>Try the exercise that Katie Mitchell did exactly as she did with one actor walking into a room. </a:t>
            </a:r>
            <a:endParaRPr b="1" sz="1700">
              <a:solidFill>
                <a:schemeClr val="dk1"/>
              </a:solidFill>
              <a:latin typeface="Chelsea Market"/>
              <a:ea typeface="Chelsea Market"/>
              <a:cs typeface="Chelsea Market"/>
              <a:sym typeface="Chelsea Market"/>
            </a:endParaRPr>
          </a:p>
        </p:txBody>
      </p:sp>
      <p:sp>
        <p:nvSpPr>
          <p:cNvPr id="193" name="Google Shape;193;p24"/>
          <p:cNvSpPr txBox="1"/>
          <p:nvPr/>
        </p:nvSpPr>
        <p:spPr>
          <a:xfrm>
            <a:off x="0" y="0"/>
            <a:ext cx="891600" cy="62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Shadows Into Light"/>
                <a:ea typeface="Shadows Into Light"/>
                <a:cs typeface="Shadows Into Light"/>
                <a:sym typeface="Shadows Into Light"/>
              </a:rPr>
              <a:t>Student </a:t>
            </a:r>
            <a:br>
              <a:rPr lang="en" sz="1800">
                <a:solidFill>
                  <a:schemeClr val="lt1"/>
                </a:solidFill>
                <a:latin typeface="Shadows Into Light"/>
                <a:ea typeface="Shadows Into Light"/>
                <a:cs typeface="Shadows Into Light"/>
                <a:sym typeface="Shadows Into Light"/>
              </a:rPr>
            </a:br>
            <a:r>
              <a:rPr lang="en" sz="1800">
                <a:solidFill>
                  <a:schemeClr val="lt1"/>
                </a:solidFill>
                <a:latin typeface="Shadows Into Light"/>
                <a:ea typeface="Shadows Into Light"/>
                <a:cs typeface="Shadows Into Light"/>
                <a:sym typeface="Shadows Into Light"/>
              </a:rPr>
              <a:t>Task</a:t>
            </a:r>
            <a:endParaRPr sz="1800">
              <a:solidFill>
                <a:schemeClr val="lt1"/>
              </a:solidFill>
              <a:latin typeface="Shadows Into Light"/>
              <a:ea typeface="Shadows Into Light"/>
              <a:cs typeface="Shadows Into Light"/>
              <a:sym typeface="Shadows Into Light"/>
            </a:endParaRPr>
          </a:p>
        </p:txBody>
      </p:sp>
      <p:pic>
        <p:nvPicPr>
          <p:cNvPr id="194" name="Google Shape;194;p24" title="Three Sisters (5).png"/>
          <p:cNvPicPr preferRelativeResize="0"/>
          <p:nvPr/>
        </p:nvPicPr>
        <p:blipFill rotWithShape="1">
          <a:blip r:embed="rId5">
            <a:alphaModFix/>
          </a:blip>
          <a:srcRect b="0" l="44659" r="0" t="0"/>
          <a:stretch/>
        </p:blipFill>
        <p:spPr>
          <a:xfrm rot="695745">
            <a:off x="5301926" y="436893"/>
            <a:ext cx="1062826" cy="1080265"/>
          </a:xfrm>
          <a:prstGeom prst="rect">
            <a:avLst/>
          </a:prstGeom>
          <a:noFill/>
          <a:ln>
            <a:noFill/>
          </a:ln>
        </p:spPr>
      </p:pic>
      <p:pic>
        <p:nvPicPr>
          <p:cNvPr id="195" name="Google Shape;195;p24" title="Three Sisters (3).png"/>
          <p:cNvPicPr preferRelativeResize="0"/>
          <p:nvPr/>
        </p:nvPicPr>
        <p:blipFill rotWithShape="1">
          <a:blip r:embed="rId6">
            <a:alphaModFix/>
          </a:blip>
          <a:srcRect b="29582" l="16248" r="48799" t="30511"/>
          <a:stretch/>
        </p:blipFill>
        <p:spPr>
          <a:xfrm rot="-1686787">
            <a:off x="910396" y="2119924"/>
            <a:ext cx="5184633" cy="3608828"/>
          </a:xfrm>
          <a:prstGeom prst="rect">
            <a:avLst/>
          </a:prstGeom>
          <a:noFill/>
          <a:ln>
            <a:noFill/>
          </a:ln>
        </p:spPr>
      </p:pic>
      <p:sp>
        <p:nvSpPr>
          <p:cNvPr id="196" name="Google Shape;196;p24"/>
          <p:cNvSpPr txBox="1"/>
          <p:nvPr/>
        </p:nvSpPr>
        <p:spPr>
          <a:xfrm rot="-663694">
            <a:off x="2122059" y="2873336"/>
            <a:ext cx="3352382" cy="1624329"/>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100">
                <a:solidFill>
                  <a:schemeClr val="dk1"/>
                </a:solidFill>
                <a:latin typeface="Shadows Into Light"/>
                <a:ea typeface="Shadows Into Light"/>
                <a:cs typeface="Shadows Into Light"/>
                <a:sym typeface="Shadows Into Light"/>
              </a:rPr>
              <a:t>It is Spring. Midday. The sun is shining. It is a Saturday. </a:t>
            </a:r>
            <a:endParaRPr b="1" sz="2100">
              <a:solidFill>
                <a:schemeClr val="dk1"/>
              </a:solidFill>
              <a:latin typeface="Shadows Into Light"/>
              <a:ea typeface="Shadows Into Light"/>
              <a:cs typeface="Shadows Into Light"/>
              <a:sym typeface="Shadows Into Light"/>
            </a:endParaRPr>
          </a:p>
        </p:txBody>
      </p:sp>
      <p:sp>
        <p:nvSpPr>
          <p:cNvPr id="197" name="Google Shape;197;p24"/>
          <p:cNvSpPr txBox="1"/>
          <p:nvPr/>
        </p:nvSpPr>
        <p:spPr>
          <a:xfrm>
            <a:off x="280850" y="1526450"/>
            <a:ext cx="5202000" cy="830400"/>
          </a:xfrm>
          <a:prstGeom prst="rect">
            <a:avLst/>
          </a:prstGeom>
          <a:noFill/>
          <a:ln cap="flat" cmpd="sng" w="19050">
            <a:solidFill>
              <a:srgbClr val="FCE065"/>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u="sng">
                <a:solidFill>
                  <a:schemeClr val="lt1"/>
                </a:solidFill>
                <a:latin typeface="Calibri"/>
                <a:ea typeface="Calibri"/>
                <a:cs typeface="Calibri"/>
                <a:sym typeface="Calibri"/>
              </a:rPr>
              <a:t>Time:</a:t>
            </a:r>
            <a:r>
              <a:rPr lang="en" sz="1800">
                <a:solidFill>
                  <a:schemeClr val="lt1"/>
                </a:solidFill>
                <a:latin typeface="Calibri"/>
                <a:ea typeface="Calibri"/>
                <a:cs typeface="Calibri"/>
                <a:sym typeface="Calibri"/>
              </a:rPr>
              <a:t> The year, season, day of the week and time of day </a:t>
            </a:r>
            <a:r>
              <a:rPr lang="en" sz="1800">
                <a:solidFill>
                  <a:schemeClr val="lt1"/>
                </a:solidFill>
                <a:latin typeface="Calibri"/>
                <a:ea typeface="Calibri"/>
                <a:cs typeface="Calibri"/>
                <a:sym typeface="Calibri"/>
              </a:rPr>
              <a:t>the scene takes place in</a:t>
            </a:r>
            <a:r>
              <a:rPr lang="en" sz="1800">
                <a:solidFill>
                  <a:schemeClr val="lt1"/>
                </a:solidFill>
                <a:latin typeface="Calibri"/>
                <a:ea typeface="Calibri"/>
                <a:cs typeface="Calibri"/>
                <a:sym typeface="Calibri"/>
              </a:rPr>
              <a:t>. </a:t>
            </a:r>
            <a:endParaRPr sz="1800">
              <a:solidFill>
                <a:schemeClr val="lt1"/>
              </a:solidFill>
              <a:latin typeface="Calibri"/>
              <a:ea typeface="Calibri"/>
              <a:cs typeface="Calibri"/>
              <a:sym typeface="Calibri"/>
            </a:endParaRPr>
          </a:p>
        </p:txBody>
      </p:sp>
      <p:pic>
        <p:nvPicPr>
          <p:cNvPr id="198" name="Google Shape;198;p24"/>
          <p:cNvPicPr preferRelativeResize="0"/>
          <p:nvPr/>
        </p:nvPicPr>
        <p:blipFill rotWithShape="1">
          <a:blip r:embed="rId7">
            <a:alphaModFix/>
          </a:blip>
          <a:srcRect b="31602" l="7333" r="9235" t="36332"/>
          <a:stretch/>
        </p:blipFill>
        <p:spPr>
          <a:xfrm>
            <a:off x="757175" y="4521852"/>
            <a:ext cx="1424950" cy="547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02" name="Shape 202"/>
        <p:cNvGrpSpPr/>
        <p:nvPr/>
      </p:nvGrpSpPr>
      <p:grpSpPr>
        <a:xfrm>
          <a:off x="0" y="0"/>
          <a:ext cx="0" cy="0"/>
          <a:chOff x="0" y="0"/>
          <a:chExt cx="0" cy="0"/>
        </a:xfrm>
      </p:grpSpPr>
      <p:pic>
        <p:nvPicPr>
          <p:cNvPr id="203" name="Google Shape;203;p25" title="Three Sisters (4).png"/>
          <p:cNvPicPr preferRelativeResize="0"/>
          <p:nvPr/>
        </p:nvPicPr>
        <p:blipFill rotWithShape="1">
          <a:blip r:embed="rId3">
            <a:alphaModFix/>
          </a:blip>
          <a:srcRect b="0" l="0" r="43776" t="0"/>
          <a:stretch/>
        </p:blipFill>
        <p:spPr>
          <a:xfrm rot="830180">
            <a:off x="5496700" y="-179734"/>
            <a:ext cx="3600424" cy="2883068"/>
          </a:xfrm>
          <a:prstGeom prst="rect">
            <a:avLst/>
          </a:prstGeom>
          <a:noFill/>
          <a:ln>
            <a:noFill/>
          </a:ln>
        </p:spPr>
      </p:pic>
      <p:sp>
        <p:nvSpPr>
          <p:cNvPr id="204" name="Google Shape;204;p25"/>
          <p:cNvSpPr/>
          <p:nvPr/>
        </p:nvSpPr>
        <p:spPr>
          <a:xfrm>
            <a:off x="7354850" y="4361600"/>
            <a:ext cx="1789200" cy="7818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hadows Into Light"/>
              <a:ea typeface="Shadows Into Light"/>
              <a:cs typeface="Shadows Into Light"/>
              <a:sym typeface="Shadows Into Light"/>
            </a:endParaRPr>
          </a:p>
        </p:txBody>
      </p:sp>
      <p:pic>
        <p:nvPicPr>
          <p:cNvPr id="205" name="Google Shape;205;p25" title="Three Sisters.png"/>
          <p:cNvPicPr preferRelativeResize="0"/>
          <p:nvPr/>
        </p:nvPicPr>
        <p:blipFill>
          <a:blip r:embed="rId4">
            <a:alphaModFix/>
          </a:blip>
          <a:stretch>
            <a:fillRect/>
          </a:stretch>
        </p:blipFill>
        <p:spPr>
          <a:xfrm>
            <a:off x="58" y="-100"/>
            <a:ext cx="9143990" cy="5143500"/>
          </a:xfrm>
          <a:prstGeom prst="rect">
            <a:avLst/>
          </a:prstGeom>
          <a:noFill/>
          <a:ln>
            <a:noFill/>
          </a:ln>
        </p:spPr>
      </p:pic>
      <p:sp>
        <p:nvSpPr>
          <p:cNvPr id="206" name="Google Shape;206;p25"/>
          <p:cNvSpPr txBox="1"/>
          <p:nvPr/>
        </p:nvSpPr>
        <p:spPr>
          <a:xfrm>
            <a:off x="757176" y="0"/>
            <a:ext cx="5482800" cy="7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solidFill>
                  <a:srgbClr val="FBB1C3"/>
                </a:solidFill>
                <a:latin typeface="Chelsea Market"/>
                <a:ea typeface="Chelsea Market"/>
                <a:cs typeface="Chelsea Market"/>
                <a:sym typeface="Chelsea Market"/>
              </a:rPr>
              <a:t>KATIE MITCHELL</a:t>
            </a:r>
            <a:endParaRPr sz="4000">
              <a:solidFill>
                <a:srgbClr val="FBB1C3"/>
              </a:solidFill>
              <a:latin typeface="Chelsea Market"/>
              <a:ea typeface="Chelsea Market"/>
              <a:cs typeface="Chelsea Market"/>
              <a:sym typeface="Chelsea Market"/>
            </a:endParaRPr>
          </a:p>
        </p:txBody>
      </p:sp>
      <p:sp>
        <p:nvSpPr>
          <p:cNvPr id="207" name="Google Shape;207;p25"/>
          <p:cNvSpPr txBox="1"/>
          <p:nvPr/>
        </p:nvSpPr>
        <p:spPr>
          <a:xfrm>
            <a:off x="757175" y="622800"/>
            <a:ext cx="3042000" cy="5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1"/>
                </a:solidFill>
                <a:latin typeface="Chelsea Market"/>
                <a:ea typeface="Chelsea Market"/>
                <a:cs typeface="Chelsea Market"/>
                <a:sym typeface="Chelsea Market"/>
              </a:rPr>
              <a:t>PRACTICAL EXERCISE</a:t>
            </a:r>
            <a:endParaRPr sz="1800">
              <a:solidFill>
                <a:schemeClr val="lt1"/>
              </a:solidFill>
              <a:latin typeface="Chelsea Market"/>
              <a:ea typeface="Chelsea Market"/>
              <a:cs typeface="Chelsea Market"/>
              <a:sym typeface="Chelsea Market"/>
            </a:endParaRPr>
          </a:p>
        </p:txBody>
      </p:sp>
      <p:sp>
        <p:nvSpPr>
          <p:cNvPr id="208" name="Google Shape;208;p25"/>
          <p:cNvSpPr txBox="1"/>
          <p:nvPr/>
        </p:nvSpPr>
        <p:spPr>
          <a:xfrm rot="498451">
            <a:off x="6267351" y="299922"/>
            <a:ext cx="2288110" cy="208802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dk1"/>
                </a:solidFill>
                <a:latin typeface="Chelsea Market"/>
                <a:ea typeface="Chelsea Market"/>
                <a:cs typeface="Chelsea Market"/>
                <a:sym typeface="Chelsea Market"/>
              </a:rPr>
              <a:t>AND/OR</a:t>
            </a:r>
            <a:endParaRPr b="1" sz="1700">
              <a:solidFill>
                <a:schemeClr val="dk1"/>
              </a:solidFill>
              <a:latin typeface="Chelsea Market"/>
              <a:ea typeface="Chelsea Market"/>
              <a:cs typeface="Chelsea Market"/>
              <a:sym typeface="Chelsea Market"/>
            </a:endParaRPr>
          </a:p>
          <a:p>
            <a:pPr indent="0" lvl="0" marL="0" rtl="0" algn="l">
              <a:spcBef>
                <a:spcPts val="0"/>
              </a:spcBef>
              <a:spcAft>
                <a:spcPts val="0"/>
              </a:spcAft>
              <a:buNone/>
            </a:pPr>
            <a:r>
              <a:rPr b="1" lang="en" sz="1700">
                <a:solidFill>
                  <a:schemeClr val="dk1"/>
                </a:solidFill>
                <a:latin typeface="Chelsea Market"/>
                <a:ea typeface="Chelsea Market"/>
                <a:cs typeface="Chelsea Market"/>
                <a:sym typeface="Chelsea Market"/>
              </a:rPr>
              <a:t>Try the exercise that Katie Mitchell did exactly as she did with one actor walking into a room. </a:t>
            </a:r>
            <a:endParaRPr b="1" sz="1700">
              <a:solidFill>
                <a:schemeClr val="dk1"/>
              </a:solidFill>
              <a:latin typeface="Chelsea Market"/>
              <a:ea typeface="Chelsea Market"/>
              <a:cs typeface="Chelsea Market"/>
              <a:sym typeface="Chelsea Market"/>
            </a:endParaRPr>
          </a:p>
        </p:txBody>
      </p:sp>
      <p:sp>
        <p:nvSpPr>
          <p:cNvPr id="209" name="Google Shape;209;p25"/>
          <p:cNvSpPr txBox="1"/>
          <p:nvPr/>
        </p:nvSpPr>
        <p:spPr>
          <a:xfrm>
            <a:off x="0" y="0"/>
            <a:ext cx="891600" cy="62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Shadows Into Light"/>
                <a:ea typeface="Shadows Into Light"/>
                <a:cs typeface="Shadows Into Light"/>
                <a:sym typeface="Shadows Into Light"/>
              </a:rPr>
              <a:t>Student </a:t>
            </a:r>
            <a:br>
              <a:rPr lang="en" sz="1800">
                <a:solidFill>
                  <a:schemeClr val="lt1"/>
                </a:solidFill>
                <a:latin typeface="Shadows Into Light"/>
                <a:ea typeface="Shadows Into Light"/>
                <a:cs typeface="Shadows Into Light"/>
                <a:sym typeface="Shadows Into Light"/>
              </a:rPr>
            </a:br>
            <a:r>
              <a:rPr lang="en" sz="1800">
                <a:solidFill>
                  <a:schemeClr val="lt1"/>
                </a:solidFill>
                <a:latin typeface="Shadows Into Light"/>
                <a:ea typeface="Shadows Into Light"/>
                <a:cs typeface="Shadows Into Light"/>
                <a:sym typeface="Shadows Into Light"/>
              </a:rPr>
              <a:t>Task</a:t>
            </a:r>
            <a:endParaRPr sz="1800">
              <a:solidFill>
                <a:schemeClr val="lt1"/>
              </a:solidFill>
              <a:latin typeface="Shadows Into Light"/>
              <a:ea typeface="Shadows Into Light"/>
              <a:cs typeface="Shadows Into Light"/>
              <a:sym typeface="Shadows Into Light"/>
            </a:endParaRPr>
          </a:p>
        </p:txBody>
      </p:sp>
      <p:pic>
        <p:nvPicPr>
          <p:cNvPr id="210" name="Google Shape;210;p25" title="Three Sisters (5).png"/>
          <p:cNvPicPr preferRelativeResize="0"/>
          <p:nvPr/>
        </p:nvPicPr>
        <p:blipFill rotWithShape="1">
          <a:blip r:embed="rId5">
            <a:alphaModFix/>
          </a:blip>
          <a:srcRect b="0" l="44659" r="0" t="0"/>
          <a:stretch/>
        </p:blipFill>
        <p:spPr>
          <a:xfrm rot="695745">
            <a:off x="5301926" y="436893"/>
            <a:ext cx="1062826" cy="1080265"/>
          </a:xfrm>
          <a:prstGeom prst="rect">
            <a:avLst/>
          </a:prstGeom>
          <a:noFill/>
          <a:ln>
            <a:noFill/>
          </a:ln>
        </p:spPr>
      </p:pic>
      <p:pic>
        <p:nvPicPr>
          <p:cNvPr id="211" name="Google Shape;211;p25" title="Three Sisters (3).png"/>
          <p:cNvPicPr preferRelativeResize="0"/>
          <p:nvPr/>
        </p:nvPicPr>
        <p:blipFill rotWithShape="1">
          <a:blip r:embed="rId6">
            <a:alphaModFix/>
          </a:blip>
          <a:srcRect b="29582" l="15621" r="48801" t="30511"/>
          <a:stretch/>
        </p:blipFill>
        <p:spPr>
          <a:xfrm rot="-1686781">
            <a:off x="823208" y="2141750"/>
            <a:ext cx="5277285" cy="3608827"/>
          </a:xfrm>
          <a:prstGeom prst="rect">
            <a:avLst/>
          </a:prstGeom>
          <a:noFill/>
          <a:ln>
            <a:noFill/>
          </a:ln>
        </p:spPr>
      </p:pic>
      <p:sp>
        <p:nvSpPr>
          <p:cNvPr id="212" name="Google Shape;212;p25"/>
          <p:cNvSpPr txBox="1"/>
          <p:nvPr/>
        </p:nvSpPr>
        <p:spPr>
          <a:xfrm rot="-663694">
            <a:off x="2122059" y="2873336"/>
            <a:ext cx="3352382" cy="1624329"/>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100">
                <a:solidFill>
                  <a:schemeClr val="dk1"/>
                </a:solidFill>
                <a:latin typeface="Shadows Into Light"/>
                <a:ea typeface="Shadows Into Light"/>
                <a:cs typeface="Shadows Into Light"/>
                <a:sym typeface="Shadows Into Light"/>
              </a:rPr>
              <a:t>You have had a headache that you have had for days. It is your youngest sister’s 20th birthday and the one year anniversary of your father’s death. </a:t>
            </a:r>
            <a:endParaRPr b="1" sz="2100">
              <a:solidFill>
                <a:schemeClr val="dk1"/>
              </a:solidFill>
              <a:latin typeface="Shadows Into Light"/>
              <a:ea typeface="Shadows Into Light"/>
              <a:cs typeface="Shadows Into Light"/>
              <a:sym typeface="Shadows Into Light"/>
            </a:endParaRPr>
          </a:p>
        </p:txBody>
      </p:sp>
      <p:sp>
        <p:nvSpPr>
          <p:cNvPr id="213" name="Google Shape;213;p25"/>
          <p:cNvSpPr txBox="1"/>
          <p:nvPr/>
        </p:nvSpPr>
        <p:spPr>
          <a:xfrm>
            <a:off x="280850" y="1526450"/>
            <a:ext cx="5202000" cy="1015800"/>
          </a:xfrm>
          <a:prstGeom prst="rect">
            <a:avLst/>
          </a:prstGeom>
          <a:noFill/>
          <a:ln cap="flat" cmpd="sng" w="19050">
            <a:solidFill>
              <a:srgbClr val="FCE065"/>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u="sng">
                <a:solidFill>
                  <a:schemeClr val="lt1"/>
                </a:solidFill>
                <a:latin typeface="Calibri"/>
                <a:ea typeface="Calibri"/>
                <a:cs typeface="Calibri"/>
                <a:sym typeface="Calibri"/>
              </a:rPr>
              <a:t>Immediate circumstances:</a:t>
            </a:r>
            <a:r>
              <a:rPr lang="en" sz="1800">
                <a:solidFill>
                  <a:schemeClr val="lt1"/>
                </a:solidFill>
                <a:latin typeface="Calibri"/>
                <a:ea typeface="Calibri"/>
                <a:cs typeface="Calibri"/>
                <a:sym typeface="Calibri"/>
              </a:rPr>
              <a:t> The incidents that happen in the 24 hours before the scene starts that affect the character’s mood and behaviour. </a:t>
            </a:r>
            <a:endParaRPr sz="1800">
              <a:solidFill>
                <a:schemeClr val="lt1"/>
              </a:solidFill>
              <a:latin typeface="Calibri"/>
              <a:ea typeface="Calibri"/>
              <a:cs typeface="Calibri"/>
              <a:sym typeface="Calibri"/>
            </a:endParaRPr>
          </a:p>
        </p:txBody>
      </p:sp>
      <p:pic>
        <p:nvPicPr>
          <p:cNvPr id="214" name="Google Shape;214;p25"/>
          <p:cNvPicPr preferRelativeResize="0"/>
          <p:nvPr/>
        </p:nvPicPr>
        <p:blipFill rotWithShape="1">
          <a:blip r:embed="rId7">
            <a:alphaModFix/>
          </a:blip>
          <a:srcRect b="31602" l="7333" r="9235" t="36332"/>
          <a:stretch/>
        </p:blipFill>
        <p:spPr>
          <a:xfrm>
            <a:off x="757175" y="4521852"/>
            <a:ext cx="1424950" cy="547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18" name="Shape 218"/>
        <p:cNvGrpSpPr/>
        <p:nvPr/>
      </p:nvGrpSpPr>
      <p:grpSpPr>
        <a:xfrm>
          <a:off x="0" y="0"/>
          <a:ext cx="0" cy="0"/>
          <a:chOff x="0" y="0"/>
          <a:chExt cx="0" cy="0"/>
        </a:xfrm>
      </p:grpSpPr>
      <p:pic>
        <p:nvPicPr>
          <p:cNvPr id="219" name="Google Shape;219;p26" title="Three Sisters (4).png"/>
          <p:cNvPicPr preferRelativeResize="0"/>
          <p:nvPr/>
        </p:nvPicPr>
        <p:blipFill rotWithShape="1">
          <a:blip r:embed="rId3">
            <a:alphaModFix/>
          </a:blip>
          <a:srcRect b="0" l="0" r="43776" t="0"/>
          <a:stretch/>
        </p:blipFill>
        <p:spPr>
          <a:xfrm rot="830180">
            <a:off x="5496700" y="-179734"/>
            <a:ext cx="3600424" cy="2883068"/>
          </a:xfrm>
          <a:prstGeom prst="rect">
            <a:avLst/>
          </a:prstGeom>
          <a:noFill/>
          <a:ln>
            <a:noFill/>
          </a:ln>
        </p:spPr>
      </p:pic>
      <p:sp>
        <p:nvSpPr>
          <p:cNvPr id="220" name="Google Shape;220;p26"/>
          <p:cNvSpPr/>
          <p:nvPr/>
        </p:nvSpPr>
        <p:spPr>
          <a:xfrm>
            <a:off x="7354850" y="4361600"/>
            <a:ext cx="1789200" cy="7818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hadows Into Light"/>
              <a:ea typeface="Shadows Into Light"/>
              <a:cs typeface="Shadows Into Light"/>
              <a:sym typeface="Shadows Into Light"/>
            </a:endParaRPr>
          </a:p>
        </p:txBody>
      </p:sp>
      <p:pic>
        <p:nvPicPr>
          <p:cNvPr id="221" name="Google Shape;221;p26" title="Three Sisters.png"/>
          <p:cNvPicPr preferRelativeResize="0"/>
          <p:nvPr/>
        </p:nvPicPr>
        <p:blipFill>
          <a:blip r:embed="rId4">
            <a:alphaModFix/>
          </a:blip>
          <a:stretch>
            <a:fillRect/>
          </a:stretch>
        </p:blipFill>
        <p:spPr>
          <a:xfrm>
            <a:off x="58" y="-100"/>
            <a:ext cx="9143990" cy="5143500"/>
          </a:xfrm>
          <a:prstGeom prst="rect">
            <a:avLst/>
          </a:prstGeom>
          <a:noFill/>
          <a:ln>
            <a:noFill/>
          </a:ln>
        </p:spPr>
      </p:pic>
      <p:sp>
        <p:nvSpPr>
          <p:cNvPr id="222" name="Google Shape;222;p26"/>
          <p:cNvSpPr txBox="1"/>
          <p:nvPr/>
        </p:nvSpPr>
        <p:spPr>
          <a:xfrm>
            <a:off x="757176" y="0"/>
            <a:ext cx="5482800" cy="7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solidFill>
                  <a:srgbClr val="FBB1C3"/>
                </a:solidFill>
                <a:latin typeface="Chelsea Market"/>
                <a:ea typeface="Chelsea Market"/>
                <a:cs typeface="Chelsea Market"/>
                <a:sym typeface="Chelsea Market"/>
              </a:rPr>
              <a:t>KATIE MITCHELL</a:t>
            </a:r>
            <a:endParaRPr sz="4000">
              <a:solidFill>
                <a:srgbClr val="FBB1C3"/>
              </a:solidFill>
              <a:latin typeface="Chelsea Market"/>
              <a:ea typeface="Chelsea Market"/>
              <a:cs typeface="Chelsea Market"/>
              <a:sym typeface="Chelsea Market"/>
            </a:endParaRPr>
          </a:p>
        </p:txBody>
      </p:sp>
      <p:sp>
        <p:nvSpPr>
          <p:cNvPr id="223" name="Google Shape;223;p26"/>
          <p:cNvSpPr txBox="1"/>
          <p:nvPr/>
        </p:nvSpPr>
        <p:spPr>
          <a:xfrm>
            <a:off x="757175" y="622800"/>
            <a:ext cx="3042000" cy="5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1"/>
                </a:solidFill>
                <a:latin typeface="Chelsea Market"/>
                <a:ea typeface="Chelsea Market"/>
                <a:cs typeface="Chelsea Market"/>
                <a:sym typeface="Chelsea Market"/>
              </a:rPr>
              <a:t>PRACTICAL EXERCISE</a:t>
            </a:r>
            <a:endParaRPr sz="1800">
              <a:solidFill>
                <a:schemeClr val="lt1"/>
              </a:solidFill>
              <a:latin typeface="Chelsea Market"/>
              <a:ea typeface="Chelsea Market"/>
              <a:cs typeface="Chelsea Market"/>
              <a:sym typeface="Chelsea Market"/>
            </a:endParaRPr>
          </a:p>
        </p:txBody>
      </p:sp>
      <p:sp>
        <p:nvSpPr>
          <p:cNvPr id="224" name="Google Shape;224;p26"/>
          <p:cNvSpPr txBox="1"/>
          <p:nvPr/>
        </p:nvSpPr>
        <p:spPr>
          <a:xfrm rot="498451">
            <a:off x="6267351" y="299922"/>
            <a:ext cx="2288110" cy="208802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dk1"/>
                </a:solidFill>
                <a:latin typeface="Chelsea Market"/>
                <a:ea typeface="Chelsea Market"/>
                <a:cs typeface="Chelsea Market"/>
                <a:sym typeface="Chelsea Market"/>
              </a:rPr>
              <a:t>AND/OR</a:t>
            </a:r>
            <a:endParaRPr b="1" sz="1700">
              <a:solidFill>
                <a:schemeClr val="dk1"/>
              </a:solidFill>
              <a:latin typeface="Chelsea Market"/>
              <a:ea typeface="Chelsea Market"/>
              <a:cs typeface="Chelsea Market"/>
              <a:sym typeface="Chelsea Market"/>
            </a:endParaRPr>
          </a:p>
          <a:p>
            <a:pPr indent="0" lvl="0" marL="0" rtl="0" algn="l">
              <a:spcBef>
                <a:spcPts val="0"/>
              </a:spcBef>
              <a:spcAft>
                <a:spcPts val="0"/>
              </a:spcAft>
              <a:buNone/>
            </a:pPr>
            <a:r>
              <a:rPr b="1" lang="en" sz="1700">
                <a:solidFill>
                  <a:schemeClr val="dk1"/>
                </a:solidFill>
                <a:latin typeface="Chelsea Market"/>
                <a:ea typeface="Chelsea Market"/>
                <a:cs typeface="Chelsea Market"/>
                <a:sym typeface="Chelsea Market"/>
              </a:rPr>
              <a:t>Try the exercise that Katie Mitchell did exactly as she did with one actor walking into a room. </a:t>
            </a:r>
            <a:endParaRPr b="1" sz="1700">
              <a:solidFill>
                <a:schemeClr val="dk1"/>
              </a:solidFill>
              <a:latin typeface="Chelsea Market"/>
              <a:ea typeface="Chelsea Market"/>
              <a:cs typeface="Chelsea Market"/>
              <a:sym typeface="Chelsea Market"/>
            </a:endParaRPr>
          </a:p>
        </p:txBody>
      </p:sp>
      <p:sp>
        <p:nvSpPr>
          <p:cNvPr id="225" name="Google Shape;225;p26"/>
          <p:cNvSpPr txBox="1"/>
          <p:nvPr/>
        </p:nvSpPr>
        <p:spPr>
          <a:xfrm>
            <a:off x="0" y="0"/>
            <a:ext cx="891600" cy="62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Shadows Into Light"/>
                <a:ea typeface="Shadows Into Light"/>
                <a:cs typeface="Shadows Into Light"/>
                <a:sym typeface="Shadows Into Light"/>
              </a:rPr>
              <a:t>Student </a:t>
            </a:r>
            <a:br>
              <a:rPr lang="en" sz="1800">
                <a:solidFill>
                  <a:schemeClr val="lt1"/>
                </a:solidFill>
                <a:latin typeface="Shadows Into Light"/>
                <a:ea typeface="Shadows Into Light"/>
                <a:cs typeface="Shadows Into Light"/>
                <a:sym typeface="Shadows Into Light"/>
              </a:rPr>
            </a:br>
            <a:r>
              <a:rPr lang="en" sz="1800">
                <a:solidFill>
                  <a:schemeClr val="lt1"/>
                </a:solidFill>
                <a:latin typeface="Shadows Into Light"/>
                <a:ea typeface="Shadows Into Light"/>
                <a:cs typeface="Shadows Into Light"/>
                <a:sym typeface="Shadows Into Light"/>
              </a:rPr>
              <a:t>Task</a:t>
            </a:r>
            <a:endParaRPr sz="1800">
              <a:solidFill>
                <a:schemeClr val="lt1"/>
              </a:solidFill>
              <a:latin typeface="Shadows Into Light"/>
              <a:ea typeface="Shadows Into Light"/>
              <a:cs typeface="Shadows Into Light"/>
              <a:sym typeface="Shadows Into Light"/>
            </a:endParaRPr>
          </a:p>
        </p:txBody>
      </p:sp>
      <p:pic>
        <p:nvPicPr>
          <p:cNvPr id="226" name="Google Shape;226;p26" title="Three Sisters (5).png"/>
          <p:cNvPicPr preferRelativeResize="0"/>
          <p:nvPr/>
        </p:nvPicPr>
        <p:blipFill rotWithShape="1">
          <a:blip r:embed="rId5">
            <a:alphaModFix/>
          </a:blip>
          <a:srcRect b="0" l="44659" r="0" t="0"/>
          <a:stretch/>
        </p:blipFill>
        <p:spPr>
          <a:xfrm rot="695745">
            <a:off x="5301926" y="436893"/>
            <a:ext cx="1062826" cy="1080265"/>
          </a:xfrm>
          <a:prstGeom prst="rect">
            <a:avLst/>
          </a:prstGeom>
          <a:noFill/>
          <a:ln>
            <a:noFill/>
          </a:ln>
        </p:spPr>
      </p:pic>
      <p:pic>
        <p:nvPicPr>
          <p:cNvPr id="227" name="Google Shape;227;p26" title="Three Sisters (3).png"/>
          <p:cNvPicPr preferRelativeResize="0"/>
          <p:nvPr/>
        </p:nvPicPr>
        <p:blipFill rotWithShape="1">
          <a:blip r:embed="rId6">
            <a:alphaModFix/>
          </a:blip>
          <a:srcRect b="29582" l="15896" r="48801" t="30511"/>
          <a:stretch/>
        </p:blipFill>
        <p:spPr>
          <a:xfrm rot="-1686789">
            <a:off x="861532" y="2132162"/>
            <a:ext cx="5236558" cy="3608830"/>
          </a:xfrm>
          <a:prstGeom prst="rect">
            <a:avLst/>
          </a:prstGeom>
          <a:noFill/>
          <a:ln>
            <a:noFill/>
          </a:ln>
        </p:spPr>
      </p:pic>
      <p:sp>
        <p:nvSpPr>
          <p:cNvPr id="228" name="Google Shape;228;p26"/>
          <p:cNvSpPr txBox="1"/>
          <p:nvPr/>
        </p:nvSpPr>
        <p:spPr>
          <a:xfrm rot="-663694">
            <a:off x="2122059" y="2873336"/>
            <a:ext cx="3352382" cy="1624329"/>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100">
                <a:solidFill>
                  <a:schemeClr val="dk1"/>
                </a:solidFill>
                <a:latin typeface="Shadows Into Light"/>
                <a:ea typeface="Shadows Into Light"/>
                <a:cs typeface="Shadows Into Light"/>
                <a:sym typeface="Shadows Into Light"/>
              </a:rPr>
              <a:t>You want to comfort and celebrate your sister - to make her feel good. </a:t>
            </a:r>
            <a:endParaRPr b="1" sz="2100">
              <a:solidFill>
                <a:schemeClr val="dk1"/>
              </a:solidFill>
              <a:latin typeface="Shadows Into Light"/>
              <a:ea typeface="Shadows Into Light"/>
              <a:cs typeface="Shadows Into Light"/>
              <a:sym typeface="Shadows Into Light"/>
            </a:endParaRPr>
          </a:p>
        </p:txBody>
      </p:sp>
      <p:sp>
        <p:nvSpPr>
          <p:cNvPr id="229" name="Google Shape;229;p26"/>
          <p:cNvSpPr txBox="1"/>
          <p:nvPr/>
        </p:nvSpPr>
        <p:spPr>
          <a:xfrm>
            <a:off x="280850" y="1526450"/>
            <a:ext cx="5202000" cy="781800"/>
          </a:xfrm>
          <a:prstGeom prst="rect">
            <a:avLst/>
          </a:prstGeom>
          <a:noFill/>
          <a:ln cap="flat" cmpd="sng" w="19050">
            <a:solidFill>
              <a:srgbClr val="FCE065"/>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u="sng">
                <a:solidFill>
                  <a:schemeClr val="lt1"/>
                </a:solidFill>
                <a:latin typeface="Calibri"/>
                <a:ea typeface="Calibri"/>
                <a:cs typeface="Calibri"/>
                <a:sym typeface="Calibri"/>
              </a:rPr>
              <a:t>Intentions:</a:t>
            </a:r>
            <a:r>
              <a:rPr lang="en" sz="1800">
                <a:solidFill>
                  <a:schemeClr val="lt1"/>
                </a:solidFill>
                <a:latin typeface="Calibri"/>
                <a:ea typeface="Calibri"/>
                <a:cs typeface="Calibri"/>
                <a:sym typeface="Calibri"/>
              </a:rPr>
              <a:t> What the character wants the other character(s) to do, feel or say.</a:t>
            </a:r>
            <a:endParaRPr sz="1800">
              <a:solidFill>
                <a:schemeClr val="lt1"/>
              </a:solidFill>
              <a:latin typeface="Calibri"/>
              <a:ea typeface="Calibri"/>
              <a:cs typeface="Calibri"/>
              <a:sym typeface="Calibri"/>
            </a:endParaRPr>
          </a:p>
        </p:txBody>
      </p:sp>
      <p:pic>
        <p:nvPicPr>
          <p:cNvPr id="230" name="Google Shape;230;p26"/>
          <p:cNvPicPr preferRelativeResize="0"/>
          <p:nvPr/>
        </p:nvPicPr>
        <p:blipFill rotWithShape="1">
          <a:blip r:embed="rId7">
            <a:alphaModFix/>
          </a:blip>
          <a:srcRect b="31602" l="7333" r="9235" t="36332"/>
          <a:stretch/>
        </p:blipFill>
        <p:spPr>
          <a:xfrm>
            <a:off x="757175" y="4521852"/>
            <a:ext cx="1424950" cy="547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27"/>
          <p:cNvSpPr txBox="1"/>
          <p:nvPr/>
        </p:nvSpPr>
        <p:spPr>
          <a:xfrm>
            <a:off x="183175" y="73275"/>
            <a:ext cx="8584800" cy="471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900">
                <a:solidFill>
                  <a:srgbClr val="FBB1C3"/>
                </a:solidFill>
                <a:latin typeface="Chelsea Market"/>
                <a:ea typeface="Chelsea Market"/>
                <a:cs typeface="Chelsea Market"/>
                <a:sym typeface="Chelsea Market"/>
              </a:rPr>
              <a:t>KATIE MITCHELL’S SIX LAYERS OF NATURALISM</a:t>
            </a:r>
            <a:br>
              <a:rPr lang="en" sz="3000">
                <a:solidFill>
                  <a:srgbClr val="FBB1C3"/>
                </a:solidFill>
                <a:latin typeface="Chelsea Market"/>
                <a:ea typeface="Chelsea Market"/>
                <a:cs typeface="Chelsea Market"/>
                <a:sym typeface="Chelsea Market"/>
              </a:rPr>
            </a:br>
            <a:endParaRPr sz="800">
              <a:solidFill>
                <a:schemeClr val="lt1"/>
              </a:solidFill>
              <a:latin typeface="Shadows Into Light"/>
              <a:ea typeface="Shadows Into Light"/>
              <a:cs typeface="Shadows Into Light"/>
              <a:sym typeface="Shadows Into Light"/>
            </a:endParaRPr>
          </a:p>
          <a:p>
            <a:pPr indent="-342900" lvl="0" marL="457200" rtl="0" algn="l">
              <a:spcBef>
                <a:spcPts val="0"/>
              </a:spcBef>
              <a:spcAft>
                <a:spcPts val="0"/>
              </a:spcAft>
              <a:buClr>
                <a:schemeClr val="lt1"/>
              </a:buClr>
              <a:buSzPts val="1800"/>
              <a:buFont typeface="Calibri"/>
              <a:buAutoNum type="arabicPeriod"/>
            </a:pPr>
            <a:r>
              <a:rPr b="1" lang="en" sz="1800" u="sng">
                <a:solidFill>
                  <a:schemeClr val="lt1"/>
                </a:solidFill>
                <a:latin typeface="Calibri"/>
                <a:ea typeface="Calibri"/>
                <a:cs typeface="Calibri"/>
                <a:sym typeface="Calibri"/>
              </a:rPr>
              <a:t>Character biography:</a:t>
            </a:r>
            <a:r>
              <a:rPr lang="en" sz="1800">
                <a:solidFill>
                  <a:schemeClr val="lt1"/>
                </a:solidFill>
                <a:latin typeface="Calibri"/>
                <a:ea typeface="Calibri"/>
                <a:cs typeface="Calibri"/>
                <a:sym typeface="Calibri"/>
              </a:rPr>
              <a:t> The incidents in a character’s past which create their behaviour in the present. </a:t>
            </a:r>
            <a:endParaRPr sz="1800">
              <a:solidFill>
                <a:schemeClr val="lt1"/>
              </a:solidFill>
              <a:latin typeface="Calibri"/>
              <a:ea typeface="Calibri"/>
              <a:cs typeface="Calibri"/>
              <a:sym typeface="Calibri"/>
            </a:endParaRPr>
          </a:p>
          <a:p>
            <a:pPr indent="-342900" lvl="0" marL="457200" rtl="0" algn="l">
              <a:spcBef>
                <a:spcPts val="0"/>
              </a:spcBef>
              <a:spcAft>
                <a:spcPts val="0"/>
              </a:spcAft>
              <a:buClr>
                <a:schemeClr val="lt1"/>
              </a:buClr>
              <a:buSzPts val="1800"/>
              <a:buFont typeface="Calibri"/>
              <a:buAutoNum type="arabicPeriod"/>
            </a:pPr>
            <a:r>
              <a:rPr b="1" lang="en" sz="1800" u="sng">
                <a:solidFill>
                  <a:schemeClr val="lt1"/>
                </a:solidFill>
                <a:latin typeface="Calibri"/>
                <a:ea typeface="Calibri"/>
                <a:cs typeface="Calibri"/>
                <a:sym typeface="Calibri"/>
              </a:rPr>
              <a:t>Place:</a:t>
            </a:r>
            <a:r>
              <a:rPr lang="en" sz="1800">
                <a:solidFill>
                  <a:schemeClr val="lt1"/>
                </a:solidFill>
                <a:latin typeface="Calibri"/>
                <a:ea typeface="Calibri"/>
                <a:cs typeface="Calibri"/>
                <a:sym typeface="Calibri"/>
              </a:rPr>
              <a:t> The location where the action of  the scene happens. </a:t>
            </a:r>
            <a:endParaRPr sz="1800">
              <a:solidFill>
                <a:schemeClr val="lt1"/>
              </a:solidFill>
              <a:latin typeface="Calibri"/>
              <a:ea typeface="Calibri"/>
              <a:cs typeface="Calibri"/>
              <a:sym typeface="Calibri"/>
            </a:endParaRPr>
          </a:p>
          <a:p>
            <a:pPr indent="-342900" lvl="0" marL="457200" rtl="0" algn="l">
              <a:spcBef>
                <a:spcPts val="0"/>
              </a:spcBef>
              <a:spcAft>
                <a:spcPts val="0"/>
              </a:spcAft>
              <a:buClr>
                <a:schemeClr val="lt1"/>
              </a:buClr>
              <a:buSzPts val="1800"/>
              <a:buFont typeface="Calibri"/>
              <a:buAutoNum type="arabicPeriod"/>
            </a:pPr>
            <a:r>
              <a:rPr b="1" lang="en" sz="1800" u="sng">
                <a:solidFill>
                  <a:schemeClr val="lt1"/>
                </a:solidFill>
                <a:latin typeface="Calibri"/>
                <a:ea typeface="Calibri"/>
                <a:cs typeface="Calibri"/>
                <a:sym typeface="Calibri"/>
              </a:rPr>
              <a:t>Time:</a:t>
            </a:r>
            <a:r>
              <a:rPr lang="en" sz="1800">
                <a:solidFill>
                  <a:schemeClr val="lt1"/>
                </a:solidFill>
                <a:latin typeface="Calibri"/>
                <a:ea typeface="Calibri"/>
                <a:cs typeface="Calibri"/>
                <a:sym typeface="Calibri"/>
              </a:rPr>
              <a:t> The year, season, day of the week and time of day the scene takes place in. </a:t>
            </a:r>
            <a:endParaRPr sz="1800">
              <a:solidFill>
                <a:schemeClr val="lt1"/>
              </a:solidFill>
              <a:latin typeface="Calibri"/>
              <a:ea typeface="Calibri"/>
              <a:cs typeface="Calibri"/>
              <a:sym typeface="Calibri"/>
            </a:endParaRPr>
          </a:p>
          <a:p>
            <a:pPr indent="-342900" lvl="0" marL="457200" rtl="0" algn="l">
              <a:spcBef>
                <a:spcPts val="0"/>
              </a:spcBef>
              <a:spcAft>
                <a:spcPts val="0"/>
              </a:spcAft>
              <a:buClr>
                <a:schemeClr val="lt1"/>
              </a:buClr>
              <a:buSzPts val="1800"/>
              <a:buFont typeface="Calibri"/>
              <a:buAutoNum type="arabicPeriod"/>
            </a:pPr>
            <a:r>
              <a:rPr b="1" lang="en" sz="1800" u="sng">
                <a:solidFill>
                  <a:schemeClr val="lt1"/>
                </a:solidFill>
                <a:latin typeface="Calibri"/>
                <a:ea typeface="Calibri"/>
                <a:cs typeface="Calibri"/>
                <a:sym typeface="Calibri"/>
              </a:rPr>
              <a:t>Immediate circumstances:</a:t>
            </a:r>
            <a:r>
              <a:rPr lang="en" sz="1800">
                <a:solidFill>
                  <a:schemeClr val="lt1"/>
                </a:solidFill>
                <a:latin typeface="Calibri"/>
                <a:ea typeface="Calibri"/>
                <a:cs typeface="Calibri"/>
                <a:sym typeface="Calibri"/>
              </a:rPr>
              <a:t> The incidents that happen in the 24 hours before the scene starts that affect the character’s mood and behaviour. </a:t>
            </a:r>
            <a:endParaRPr sz="1800">
              <a:solidFill>
                <a:schemeClr val="lt1"/>
              </a:solidFill>
              <a:latin typeface="Calibri"/>
              <a:ea typeface="Calibri"/>
              <a:cs typeface="Calibri"/>
              <a:sym typeface="Calibri"/>
            </a:endParaRPr>
          </a:p>
          <a:p>
            <a:pPr indent="-342900" lvl="0" marL="457200" rtl="0" algn="l">
              <a:spcBef>
                <a:spcPts val="0"/>
              </a:spcBef>
              <a:spcAft>
                <a:spcPts val="0"/>
              </a:spcAft>
              <a:buClr>
                <a:schemeClr val="lt1"/>
              </a:buClr>
              <a:buSzPts val="1800"/>
              <a:buFont typeface="Calibri"/>
              <a:buAutoNum type="arabicPeriod"/>
            </a:pPr>
            <a:r>
              <a:rPr b="1" lang="en" sz="1800" u="sng">
                <a:solidFill>
                  <a:schemeClr val="lt1"/>
                </a:solidFill>
                <a:latin typeface="Calibri"/>
                <a:ea typeface="Calibri"/>
                <a:cs typeface="Calibri"/>
                <a:sym typeface="Calibri"/>
              </a:rPr>
              <a:t>Events:</a:t>
            </a:r>
            <a:r>
              <a:rPr lang="en" sz="1800">
                <a:solidFill>
                  <a:schemeClr val="lt1"/>
                </a:solidFill>
                <a:latin typeface="Calibri"/>
                <a:ea typeface="Calibri"/>
                <a:cs typeface="Calibri"/>
                <a:sym typeface="Calibri"/>
              </a:rPr>
              <a:t> The changes in the scene that affect the thoughts, feelings or actions of all the characters. </a:t>
            </a:r>
            <a:endParaRPr sz="1800">
              <a:solidFill>
                <a:schemeClr val="lt1"/>
              </a:solidFill>
              <a:latin typeface="Calibri"/>
              <a:ea typeface="Calibri"/>
              <a:cs typeface="Calibri"/>
              <a:sym typeface="Calibri"/>
            </a:endParaRPr>
          </a:p>
          <a:p>
            <a:pPr indent="-342900" lvl="0" marL="457200" rtl="0" algn="l">
              <a:spcBef>
                <a:spcPts val="0"/>
              </a:spcBef>
              <a:spcAft>
                <a:spcPts val="0"/>
              </a:spcAft>
              <a:buClr>
                <a:schemeClr val="lt1"/>
              </a:buClr>
              <a:buSzPts val="1800"/>
              <a:buFont typeface="Calibri"/>
              <a:buAutoNum type="arabicPeriod"/>
            </a:pPr>
            <a:r>
              <a:rPr b="1" lang="en" sz="1800" u="sng">
                <a:solidFill>
                  <a:schemeClr val="lt1"/>
                </a:solidFill>
                <a:latin typeface="Calibri"/>
                <a:ea typeface="Calibri"/>
                <a:cs typeface="Calibri"/>
                <a:sym typeface="Calibri"/>
              </a:rPr>
              <a:t>Intentions:</a:t>
            </a:r>
            <a:r>
              <a:rPr lang="en" sz="1800">
                <a:solidFill>
                  <a:schemeClr val="lt1"/>
                </a:solidFill>
                <a:latin typeface="Calibri"/>
                <a:ea typeface="Calibri"/>
                <a:cs typeface="Calibri"/>
                <a:sym typeface="Calibri"/>
              </a:rPr>
              <a:t> What the character wants the other character(s) to do, feel or say.</a:t>
            </a:r>
            <a:endParaRPr sz="1800">
              <a:solidFill>
                <a:schemeClr val="lt1"/>
              </a:solidFill>
              <a:latin typeface="Calibri"/>
              <a:ea typeface="Calibri"/>
              <a:cs typeface="Calibri"/>
              <a:sym typeface="Calibri"/>
            </a:endParaRPr>
          </a:p>
        </p:txBody>
      </p:sp>
      <p:pic>
        <p:nvPicPr>
          <p:cNvPr id="236" name="Google Shape;236;p27" title="Three Sisters.png"/>
          <p:cNvPicPr preferRelativeResize="0"/>
          <p:nvPr/>
        </p:nvPicPr>
        <p:blipFill rotWithShape="1">
          <a:blip r:embed="rId3">
            <a:alphaModFix/>
          </a:blip>
          <a:srcRect b="0" l="11660" r="0" t="0"/>
          <a:stretch/>
        </p:blipFill>
        <p:spPr>
          <a:xfrm>
            <a:off x="2112600" y="666275"/>
            <a:ext cx="7031400" cy="4477224"/>
          </a:xfrm>
          <a:prstGeom prst="rect">
            <a:avLst/>
          </a:prstGeom>
          <a:noFill/>
          <a:ln>
            <a:noFill/>
          </a:ln>
        </p:spPr>
      </p:pic>
      <p:sp>
        <p:nvSpPr>
          <p:cNvPr id="237" name="Google Shape;237;p27"/>
          <p:cNvSpPr txBox="1"/>
          <p:nvPr/>
        </p:nvSpPr>
        <p:spPr>
          <a:xfrm rot="911257">
            <a:off x="2047735" y="3430850"/>
            <a:ext cx="2121912" cy="89281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100">
                <a:solidFill>
                  <a:schemeClr val="dk1"/>
                </a:solidFill>
                <a:latin typeface="Shadows Into Light"/>
                <a:ea typeface="Shadows Into Light"/>
                <a:cs typeface="Shadows Into Light"/>
                <a:sym typeface="Shadows Into Light"/>
              </a:rPr>
              <a:t>You want to comfort and celebrate your sister - to make her feel good. </a:t>
            </a:r>
            <a:endParaRPr b="1" sz="2100">
              <a:solidFill>
                <a:schemeClr val="dk1"/>
              </a:solidFill>
              <a:latin typeface="Shadows Into Light"/>
              <a:ea typeface="Shadows Into Light"/>
              <a:cs typeface="Shadows Into Light"/>
              <a:sym typeface="Shadows Into Light"/>
            </a:endParaRPr>
          </a:p>
        </p:txBody>
      </p:sp>
      <p:sp>
        <p:nvSpPr>
          <p:cNvPr id="238" name="Google Shape;238;p27"/>
          <p:cNvSpPr txBox="1"/>
          <p:nvPr/>
        </p:nvSpPr>
        <p:spPr>
          <a:xfrm>
            <a:off x="109900" y="3297125"/>
            <a:ext cx="5763900" cy="177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E599"/>
                </a:solidFill>
                <a:latin typeface="Chelsea Market"/>
                <a:ea typeface="Chelsea Market"/>
                <a:cs typeface="Chelsea Market"/>
                <a:sym typeface="Chelsea Market"/>
              </a:rPr>
              <a:t>Now see if you can go back to your scene you created </a:t>
            </a:r>
            <a:r>
              <a:rPr lang="en" sz="1800">
                <a:solidFill>
                  <a:srgbClr val="FFE599"/>
                </a:solidFill>
                <a:latin typeface="Chelsea Market"/>
                <a:ea typeface="Chelsea Market"/>
                <a:cs typeface="Chelsea Market"/>
                <a:sym typeface="Chelsea Market"/>
              </a:rPr>
              <a:t>and </a:t>
            </a:r>
            <a:r>
              <a:rPr lang="en" sz="1800">
                <a:solidFill>
                  <a:srgbClr val="FFE599"/>
                </a:solidFill>
                <a:latin typeface="Chelsea Market"/>
                <a:ea typeface="Chelsea Market"/>
                <a:cs typeface="Chelsea Market"/>
                <a:sym typeface="Chelsea Market"/>
              </a:rPr>
              <a:t>apply these six layers. If this is too challenging to do in groups, perhaps the whole class can work on one scene, making offers and suggestions while just the </a:t>
            </a:r>
            <a:r>
              <a:rPr lang="en" sz="1800">
                <a:solidFill>
                  <a:srgbClr val="FFE599"/>
                </a:solidFill>
                <a:latin typeface="Chelsea Market"/>
                <a:ea typeface="Chelsea Market"/>
                <a:cs typeface="Chelsea Market"/>
                <a:sym typeface="Chelsea Market"/>
              </a:rPr>
              <a:t>2/3</a:t>
            </a:r>
            <a:r>
              <a:rPr lang="en" sz="1800">
                <a:solidFill>
                  <a:srgbClr val="FFE599"/>
                </a:solidFill>
                <a:latin typeface="Chelsea Market"/>
                <a:ea typeface="Chelsea Market"/>
                <a:cs typeface="Chelsea Market"/>
                <a:sym typeface="Chelsea Market"/>
              </a:rPr>
              <a:t> people play the scene.</a:t>
            </a:r>
            <a:endParaRPr sz="1800">
              <a:solidFill>
                <a:srgbClr val="FFE599"/>
              </a:solidFill>
              <a:latin typeface="Chelsea Market"/>
              <a:ea typeface="Chelsea Market"/>
              <a:cs typeface="Chelsea Market"/>
              <a:sym typeface="Chelsea Marke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42" name="Shape 242"/>
        <p:cNvGrpSpPr/>
        <p:nvPr/>
      </p:nvGrpSpPr>
      <p:grpSpPr>
        <a:xfrm>
          <a:off x="0" y="0"/>
          <a:ext cx="0" cy="0"/>
          <a:chOff x="0" y="0"/>
          <a:chExt cx="0" cy="0"/>
        </a:xfrm>
      </p:grpSpPr>
      <p:pic>
        <p:nvPicPr>
          <p:cNvPr id="243" name="Google Shape;243;p28" title="Three Sisters (4).png"/>
          <p:cNvPicPr preferRelativeResize="0"/>
          <p:nvPr/>
        </p:nvPicPr>
        <p:blipFill rotWithShape="1">
          <a:blip r:embed="rId3">
            <a:alphaModFix/>
          </a:blip>
          <a:srcRect b="0" l="0" r="43776" t="0"/>
          <a:stretch/>
        </p:blipFill>
        <p:spPr>
          <a:xfrm rot="830180">
            <a:off x="5496700" y="-179734"/>
            <a:ext cx="3600424" cy="2883068"/>
          </a:xfrm>
          <a:prstGeom prst="rect">
            <a:avLst/>
          </a:prstGeom>
          <a:noFill/>
          <a:ln>
            <a:noFill/>
          </a:ln>
        </p:spPr>
      </p:pic>
      <p:sp>
        <p:nvSpPr>
          <p:cNvPr id="244" name="Google Shape;244;p28"/>
          <p:cNvSpPr/>
          <p:nvPr/>
        </p:nvSpPr>
        <p:spPr>
          <a:xfrm>
            <a:off x="7354850" y="4361600"/>
            <a:ext cx="1789200" cy="7818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hadows Into Light"/>
              <a:ea typeface="Shadows Into Light"/>
              <a:cs typeface="Shadows Into Light"/>
              <a:sym typeface="Shadows Into Light"/>
            </a:endParaRPr>
          </a:p>
        </p:txBody>
      </p:sp>
      <p:pic>
        <p:nvPicPr>
          <p:cNvPr id="245" name="Google Shape;245;p28" title="Three Sisters.png"/>
          <p:cNvPicPr preferRelativeResize="0"/>
          <p:nvPr/>
        </p:nvPicPr>
        <p:blipFill>
          <a:blip r:embed="rId4">
            <a:alphaModFix/>
          </a:blip>
          <a:stretch>
            <a:fillRect/>
          </a:stretch>
        </p:blipFill>
        <p:spPr>
          <a:xfrm>
            <a:off x="58" y="-100"/>
            <a:ext cx="9143990" cy="5143500"/>
          </a:xfrm>
          <a:prstGeom prst="rect">
            <a:avLst/>
          </a:prstGeom>
          <a:noFill/>
          <a:ln>
            <a:noFill/>
          </a:ln>
        </p:spPr>
      </p:pic>
      <p:sp>
        <p:nvSpPr>
          <p:cNvPr id="246" name="Google Shape;246;p28"/>
          <p:cNvSpPr txBox="1"/>
          <p:nvPr/>
        </p:nvSpPr>
        <p:spPr>
          <a:xfrm>
            <a:off x="757176" y="0"/>
            <a:ext cx="5482800" cy="7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solidFill>
                  <a:srgbClr val="FFE599"/>
                </a:solidFill>
                <a:latin typeface="Chelsea Market"/>
                <a:ea typeface="Chelsea Market"/>
                <a:cs typeface="Chelsea Market"/>
                <a:sym typeface="Chelsea Market"/>
              </a:rPr>
              <a:t>SHARE &amp; REFLECT</a:t>
            </a:r>
            <a:endParaRPr sz="4000">
              <a:solidFill>
                <a:srgbClr val="FFE599"/>
              </a:solidFill>
              <a:latin typeface="Chelsea Market"/>
              <a:ea typeface="Chelsea Market"/>
              <a:cs typeface="Chelsea Market"/>
              <a:sym typeface="Chelsea Market"/>
            </a:endParaRPr>
          </a:p>
        </p:txBody>
      </p:sp>
      <p:sp>
        <p:nvSpPr>
          <p:cNvPr id="247" name="Google Shape;247;p28"/>
          <p:cNvSpPr txBox="1"/>
          <p:nvPr/>
        </p:nvSpPr>
        <p:spPr>
          <a:xfrm>
            <a:off x="548225" y="1086825"/>
            <a:ext cx="5482800" cy="306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Chelsea Market"/>
                <a:ea typeface="Chelsea Market"/>
                <a:cs typeface="Chelsea Market"/>
                <a:sym typeface="Chelsea Market"/>
              </a:rPr>
              <a:t>How has this exercise </a:t>
            </a:r>
            <a:r>
              <a:rPr lang="en" sz="2400">
                <a:solidFill>
                  <a:schemeClr val="lt1"/>
                </a:solidFill>
                <a:latin typeface="Chelsea Market"/>
                <a:ea typeface="Chelsea Market"/>
                <a:cs typeface="Chelsea Market"/>
                <a:sym typeface="Chelsea Market"/>
              </a:rPr>
              <a:t>helped </a:t>
            </a:r>
            <a:r>
              <a:rPr lang="en" sz="2400">
                <a:solidFill>
                  <a:schemeClr val="lt1"/>
                </a:solidFill>
                <a:latin typeface="Chelsea Market"/>
                <a:ea typeface="Chelsea Market"/>
                <a:cs typeface="Chelsea Market"/>
                <a:sym typeface="Chelsea Market"/>
              </a:rPr>
              <a:t>develop your </a:t>
            </a:r>
            <a:r>
              <a:rPr lang="en" sz="2400">
                <a:solidFill>
                  <a:schemeClr val="lt1"/>
                </a:solidFill>
                <a:latin typeface="Chelsea Market"/>
                <a:ea typeface="Chelsea Market"/>
                <a:cs typeface="Chelsea Market"/>
                <a:sym typeface="Chelsea Market"/>
              </a:rPr>
              <a:t>understanding</a:t>
            </a:r>
            <a:r>
              <a:rPr lang="en" sz="2400">
                <a:solidFill>
                  <a:schemeClr val="lt1"/>
                </a:solidFill>
                <a:latin typeface="Chelsea Market"/>
                <a:ea typeface="Chelsea Market"/>
                <a:cs typeface="Chelsea Market"/>
                <a:sym typeface="Chelsea Market"/>
              </a:rPr>
              <a:t> of a </a:t>
            </a:r>
            <a:r>
              <a:rPr lang="en" sz="2400">
                <a:solidFill>
                  <a:schemeClr val="lt1"/>
                </a:solidFill>
                <a:latin typeface="Chelsea Market"/>
                <a:ea typeface="Chelsea Market"/>
                <a:cs typeface="Chelsea Market"/>
                <a:sym typeface="Chelsea Market"/>
              </a:rPr>
              <a:t>naturalistic</a:t>
            </a:r>
            <a:r>
              <a:rPr lang="en" sz="2400">
                <a:solidFill>
                  <a:schemeClr val="lt1"/>
                </a:solidFill>
                <a:latin typeface="Chelsea Market"/>
                <a:ea typeface="Chelsea Market"/>
                <a:cs typeface="Chelsea Market"/>
                <a:sym typeface="Chelsea Market"/>
              </a:rPr>
              <a:t> style of acting?</a:t>
            </a:r>
            <a:endParaRPr sz="2400">
              <a:solidFill>
                <a:schemeClr val="lt1"/>
              </a:solidFill>
              <a:latin typeface="Chelsea Market"/>
              <a:ea typeface="Chelsea Market"/>
              <a:cs typeface="Chelsea Market"/>
              <a:sym typeface="Chelsea Market"/>
            </a:endParaRPr>
          </a:p>
          <a:p>
            <a:pPr indent="0" lvl="0" marL="0" rtl="0" algn="l">
              <a:spcBef>
                <a:spcPts val="0"/>
              </a:spcBef>
              <a:spcAft>
                <a:spcPts val="0"/>
              </a:spcAft>
              <a:buNone/>
            </a:pPr>
            <a:r>
              <a:t/>
            </a:r>
            <a:endParaRPr sz="2400">
              <a:solidFill>
                <a:schemeClr val="lt1"/>
              </a:solidFill>
              <a:latin typeface="Chelsea Market"/>
              <a:ea typeface="Chelsea Market"/>
              <a:cs typeface="Chelsea Market"/>
              <a:sym typeface="Chelsea Market"/>
            </a:endParaRPr>
          </a:p>
          <a:p>
            <a:pPr indent="0" lvl="0" marL="0" rtl="0" algn="l">
              <a:spcBef>
                <a:spcPts val="0"/>
              </a:spcBef>
              <a:spcAft>
                <a:spcPts val="0"/>
              </a:spcAft>
              <a:buNone/>
            </a:pPr>
            <a:r>
              <a:rPr lang="en" sz="2400">
                <a:solidFill>
                  <a:schemeClr val="lt1"/>
                </a:solidFill>
                <a:latin typeface="Chelsea Market"/>
                <a:ea typeface="Chelsea Market"/>
                <a:cs typeface="Chelsea Market"/>
                <a:sym typeface="Chelsea Market"/>
              </a:rPr>
              <a:t>What are you curious about in terms of the play we are about to study based on everything you have experienced today?</a:t>
            </a:r>
            <a:endParaRPr sz="2400">
              <a:solidFill>
                <a:schemeClr val="lt1"/>
              </a:solidFill>
              <a:latin typeface="Chelsea Market"/>
              <a:ea typeface="Chelsea Market"/>
              <a:cs typeface="Chelsea Market"/>
              <a:sym typeface="Chelsea Market"/>
            </a:endParaRPr>
          </a:p>
        </p:txBody>
      </p:sp>
      <p:sp>
        <p:nvSpPr>
          <p:cNvPr id="248" name="Google Shape;248;p28"/>
          <p:cNvSpPr txBox="1"/>
          <p:nvPr/>
        </p:nvSpPr>
        <p:spPr>
          <a:xfrm rot="498451">
            <a:off x="6267351" y="299922"/>
            <a:ext cx="2288110" cy="208802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dk1"/>
                </a:solidFill>
                <a:latin typeface="Satisfy"/>
                <a:ea typeface="Satisfy"/>
                <a:cs typeface="Satisfy"/>
                <a:sym typeface="Satisfy"/>
              </a:rPr>
              <a:t>“Look at you now, you’re wearing white again. You’re radiant.” </a:t>
            </a:r>
            <a:endParaRPr sz="2400">
              <a:solidFill>
                <a:schemeClr val="dk1"/>
              </a:solidFill>
              <a:latin typeface="Satisfy"/>
              <a:ea typeface="Satisfy"/>
              <a:cs typeface="Satisfy"/>
              <a:sym typeface="Satisfy"/>
            </a:endParaRPr>
          </a:p>
        </p:txBody>
      </p:sp>
      <p:sp>
        <p:nvSpPr>
          <p:cNvPr id="249" name="Google Shape;249;p28"/>
          <p:cNvSpPr txBox="1"/>
          <p:nvPr/>
        </p:nvSpPr>
        <p:spPr>
          <a:xfrm>
            <a:off x="0" y="0"/>
            <a:ext cx="891600" cy="62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Shadows Into Light"/>
                <a:ea typeface="Shadows Into Light"/>
                <a:cs typeface="Shadows Into Light"/>
                <a:sym typeface="Shadows Into Light"/>
              </a:rPr>
              <a:t>Student </a:t>
            </a:r>
            <a:br>
              <a:rPr lang="en" sz="1800">
                <a:solidFill>
                  <a:schemeClr val="lt1"/>
                </a:solidFill>
                <a:latin typeface="Shadows Into Light"/>
                <a:ea typeface="Shadows Into Light"/>
                <a:cs typeface="Shadows Into Light"/>
                <a:sym typeface="Shadows Into Light"/>
              </a:rPr>
            </a:br>
            <a:r>
              <a:rPr lang="en" sz="1800">
                <a:solidFill>
                  <a:schemeClr val="lt1"/>
                </a:solidFill>
                <a:latin typeface="Shadows Into Light"/>
                <a:ea typeface="Shadows Into Light"/>
                <a:cs typeface="Shadows Into Light"/>
                <a:sym typeface="Shadows Into Light"/>
              </a:rPr>
              <a:t>Task</a:t>
            </a:r>
            <a:endParaRPr sz="1800">
              <a:solidFill>
                <a:schemeClr val="lt1"/>
              </a:solidFill>
              <a:latin typeface="Shadows Into Light"/>
              <a:ea typeface="Shadows Into Light"/>
              <a:cs typeface="Shadows Into Light"/>
              <a:sym typeface="Shadows Into Light"/>
            </a:endParaRPr>
          </a:p>
        </p:txBody>
      </p:sp>
      <p:pic>
        <p:nvPicPr>
          <p:cNvPr id="250" name="Google Shape;250;p28"/>
          <p:cNvPicPr preferRelativeResize="0"/>
          <p:nvPr/>
        </p:nvPicPr>
        <p:blipFill rotWithShape="1">
          <a:blip r:embed="rId5">
            <a:alphaModFix/>
          </a:blip>
          <a:srcRect b="31602" l="7333" r="9235" t="36332"/>
          <a:stretch/>
        </p:blipFill>
        <p:spPr>
          <a:xfrm>
            <a:off x="757175" y="4521852"/>
            <a:ext cx="1424950" cy="547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54" name="Shape 254"/>
        <p:cNvGrpSpPr/>
        <p:nvPr/>
      </p:nvGrpSpPr>
      <p:grpSpPr>
        <a:xfrm>
          <a:off x="0" y="0"/>
          <a:ext cx="0" cy="0"/>
          <a:chOff x="0" y="0"/>
          <a:chExt cx="0" cy="0"/>
        </a:xfrm>
      </p:grpSpPr>
      <p:pic>
        <p:nvPicPr>
          <p:cNvPr id="255" name="Google Shape;255;p29"/>
          <p:cNvPicPr preferRelativeResize="0"/>
          <p:nvPr/>
        </p:nvPicPr>
        <p:blipFill>
          <a:blip r:embed="rId3">
            <a:alphaModFix/>
          </a:blip>
          <a:stretch>
            <a:fillRect/>
          </a:stretch>
        </p:blipFill>
        <p:spPr>
          <a:xfrm rot="-822187">
            <a:off x="-58179" y="183292"/>
            <a:ext cx="2770208" cy="2770190"/>
          </a:xfrm>
          <a:prstGeom prst="rect">
            <a:avLst/>
          </a:prstGeom>
          <a:noFill/>
          <a:ln>
            <a:noFill/>
          </a:ln>
        </p:spPr>
      </p:pic>
      <p:pic>
        <p:nvPicPr>
          <p:cNvPr id="256" name="Google Shape;256;p29"/>
          <p:cNvPicPr preferRelativeResize="0"/>
          <p:nvPr/>
        </p:nvPicPr>
        <p:blipFill>
          <a:blip r:embed="rId4">
            <a:alphaModFix/>
          </a:blip>
          <a:stretch>
            <a:fillRect/>
          </a:stretch>
        </p:blipFill>
        <p:spPr>
          <a:xfrm rot="582897">
            <a:off x="6291879" y="105142"/>
            <a:ext cx="3183867" cy="3183867"/>
          </a:xfrm>
          <a:prstGeom prst="rect">
            <a:avLst/>
          </a:prstGeom>
          <a:noFill/>
          <a:ln>
            <a:noFill/>
          </a:ln>
        </p:spPr>
      </p:pic>
      <p:pic>
        <p:nvPicPr>
          <p:cNvPr id="257" name="Google Shape;257;p29"/>
          <p:cNvPicPr preferRelativeResize="0"/>
          <p:nvPr/>
        </p:nvPicPr>
        <p:blipFill rotWithShape="1">
          <a:blip r:embed="rId5">
            <a:alphaModFix/>
          </a:blip>
          <a:srcRect b="8361" l="50937" r="0" t="73248"/>
          <a:stretch/>
        </p:blipFill>
        <p:spPr>
          <a:xfrm>
            <a:off x="3449563" y="4302075"/>
            <a:ext cx="2244875" cy="841425"/>
          </a:xfrm>
          <a:prstGeom prst="rect">
            <a:avLst/>
          </a:prstGeom>
          <a:noFill/>
          <a:ln>
            <a:noFill/>
          </a:ln>
        </p:spPr>
      </p:pic>
      <p:pic>
        <p:nvPicPr>
          <p:cNvPr id="258" name="Google Shape;258;p29"/>
          <p:cNvPicPr preferRelativeResize="0"/>
          <p:nvPr/>
        </p:nvPicPr>
        <p:blipFill rotWithShape="1">
          <a:blip r:embed="rId5">
            <a:alphaModFix/>
          </a:blip>
          <a:srcRect b="47647" l="66124" r="0" t="16301"/>
          <a:stretch/>
        </p:blipFill>
        <p:spPr>
          <a:xfrm>
            <a:off x="7530700" y="3242175"/>
            <a:ext cx="1613300" cy="1463775"/>
          </a:xfrm>
          <a:prstGeom prst="rect">
            <a:avLst/>
          </a:prstGeom>
          <a:noFill/>
          <a:ln>
            <a:noFill/>
          </a:ln>
        </p:spPr>
      </p:pic>
      <p:pic>
        <p:nvPicPr>
          <p:cNvPr id="259" name="Google Shape;259;p29"/>
          <p:cNvPicPr preferRelativeResize="0"/>
          <p:nvPr/>
        </p:nvPicPr>
        <p:blipFill rotWithShape="1">
          <a:blip r:embed="rId5">
            <a:alphaModFix/>
          </a:blip>
          <a:srcRect b="0" l="0" r="53938" t="40062"/>
          <a:stretch/>
        </p:blipFill>
        <p:spPr>
          <a:xfrm>
            <a:off x="0" y="3305000"/>
            <a:ext cx="1412900" cy="1838500"/>
          </a:xfrm>
          <a:prstGeom prst="rect">
            <a:avLst/>
          </a:prstGeom>
          <a:noFill/>
          <a:ln>
            <a:noFill/>
          </a:ln>
        </p:spPr>
      </p:pic>
      <p:pic>
        <p:nvPicPr>
          <p:cNvPr id="260" name="Google Shape;260;p29"/>
          <p:cNvPicPr preferRelativeResize="0"/>
          <p:nvPr/>
        </p:nvPicPr>
        <p:blipFill>
          <a:blip r:embed="rId6">
            <a:alphaModFix/>
          </a:blip>
          <a:stretch>
            <a:fillRect/>
          </a:stretch>
        </p:blipFill>
        <p:spPr>
          <a:xfrm>
            <a:off x="1310350" y="3304988"/>
            <a:ext cx="1838500" cy="1838500"/>
          </a:xfrm>
          <a:prstGeom prst="rect">
            <a:avLst/>
          </a:prstGeom>
          <a:noFill/>
          <a:ln>
            <a:noFill/>
          </a:ln>
        </p:spPr>
      </p:pic>
      <p:sp>
        <p:nvSpPr>
          <p:cNvPr id="261" name="Google Shape;261;p29"/>
          <p:cNvSpPr txBox="1"/>
          <p:nvPr>
            <p:ph idx="1" type="body"/>
          </p:nvPr>
        </p:nvSpPr>
        <p:spPr>
          <a:xfrm>
            <a:off x="2743925" y="1251125"/>
            <a:ext cx="3536100" cy="2802900"/>
          </a:xfrm>
          <a:prstGeom prst="rect">
            <a:avLst/>
          </a:prstGeom>
          <a:noFill/>
        </p:spPr>
        <p:txBody>
          <a:bodyPr anchorCtr="0" anchor="t" bIns="91425" lIns="91425" spcFirstLastPara="1" rIns="91425" wrap="square" tIns="91425">
            <a:noAutofit/>
          </a:bodyPr>
          <a:lstStyle/>
          <a:p>
            <a:pPr indent="0" lvl="0" marL="0" rtl="0" algn="ctr">
              <a:spcBef>
                <a:spcPts val="0"/>
              </a:spcBef>
              <a:spcAft>
                <a:spcPts val="0"/>
              </a:spcAft>
              <a:buNone/>
            </a:pPr>
            <a:r>
              <a:rPr b="1" lang="en" sz="1900">
                <a:solidFill>
                  <a:srgbClr val="FFE599"/>
                </a:solidFill>
              </a:rPr>
              <a:t>You will be working closely with this script for the next few months so get it organised, so you can access what you need easily, and you can easily see who is in a scene. </a:t>
            </a:r>
            <a:endParaRPr b="1" sz="1900">
              <a:solidFill>
                <a:srgbClr val="FFE599"/>
              </a:solidFill>
            </a:endParaRPr>
          </a:p>
          <a:p>
            <a:pPr indent="0" lvl="0" marL="0" rtl="0" algn="ctr">
              <a:spcBef>
                <a:spcPts val="1200"/>
              </a:spcBef>
              <a:spcAft>
                <a:spcPts val="1200"/>
              </a:spcAft>
              <a:buNone/>
            </a:pPr>
            <a:r>
              <a:rPr b="1" lang="en" sz="1900">
                <a:solidFill>
                  <a:srgbClr val="FFE599"/>
                </a:solidFill>
              </a:rPr>
              <a:t>The </a:t>
            </a:r>
            <a:r>
              <a:rPr b="1" lang="en" sz="1900">
                <a:solidFill>
                  <a:srgbClr val="FFE599"/>
                </a:solidFill>
              </a:rPr>
              <a:t>script</a:t>
            </a:r>
            <a:r>
              <a:rPr b="1" lang="en" sz="1900">
                <a:solidFill>
                  <a:srgbClr val="FFE599"/>
                </a:solidFill>
              </a:rPr>
              <a:t> is two scenes. We’ve broken those down into </a:t>
            </a:r>
            <a:r>
              <a:rPr b="1" lang="en" sz="1900">
                <a:solidFill>
                  <a:srgbClr val="FFE599"/>
                </a:solidFill>
              </a:rPr>
              <a:t>seven units for our learning.</a:t>
            </a:r>
            <a:r>
              <a:rPr b="1" lang="en" sz="1900">
                <a:solidFill>
                  <a:srgbClr val="FBB1C3"/>
                </a:solidFill>
              </a:rPr>
              <a:t> </a:t>
            </a:r>
            <a:r>
              <a:rPr b="1" lang="en" sz="1900">
                <a:solidFill>
                  <a:schemeClr val="accent1"/>
                </a:solidFill>
              </a:rPr>
              <a:t> </a:t>
            </a:r>
            <a:r>
              <a:rPr b="1" lang="en" sz="2000">
                <a:solidFill>
                  <a:schemeClr val="accent1"/>
                </a:solidFill>
              </a:rPr>
              <a:t> </a:t>
            </a:r>
            <a:endParaRPr b="1" sz="2000">
              <a:solidFill>
                <a:schemeClr val="accent1"/>
              </a:solidFill>
            </a:endParaRPr>
          </a:p>
        </p:txBody>
      </p:sp>
      <p:pic>
        <p:nvPicPr>
          <p:cNvPr id="262" name="Google Shape;262;p29"/>
          <p:cNvPicPr preferRelativeResize="0"/>
          <p:nvPr/>
        </p:nvPicPr>
        <p:blipFill rotWithShape="1">
          <a:blip r:embed="rId5">
            <a:alphaModFix/>
          </a:blip>
          <a:srcRect b="60939" l="0" r="70625" t="12310"/>
          <a:stretch/>
        </p:blipFill>
        <p:spPr>
          <a:xfrm flipH="1" rot="-8099997">
            <a:off x="5791145" y="3633088"/>
            <a:ext cx="1982662" cy="1805521"/>
          </a:xfrm>
          <a:prstGeom prst="rect">
            <a:avLst/>
          </a:prstGeom>
          <a:noFill/>
          <a:ln>
            <a:noFill/>
          </a:ln>
        </p:spPr>
      </p:pic>
      <p:sp>
        <p:nvSpPr>
          <p:cNvPr id="263" name="Google Shape;263;p29"/>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pic>
        <p:nvPicPr>
          <p:cNvPr id="264" name="Google Shape;264;p29"/>
          <p:cNvPicPr preferRelativeResize="0"/>
          <p:nvPr/>
        </p:nvPicPr>
        <p:blipFill rotWithShape="1">
          <a:blip r:embed="rId7">
            <a:alphaModFix/>
          </a:blip>
          <a:srcRect b="31602" l="7333" r="9235" t="36332"/>
          <a:stretch/>
        </p:blipFill>
        <p:spPr>
          <a:xfrm>
            <a:off x="7479975" y="4409491"/>
            <a:ext cx="1717050" cy="659871"/>
          </a:xfrm>
          <a:prstGeom prst="rect">
            <a:avLst/>
          </a:prstGeom>
          <a:noFill/>
          <a:ln>
            <a:noFill/>
          </a:ln>
        </p:spPr>
      </p:pic>
      <p:pic>
        <p:nvPicPr>
          <p:cNvPr id="265" name="Google Shape;265;p29" title="Three Sisters (3).png"/>
          <p:cNvPicPr preferRelativeResize="0"/>
          <p:nvPr/>
        </p:nvPicPr>
        <p:blipFill rotWithShape="1">
          <a:blip r:embed="rId8">
            <a:alphaModFix/>
          </a:blip>
          <a:srcRect b="76610" l="0" r="0" t="0"/>
          <a:stretch/>
        </p:blipFill>
        <p:spPr>
          <a:xfrm>
            <a:off x="0" y="0"/>
            <a:ext cx="9144000" cy="1203050"/>
          </a:xfrm>
          <a:prstGeom prst="rect">
            <a:avLst/>
          </a:prstGeom>
          <a:noFill/>
          <a:ln>
            <a:noFill/>
          </a:ln>
        </p:spPr>
      </p:pic>
      <p:sp>
        <p:nvSpPr>
          <p:cNvPr id="266" name="Google Shape;266;p29"/>
          <p:cNvSpPr txBox="1"/>
          <p:nvPr/>
        </p:nvSpPr>
        <p:spPr>
          <a:xfrm>
            <a:off x="1420925" y="73750"/>
            <a:ext cx="6182100" cy="79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lt1"/>
                </a:solidFill>
                <a:latin typeface="Chelsea Market"/>
                <a:ea typeface="Chelsea Market"/>
                <a:cs typeface="Chelsea Market"/>
                <a:sym typeface="Chelsea Market"/>
              </a:rPr>
              <a:t>PREPARING YOUR SCRIPT</a:t>
            </a:r>
            <a:endParaRPr sz="3000">
              <a:solidFill>
                <a:schemeClr val="lt1"/>
              </a:solidFill>
              <a:latin typeface="Chelsea Market"/>
              <a:ea typeface="Chelsea Market"/>
              <a:cs typeface="Chelsea Market"/>
              <a:sym typeface="Chelsea Marke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70" name="Shape 270"/>
        <p:cNvGrpSpPr/>
        <p:nvPr/>
      </p:nvGrpSpPr>
      <p:grpSpPr>
        <a:xfrm>
          <a:off x="0" y="0"/>
          <a:ext cx="0" cy="0"/>
          <a:chOff x="0" y="0"/>
          <a:chExt cx="0" cy="0"/>
        </a:xfrm>
      </p:grpSpPr>
      <p:pic>
        <p:nvPicPr>
          <p:cNvPr id="271" name="Google Shape;271;p30"/>
          <p:cNvPicPr preferRelativeResize="0"/>
          <p:nvPr/>
        </p:nvPicPr>
        <p:blipFill>
          <a:blip r:embed="rId3">
            <a:alphaModFix/>
          </a:blip>
          <a:stretch>
            <a:fillRect/>
          </a:stretch>
        </p:blipFill>
        <p:spPr>
          <a:xfrm rot="-822187">
            <a:off x="-58179" y="183292"/>
            <a:ext cx="2770208" cy="2770190"/>
          </a:xfrm>
          <a:prstGeom prst="rect">
            <a:avLst/>
          </a:prstGeom>
          <a:noFill/>
          <a:ln>
            <a:noFill/>
          </a:ln>
        </p:spPr>
      </p:pic>
      <p:pic>
        <p:nvPicPr>
          <p:cNvPr id="272" name="Google Shape;272;p30"/>
          <p:cNvPicPr preferRelativeResize="0"/>
          <p:nvPr/>
        </p:nvPicPr>
        <p:blipFill>
          <a:blip r:embed="rId4">
            <a:alphaModFix/>
          </a:blip>
          <a:stretch>
            <a:fillRect/>
          </a:stretch>
        </p:blipFill>
        <p:spPr>
          <a:xfrm rot="582897">
            <a:off x="6291879" y="105142"/>
            <a:ext cx="3183867" cy="3183867"/>
          </a:xfrm>
          <a:prstGeom prst="rect">
            <a:avLst/>
          </a:prstGeom>
          <a:noFill/>
          <a:ln>
            <a:noFill/>
          </a:ln>
        </p:spPr>
      </p:pic>
      <p:pic>
        <p:nvPicPr>
          <p:cNvPr id="273" name="Google Shape;273;p30"/>
          <p:cNvPicPr preferRelativeResize="0"/>
          <p:nvPr/>
        </p:nvPicPr>
        <p:blipFill rotWithShape="1">
          <a:blip r:embed="rId5">
            <a:alphaModFix/>
          </a:blip>
          <a:srcRect b="8361" l="50937" r="0" t="73248"/>
          <a:stretch/>
        </p:blipFill>
        <p:spPr>
          <a:xfrm>
            <a:off x="3449563" y="4302075"/>
            <a:ext cx="2244875" cy="841425"/>
          </a:xfrm>
          <a:prstGeom prst="rect">
            <a:avLst/>
          </a:prstGeom>
          <a:noFill/>
          <a:ln>
            <a:noFill/>
          </a:ln>
        </p:spPr>
      </p:pic>
      <p:pic>
        <p:nvPicPr>
          <p:cNvPr id="274" name="Google Shape;274;p30"/>
          <p:cNvPicPr preferRelativeResize="0"/>
          <p:nvPr/>
        </p:nvPicPr>
        <p:blipFill rotWithShape="1">
          <a:blip r:embed="rId5">
            <a:alphaModFix/>
          </a:blip>
          <a:srcRect b="47647" l="66124" r="0" t="16301"/>
          <a:stretch/>
        </p:blipFill>
        <p:spPr>
          <a:xfrm>
            <a:off x="7530700" y="3242175"/>
            <a:ext cx="1613300" cy="1463775"/>
          </a:xfrm>
          <a:prstGeom prst="rect">
            <a:avLst/>
          </a:prstGeom>
          <a:noFill/>
          <a:ln>
            <a:noFill/>
          </a:ln>
        </p:spPr>
      </p:pic>
      <p:pic>
        <p:nvPicPr>
          <p:cNvPr id="275" name="Google Shape;275;p30"/>
          <p:cNvPicPr preferRelativeResize="0"/>
          <p:nvPr/>
        </p:nvPicPr>
        <p:blipFill rotWithShape="1">
          <a:blip r:embed="rId5">
            <a:alphaModFix/>
          </a:blip>
          <a:srcRect b="0" l="0" r="53938" t="40062"/>
          <a:stretch/>
        </p:blipFill>
        <p:spPr>
          <a:xfrm>
            <a:off x="0" y="3305000"/>
            <a:ext cx="1412900" cy="1838500"/>
          </a:xfrm>
          <a:prstGeom prst="rect">
            <a:avLst/>
          </a:prstGeom>
          <a:noFill/>
          <a:ln>
            <a:noFill/>
          </a:ln>
        </p:spPr>
      </p:pic>
      <p:pic>
        <p:nvPicPr>
          <p:cNvPr id="276" name="Google Shape;276;p30"/>
          <p:cNvPicPr preferRelativeResize="0"/>
          <p:nvPr/>
        </p:nvPicPr>
        <p:blipFill>
          <a:blip r:embed="rId6">
            <a:alphaModFix/>
          </a:blip>
          <a:stretch>
            <a:fillRect/>
          </a:stretch>
        </p:blipFill>
        <p:spPr>
          <a:xfrm>
            <a:off x="1310350" y="3304988"/>
            <a:ext cx="1838500" cy="1838500"/>
          </a:xfrm>
          <a:prstGeom prst="rect">
            <a:avLst/>
          </a:prstGeom>
          <a:noFill/>
          <a:ln>
            <a:noFill/>
          </a:ln>
        </p:spPr>
      </p:pic>
      <p:pic>
        <p:nvPicPr>
          <p:cNvPr id="277" name="Google Shape;277;p30"/>
          <p:cNvPicPr preferRelativeResize="0"/>
          <p:nvPr/>
        </p:nvPicPr>
        <p:blipFill rotWithShape="1">
          <a:blip r:embed="rId5">
            <a:alphaModFix/>
          </a:blip>
          <a:srcRect b="60939" l="0" r="70625" t="12310"/>
          <a:stretch/>
        </p:blipFill>
        <p:spPr>
          <a:xfrm flipH="1" rot="-8099997">
            <a:off x="5791145" y="3633088"/>
            <a:ext cx="1982662" cy="1805521"/>
          </a:xfrm>
          <a:prstGeom prst="rect">
            <a:avLst/>
          </a:prstGeom>
          <a:noFill/>
          <a:ln>
            <a:noFill/>
          </a:ln>
        </p:spPr>
      </p:pic>
      <p:sp>
        <p:nvSpPr>
          <p:cNvPr id="278" name="Google Shape;278;p30"/>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pic>
        <p:nvPicPr>
          <p:cNvPr id="279" name="Google Shape;279;p30"/>
          <p:cNvPicPr preferRelativeResize="0"/>
          <p:nvPr/>
        </p:nvPicPr>
        <p:blipFill rotWithShape="1">
          <a:blip r:embed="rId7">
            <a:alphaModFix/>
          </a:blip>
          <a:srcRect b="31602" l="7333" r="9235" t="36332"/>
          <a:stretch/>
        </p:blipFill>
        <p:spPr>
          <a:xfrm>
            <a:off x="7479975" y="4409491"/>
            <a:ext cx="1717050" cy="659871"/>
          </a:xfrm>
          <a:prstGeom prst="rect">
            <a:avLst/>
          </a:prstGeom>
          <a:noFill/>
          <a:ln>
            <a:noFill/>
          </a:ln>
        </p:spPr>
      </p:pic>
      <p:pic>
        <p:nvPicPr>
          <p:cNvPr id="280" name="Google Shape;280;p30" title="Three Sisters (3).png"/>
          <p:cNvPicPr preferRelativeResize="0"/>
          <p:nvPr/>
        </p:nvPicPr>
        <p:blipFill rotWithShape="1">
          <a:blip r:embed="rId8">
            <a:alphaModFix/>
          </a:blip>
          <a:srcRect b="76610" l="0" r="0" t="0"/>
          <a:stretch/>
        </p:blipFill>
        <p:spPr>
          <a:xfrm>
            <a:off x="0" y="0"/>
            <a:ext cx="9144000" cy="1203050"/>
          </a:xfrm>
          <a:prstGeom prst="rect">
            <a:avLst/>
          </a:prstGeom>
          <a:noFill/>
          <a:ln>
            <a:noFill/>
          </a:ln>
        </p:spPr>
      </p:pic>
      <p:sp>
        <p:nvSpPr>
          <p:cNvPr id="281" name="Google Shape;281;p30"/>
          <p:cNvSpPr txBox="1"/>
          <p:nvPr/>
        </p:nvSpPr>
        <p:spPr>
          <a:xfrm>
            <a:off x="1420925" y="73750"/>
            <a:ext cx="6182100" cy="79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lt1"/>
                </a:solidFill>
                <a:latin typeface="Chelsea Market"/>
                <a:ea typeface="Chelsea Market"/>
                <a:cs typeface="Chelsea Market"/>
                <a:sym typeface="Chelsea Market"/>
              </a:rPr>
              <a:t>PREPARING YOUR SCRIPT</a:t>
            </a:r>
            <a:endParaRPr sz="3000">
              <a:solidFill>
                <a:schemeClr val="lt1"/>
              </a:solidFill>
              <a:latin typeface="Chelsea Market"/>
              <a:ea typeface="Chelsea Market"/>
              <a:cs typeface="Chelsea Market"/>
              <a:sym typeface="Chelsea Market"/>
            </a:endParaRPr>
          </a:p>
        </p:txBody>
      </p:sp>
      <p:sp>
        <p:nvSpPr>
          <p:cNvPr id="282" name="Google Shape;282;p30"/>
          <p:cNvSpPr txBox="1"/>
          <p:nvPr>
            <p:ph idx="1" type="body"/>
          </p:nvPr>
        </p:nvSpPr>
        <p:spPr>
          <a:xfrm>
            <a:off x="2897088" y="1056600"/>
            <a:ext cx="3299100" cy="34869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Clr>
                <a:schemeClr val="dk1"/>
              </a:buClr>
              <a:buSzPts val="1100"/>
              <a:buFont typeface="Arial"/>
              <a:buNone/>
            </a:pPr>
            <a:r>
              <a:rPr b="1" lang="en" sz="1691">
                <a:solidFill>
                  <a:srgbClr val="FFE599"/>
                </a:solidFill>
              </a:rPr>
              <a:t>Choosing a colour for each character and highlighting your whole script allows you to see who is in each scene and makes reading in class (or to yourself) and experimenting with scenes much easier. It also allows you to see how prominent a character is. </a:t>
            </a:r>
            <a:endParaRPr b="1" sz="1691">
              <a:solidFill>
                <a:srgbClr val="FFE599"/>
              </a:solidFill>
            </a:endParaRPr>
          </a:p>
          <a:p>
            <a:pPr indent="0" lvl="0" marL="0" rtl="0" algn="ctr">
              <a:spcBef>
                <a:spcPts val="1600"/>
              </a:spcBef>
              <a:spcAft>
                <a:spcPts val="1200"/>
              </a:spcAft>
              <a:buNone/>
            </a:pPr>
            <a:r>
              <a:rPr b="1" lang="en" sz="1691">
                <a:solidFill>
                  <a:srgbClr val="FFE599"/>
                </a:solidFill>
              </a:rPr>
              <a:t>Adding tabs to mark each section makes finding your place easy and helps organise the script in your head.</a:t>
            </a:r>
            <a:r>
              <a:rPr lang="en" sz="1691">
                <a:solidFill>
                  <a:srgbClr val="FFE599"/>
                </a:solidFill>
              </a:rPr>
              <a:t>  </a:t>
            </a:r>
            <a:r>
              <a:rPr lang="en">
                <a:solidFill>
                  <a:srgbClr val="FFE599"/>
                </a:solidFill>
                <a:latin typeface="Shadows Into Light"/>
                <a:ea typeface="Shadows Into Light"/>
                <a:cs typeface="Shadows Into Light"/>
                <a:sym typeface="Shadows Into Light"/>
              </a:rPr>
              <a:t> </a:t>
            </a:r>
            <a:endParaRPr>
              <a:solidFill>
                <a:srgbClr val="FFE599"/>
              </a:solidFill>
              <a:latin typeface="Shadows Into Light"/>
              <a:ea typeface="Shadows Into Light"/>
              <a:cs typeface="Shadows Into Light"/>
              <a:sym typeface="Shadows Into Light"/>
            </a:endParaRPr>
          </a:p>
        </p:txBody>
      </p:sp>
      <p:pic>
        <p:nvPicPr>
          <p:cNvPr id="283" name="Google Shape;283;p30"/>
          <p:cNvPicPr preferRelativeResize="0"/>
          <p:nvPr/>
        </p:nvPicPr>
        <p:blipFill rotWithShape="1">
          <a:blip r:embed="rId9">
            <a:alphaModFix/>
          </a:blip>
          <a:srcRect b="66139" l="51756" r="0" t="0"/>
          <a:stretch/>
        </p:blipFill>
        <p:spPr>
          <a:xfrm rot="-10440784">
            <a:off x="2264003" y="1104182"/>
            <a:ext cx="939919" cy="523864"/>
          </a:xfrm>
          <a:prstGeom prst="rect">
            <a:avLst/>
          </a:prstGeom>
          <a:noFill/>
          <a:ln>
            <a:noFill/>
          </a:ln>
        </p:spPr>
      </p:pic>
      <p:pic>
        <p:nvPicPr>
          <p:cNvPr id="284" name="Google Shape;284;p30"/>
          <p:cNvPicPr preferRelativeResize="0"/>
          <p:nvPr/>
        </p:nvPicPr>
        <p:blipFill rotWithShape="1">
          <a:blip r:embed="rId9">
            <a:alphaModFix/>
          </a:blip>
          <a:srcRect b="66139" l="51756" r="0" t="0"/>
          <a:stretch/>
        </p:blipFill>
        <p:spPr>
          <a:xfrm rot="-466476">
            <a:off x="5861754" y="1058482"/>
            <a:ext cx="939919" cy="52386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id="289" name="Google Shape;289;p31" title="Screenshot 2025-09-01 at 23.16.42.png"/>
          <p:cNvPicPr preferRelativeResize="0"/>
          <p:nvPr/>
        </p:nvPicPr>
        <p:blipFill>
          <a:blip r:embed="rId3">
            <a:alphaModFix/>
          </a:blip>
          <a:stretch>
            <a:fillRect/>
          </a:stretch>
        </p:blipFill>
        <p:spPr>
          <a:xfrm>
            <a:off x="-3062" y="20013"/>
            <a:ext cx="9089075" cy="5103487"/>
          </a:xfrm>
          <a:prstGeom prst="rect">
            <a:avLst/>
          </a:prstGeom>
          <a:noFill/>
          <a:ln>
            <a:noFill/>
          </a:ln>
        </p:spPr>
      </p:pic>
      <p:sp>
        <p:nvSpPr>
          <p:cNvPr id="290" name="Google Shape;290;p31"/>
          <p:cNvSpPr/>
          <p:nvPr/>
        </p:nvSpPr>
        <p:spPr>
          <a:xfrm>
            <a:off x="7550550" y="4425600"/>
            <a:ext cx="1593600" cy="7179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1"/>
          <p:cNvSpPr txBox="1"/>
          <p:nvPr/>
        </p:nvSpPr>
        <p:spPr>
          <a:xfrm>
            <a:off x="193325" y="1494700"/>
            <a:ext cx="2331300" cy="164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rgbClr val="FBB1C3"/>
                </a:solidFill>
                <a:latin typeface="Shadows Into Light"/>
                <a:ea typeface="Shadows Into Light"/>
                <a:cs typeface="Shadows Into Light"/>
                <a:sym typeface="Shadows Into Light"/>
              </a:rPr>
              <a:t>I</a:t>
            </a:r>
            <a:r>
              <a:rPr b="1" lang="en" sz="1600">
                <a:solidFill>
                  <a:srgbClr val="FBB1C3"/>
                </a:solidFill>
                <a:latin typeface="Shadows Into Light"/>
                <a:ea typeface="Shadows Into Light"/>
                <a:cs typeface="Shadows Into Light"/>
                <a:sym typeface="Shadows Into Light"/>
              </a:rPr>
              <a:t>n drama analysis, directors and designers often break down the script into units. This makes it easier to analyse what is going on. </a:t>
            </a:r>
            <a:endParaRPr b="1" sz="1600">
              <a:solidFill>
                <a:srgbClr val="FBB1C3"/>
              </a:solidFill>
              <a:latin typeface="Shadows Into Light"/>
              <a:ea typeface="Shadows Into Light"/>
              <a:cs typeface="Shadows Into Light"/>
              <a:sym typeface="Shadows Into Light"/>
            </a:endParaRPr>
          </a:p>
          <a:p>
            <a:pPr indent="0" lvl="0" marL="0" rtl="0" algn="ctr">
              <a:spcBef>
                <a:spcPts val="0"/>
              </a:spcBef>
              <a:spcAft>
                <a:spcPts val="0"/>
              </a:spcAft>
              <a:buNone/>
            </a:pPr>
            <a:r>
              <a:t/>
            </a:r>
            <a:endParaRPr sz="1600">
              <a:solidFill>
                <a:schemeClr val="lt1"/>
              </a:solidFill>
              <a:latin typeface="Shadows Into Light"/>
              <a:ea typeface="Shadows Into Light"/>
              <a:cs typeface="Shadows Into Light"/>
              <a:sym typeface="Shadows Into Light"/>
            </a:endParaRPr>
          </a:p>
        </p:txBody>
      </p:sp>
      <p:sp>
        <p:nvSpPr>
          <p:cNvPr id="292" name="Google Shape;292;p31"/>
          <p:cNvSpPr txBox="1"/>
          <p:nvPr/>
        </p:nvSpPr>
        <p:spPr>
          <a:xfrm rot="-399">
            <a:off x="6500325" y="1406697"/>
            <a:ext cx="2585700" cy="154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rgbClr val="FBB1C3"/>
                </a:solidFill>
                <a:latin typeface="Shadows Into Light"/>
                <a:ea typeface="Shadows Into Light"/>
                <a:cs typeface="Shadows Into Light"/>
                <a:sym typeface="Shadows Into Light"/>
              </a:rPr>
              <a:t>We like to give each unit a name to help us remember it and to be able to talk about it with our class / company. We try to choose names that are simple and easy reminders of events. </a:t>
            </a:r>
            <a:endParaRPr b="1" sz="1300">
              <a:solidFill>
                <a:srgbClr val="FBB1C3"/>
              </a:solidFill>
            </a:endParaRPr>
          </a:p>
        </p:txBody>
      </p:sp>
      <p:pic>
        <p:nvPicPr>
          <p:cNvPr id="293" name="Google Shape;293;p31"/>
          <p:cNvPicPr preferRelativeResize="0"/>
          <p:nvPr/>
        </p:nvPicPr>
        <p:blipFill rotWithShape="1">
          <a:blip r:embed="rId4">
            <a:alphaModFix/>
          </a:blip>
          <a:srcRect b="60939" l="0" r="70625" t="12310"/>
          <a:stretch/>
        </p:blipFill>
        <p:spPr>
          <a:xfrm flipH="1" rot="-6046803">
            <a:off x="7284774" y="97828"/>
            <a:ext cx="1727978" cy="1585419"/>
          </a:xfrm>
          <a:prstGeom prst="rect">
            <a:avLst/>
          </a:prstGeom>
          <a:noFill/>
          <a:ln>
            <a:noFill/>
          </a:ln>
        </p:spPr>
      </p:pic>
      <p:pic>
        <p:nvPicPr>
          <p:cNvPr id="294" name="Google Shape;294;p31"/>
          <p:cNvPicPr preferRelativeResize="0"/>
          <p:nvPr/>
        </p:nvPicPr>
        <p:blipFill rotWithShape="1">
          <a:blip r:embed="rId4">
            <a:alphaModFix/>
          </a:blip>
          <a:srcRect b="60939" l="0" r="70625" t="12310"/>
          <a:stretch/>
        </p:blipFill>
        <p:spPr>
          <a:xfrm flipH="1" rot="10635904">
            <a:off x="176262" y="103745"/>
            <a:ext cx="1727978" cy="1573585"/>
          </a:xfrm>
          <a:prstGeom prst="rect">
            <a:avLst/>
          </a:prstGeom>
          <a:noFill/>
          <a:ln>
            <a:noFill/>
          </a:ln>
        </p:spPr>
      </p:pic>
      <p:sp>
        <p:nvSpPr>
          <p:cNvPr id="295" name="Google Shape;295;p31"/>
          <p:cNvSpPr txBox="1"/>
          <p:nvPr/>
        </p:nvSpPr>
        <p:spPr>
          <a:xfrm rot="-292">
            <a:off x="2808675" y="1094996"/>
            <a:ext cx="3531900" cy="185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FBB1C3"/>
                </a:solidFill>
                <a:latin typeface="Shadows Into Light"/>
                <a:ea typeface="Shadows Into Light"/>
                <a:cs typeface="Shadows Into Light"/>
                <a:sym typeface="Shadows Into Light"/>
              </a:rPr>
              <a:t>Different directors/designers use different ways to decide where a unit starts and ends. Often an entrance or exit of a character is useful as it means characters’ intentions change. Each play is unique as is each decision about how to do this. </a:t>
            </a:r>
            <a:endParaRPr b="1">
              <a:solidFill>
                <a:srgbClr val="FBB1C3"/>
              </a:solidFill>
            </a:endParaRPr>
          </a:p>
        </p:txBody>
      </p:sp>
      <p:sp>
        <p:nvSpPr>
          <p:cNvPr id="296" name="Google Shape;296;p31"/>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graphicFrame>
        <p:nvGraphicFramePr>
          <p:cNvPr id="297" name="Google Shape;297;p31"/>
          <p:cNvGraphicFramePr/>
          <p:nvPr/>
        </p:nvGraphicFramePr>
        <p:xfrm>
          <a:off x="153313" y="2952138"/>
          <a:ext cx="3000000" cy="3000000"/>
        </p:xfrm>
        <a:graphic>
          <a:graphicData uri="http://schemas.openxmlformats.org/drawingml/2006/table">
            <a:tbl>
              <a:tblPr>
                <a:noFill/>
                <a:tableStyleId>{B3F287A7-F1FC-410B-A4EF-3EE74BFED66C}</a:tableStyleId>
              </a:tblPr>
              <a:tblGrid>
                <a:gridCol w="726100"/>
                <a:gridCol w="1158750"/>
                <a:gridCol w="1158750"/>
                <a:gridCol w="1158750"/>
                <a:gridCol w="1158750"/>
                <a:gridCol w="1158750"/>
                <a:gridCol w="1158750"/>
                <a:gridCol w="1158750"/>
              </a:tblGrid>
              <a:tr h="454475">
                <a:tc>
                  <a:txBody>
                    <a:bodyPr/>
                    <a:lstStyle/>
                    <a:p>
                      <a:pPr indent="0" lvl="0" marL="0" rtl="0" algn="l">
                        <a:spcBef>
                          <a:spcPts val="0"/>
                        </a:spcBef>
                        <a:spcAft>
                          <a:spcPts val="0"/>
                        </a:spcAft>
                        <a:buNone/>
                      </a:pPr>
                      <a:r>
                        <a:rPr lang="en" sz="1600">
                          <a:solidFill>
                            <a:srgbClr val="FFFFFF"/>
                          </a:solidFill>
                          <a:latin typeface="Calibri"/>
                          <a:ea typeface="Calibri"/>
                          <a:cs typeface="Calibri"/>
                          <a:sym typeface="Calibri"/>
                        </a:rPr>
                        <a:t>UNIT </a:t>
                      </a:r>
                      <a:endParaRPr sz="1600">
                        <a:solidFill>
                          <a:srgbClr val="FFFFFF"/>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700">
                          <a:solidFill>
                            <a:srgbClr val="EA9999"/>
                          </a:solidFill>
                          <a:latin typeface="Calibri"/>
                          <a:ea typeface="Calibri"/>
                          <a:cs typeface="Calibri"/>
                          <a:sym typeface="Calibri"/>
                        </a:rPr>
                        <a:t>1</a:t>
                      </a:r>
                      <a:endParaRPr sz="1700">
                        <a:solidFill>
                          <a:srgbClr val="EA9999"/>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700">
                          <a:solidFill>
                            <a:srgbClr val="F6B26B"/>
                          </a:solidFill>
                          <a:latin typeface="Calibri"/>
                          <a:ea typeface="Calibri"/>
                          <a:cs typeface="Calibri"/>
                          <a:sym typeface="Calibri"/>
                        </a:rPr>
                        <a:t>2</a:t>
                      </a:r>
                      <a:endParaRPr sz="1700">
                        <a:solidFill>
                          <a:srgbClr val="F6B26B"/>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700">
                          <a:solidFill>
                            <a:srgbClr val="FFD966"/>
                          </a:solidFill>
                          <a:latin typeface="Calibri"/>
                          <a:ea typeface="Calibri"/>
                          <a:cs typeface="Calibri"/>
                          <a:sym typeface="Calibri"/>
                        </a:rPr>
                        <a:t>3</a:t>
                      </a:r>
                      <a:endParaRPr sz="1700">
                        <a:solidFill>
                          <a:srgbClr val="FFD966"/>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700">
                          <a:solidFill>
                            <a:srgbClr val="93C47D"/>
                          </a:solidFill>
                          <a:latin typeface="Calibri"/>
                          <a:ea typeface="Calibri"/>
                          <a:cs typeface="Calibri"/>
                          <a:sym typeface="Calibri"/>
                        </a:rPr>
                        <a:t>4</a:t>
                      </a:r>
                      <a:endParaRPr sz="1700">
                        <a:solidFill>
                          <a:srgbClr val="93C47D"/>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700">
                          <a:solidFill>
                            <a:srgbClr val="76A5AF"/>
                          </a:solidFill>
                          <a:latin typeface="Calibri"/>
                          <a:ea typeface="Calibri"/>
                          <a:cs typeface="Calibri"/>
                          <a:sym typeface="Calibri"/>
                        </a:rPr>
                        <a:t>5</a:t>
                      </a:r>
                      <a:endParaRPr sz="1700">
                        <a:solidFill>
                          <a:srgbClr val="76A5AF"/>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700">
                          <a:solidFill>
                            <a:srgbClr val="6D9EEB"/>
                          </a:solidFill>
                          <a:latin typeface="Calibri"/>
                          <a:ea typeface="Calibri"/>
                          <a:cs typeface="Calibri"/>
                          <a:sym typeface="Calibri"/>
                        </a:rPr>
                        <a:t>6</a:t>
                      </a:r>
                      <a:endParaRPr sz="1700">
                        <a:solidFill>
                          <a:srgbClr val="6D9EEB"/>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700">
                          <a:solidFill>
                            <a:srgbClr val="8E7CC3"/>
                          </a:solidFill>
                          <a:latin typeface="Calibri"/>
                          <a:ea typeface="Calibri"/>
                          <a:cs typeface="Calibri"/>
                          <a:sym typeface="Calibri"/>
                        </a:rPr>
                        <a:t>7</a:t>
                      </a:r>
                      <a:endParaRPr sz="1700">
                        <a:solidFill>
                          <a:srgbClr val="8E7CC3"/>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44650">
                <a:tc>
                  <a:txBody>
                    <a:bodyPr/>
                    <a:lstStyle/>
                    <a:p>
                      <a:pPr indent="0" lvl="0" marL="0" rtl="0" algn="l">
                        <a:spcBef>
                          <a:spcPts val="0"/>
                        </a:spcBef>
                        <a:spcAft>
                          <a:spcPts val="0"/>
                        </a:spcAft>
                        <a:buNone/>
                      </a:pPr>
                      <a:r>
                        <a:rPr lang="en" sz="1600">
                          <a:solidFill>
                            <a:srgbClr val="FFFFFF"/>
                          </a:solidFill>
                          <a:latin typeface="Calibri"/>
                          <a:ea typeface="Calibri"/>
                          <a:cs typeface="Calibri"/>
                          <a:sym typeface="Calibri"/>
                        </a:rPr>
                        <a:t>PAGES</a:t>
                      </a:r>
                      <a:endParaRPr sz="1600">
                        <a:solidFill>
                          <a:srgbClr val="FFFFFF"/>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EA9999"/>
                          </a:solidFill>
                        </a:rPr>
                        <a:t>3-4</a:t>
                      </a:r>
                      <a:endParaRPr>
                        <a:solidFill>
                          <a:srgbClr val="EA9999"/>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F6B26B"/>
                          </a:solidFill>
                        </a:rPr>
                        <a:t>4-5</a:t>
                      </a:r>
                      <a:endParaRPr>
                        <a:solidFill>
                          <a:srgbClr val="F6B26B"/>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FFD966"/>
                          </a:solidFill>
                        </a:rPr>
                        <a:t>5-7</a:t>
                      </a:r>
                      <a:endParaRPr>
                        <a:solidFill>
                          <a:srgbClr val="FFD966"/>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93C47D"/>
                          </a:solidFill>
                        </a:rPr>
                        <a:t>7-9</a:t>
                      </a:r>
                      <a:endParaRPr>
                        <a:solidFill>
                          <a:srgbClr val="93C47D"/>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76A5AF"/>
                          </a:solidFill>
                        </a:rPr>
                        <a:t>9-11</a:t>
                      </a:r>
                      <a:endParaRPr>
                        <a:solidFill>
                          <a:srgbClr val="76A5AF"/>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6D9EEB"/>
                          </a:solidFill>
                        </a:rPr>
                        <a:t>11-13</a:t>
                      </a:r>
                      <a:endParaRPr>
                        <a:solidFill>
                          <a:srgbClr val="6D9EEB"/>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8E7CC3"/>
                          </a:solidFill>
                        </a:rPr>
                        <a:t>13-16</a:t>
                      </a:r>
                      <a:endParaRPr>
                        <a:solidFill>
                          <a:srgbClr val="8E7CC3"/>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44650">
                <a:tc>
                  <a:txBody>
                    <a:bodyPr/>
                    <a:lstStyle/>
                    <a:p>
                      <a:pPr indent="0" lvl="0" marL="0" rtl="0" algn="l">
                        <a:spcBef>
                          <a:spcPts val="0"/>
                        </a:spcBef>
                        <a:spcAft>
                          <a:spcPts val="0"/>
                        </a:spcAft>
                        <a:buNone/>
                      </a:pPr>
                      <a:r>
                        <a:rPr lang="en" sz="1600">
                          <a:solidFill>
                            <a:srgbClr val="FFFFFF"/>
                          </a:solidFill>
                          <a:latin typeface="Calibri"/>
                          <a:ea typeface="Calibri"/>
                          <a:cs typeface="Calibri"/>
                          <a:sym typeface="Calibri"/>
                        </a:rPr>
                        <a:t>LINES</a:t>
                      </a:r>
                      <a:endParaRPr sz="1600">
                        <a:solidFill>
                          <a:srgbClr val="FFFFFF"/>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EA9999"/>
                          </a:solidFill>
                        </a:rPr>
                        <a:t>1-74</a:t>
                      </a:r>
                      <a:endParaRPr>
                        <a:solidFill>
                          <a:srgbClr val="EA9999"/>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F6B26B"/>
                          </a:solidFill>
                        </a:rPr>
                        <a:t>75-133</a:t>
                      </a:r>
                      <a:endParaRPr>
                        <a:solidFill>
                          <a:srgbClr val="F6B26B"/>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FFD966"/>
                          </a:solidFill>
                        </a:rPr>
                        <a:t>134-205</a:t>
                      </a:r>
                      <a:endParaRPr>
                        <a:solidFill>
                          <a:srgbClr val="FFD966"/>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93C47D"/>
                          </a:solidFill>
                        </a:rPr>
                        <a:t>206-321</a:t>
                      </a:r>
                      <a:endParaRPr>
                        <a:solidFill>
                          <a:srgbClr val="93C47D"/>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76A5AF"/>
                          </a:solidFill>
                        </a:rPr>
                        <a:t>322-394</a:t>
                      </a:r>
                      <a:endParaRPr>
                        <a:solidFill>
                          <a:srgbClr val="76A5AF"/>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6D9EEB"/>
                          </a:solidFill>
                        </a:rPr>
                        <a:t>395-497</a:t>
                      </a:r>
                      <a:endParaRPr>
                        <a:solidFill>
                          <a:srgbClr val="6D9EEB"/>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8E7CC3"/>
                          </a:solidFill>
                        </a:rPr>
                        <a:t>498-585</a:t>
                      </a:r>
                      <a:endParaRPr>
                        <a:solidFill>
                          <a:srgbClr val="8E7CC3"/>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20100">
                <a:tc>
                  <a:txBody>
                    <a:bodyPr/>
                    <a:lstStyle/>
                    <a:p>
                      <a:pPr indent="0" lvl="0" marL="0" rtl="0" algn="l">
                        <a:spcBef>
                          <a:spcPts val="0"/>
                        </a:spcBef>
                        <a:spcAft>
                          <a:spcPts val="0"/>
                        </a:spcAft>
                        <a:buNone/>
                      </a:pPr>
                      <a:r>
                        <a:rPr lang="en" sz="1600">
                          <a:solidFill>
                            <a:srgbClr val="FFFFFF"/>
                          </a:solidFill>
                          <a:latin typeface="Calibri"/>
                          <a:ea typeface="Calibri"/>
                          <a:cs typeface="Calibri"/>
                          <a:sym typeface="Calibri"/>
                        </a:rPr>
                        <a:t>NAME</a:t>
                      </a:r>
                      <a:endParaRPr sz="1600">
                        <a:solidFill>
                          <a:srgbClr val="FFFFFF"/>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rgbClr val="EA9999"/>
                          </a:solidFill>
                        </a:rPr>
                        <a:t>LONGING</a:t>
                      </a:r>
                      <a:endParaRPr sz="1200">
                        <a:solidFill>
                          <a:srgbClr val="EA9999"/>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rgbClr val="F6B26B"/>
                          </a:solidFill>
                        </a:rPr>
                        <a:t>TO WORK</a:t>
                      </a:r>
                      <a:endParaRPr sz="1200">
                        <a:solidFill>
                          <a:srgbClr val="F6B26B"/>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rgbClr val="FFD966"/>
                          </a:solidFill>
                        </a:rPr>
                        <a:t>CAKE &amp; GIFT</a:t>
                      </a:r>
                      <a:endParaRPr sz="1200">
                        <a:solidFill>
                          <a:srgbClr val="FFD966"/>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100">
                          <a:solidFill>
                            <a:srgbClr val="93C47D"/>
                          </a:solidFill>
                        </a:rPr>
                        <a:t>NEW BATTERY COMMANDER</a:t>
                      </a:r>
                      <a:endParaRPr sz="1100">
                        <a:solidFill>
                          <a:srgbClr val="93C47D"/>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rgbClr val="76A5AF"/>
                          </a:solidFill>
                        </a:rPr>
                        <a:t>LOVESICK</a:t>
                      </a:r>
                      <a:endParaRPr sz="1200">
                        <a:solidFill>
                          <a:srgbClr val="76A5AF"/>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rgbClr val="6D9EEB"/>
                          </a:solidFill>
                        </a:rPr>
                        <a:t>A TOAST</a:t>
                      </a:r>
                      <a:endParaRPr sz="1200">
                        <a:solidFill>
                          <a:srgbClr val="6D9EEB"/>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rgbClr val="8E7CC3"/>
                          </a:solidFill>
                        </a:rPr>
                        <a:t>BURNT</a:t>
                      </a:r>
                      <a:endParaRPr sz="1200">
                        <a:solidFill>
                          <a:srgbClr val="8E7CC3"/>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4"/>
          <p:cNvSpPr txBox="1"/>
          <p:nvPr>
            <p:ph idx="1" type="subTitle"/>
          </p:nvPr>
        </p:nvSpPr>
        <p:spPr>
          <a:xfrm>
            <a:off x="311700" y="916675"/>
            <a:ext cx="7593900" cy="34326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SzPts val="1018"/>
              <a:buNone/>
            </a:pPr>
            <a:r>
              <a:rPr lang="en" sz="2990"/>
              <a:t>In case this is your first time with us…</a:t>
            </a:r>
            <a:endParaRPr sz="2990"/>
          </a:p>
          <a:p>
            <a:pPr indent="0" lvl="0" marL="0" rtl="0" algn="l">
              <a:lnSpc>
                <a:spcPct val="90000"/>
              </a:lnSpc>
              <a:spcBef>
                <a:spcPts val="0"/>
              </a:spcBef>
              <a:spcAft>
                <a:spcPts val="0"/>
              </a:spcAft>
              <a:buSzPts val="1018"/>
              <a:buNone/>
            </a:pPr>
            <a:r>
              <a:t/>
            </a:r>
            <a:endParaRPr sz="2990"/>
          </a:p>
          <a:p>
            <a:pPr indent="0" lvl="0" marL="0" rtl="0" algn="l">
              <a:lnSpc>
                <a:spcPct val="90000"/>
              </a:lnSpc>
              <a:spcBef>
                <a:spcPts val="0"/>
              </a:spcBef>
              <a:spcAft>
                <a:spcPts val="0"/>
              </a:spcAft>
              <a:buSzPts val="1018"/>
              <a:buNone/>
            </a:pPr>
            <a:r>
              <a:rPr lang="en" sz="2990"/>
              <a:t>This resource is designed in a hurry to get out fast for those who want to get started, while we work on the actual teaching resources that we design more carefully and professionally. </a:t>
            </a:r>
            <a:endParaRPr sz="2990"/>
          </a:p>
          <a:p>
            <a:pPr indent="0" lvl="0" marL="0" rtl="0" algn="l">
              <a:lnSpc>
                <a:spcPct val="90000"/>
              </a:lnSpc>
              <a:spcBef>
                <a:spcPts val="0"/>
              </a:spcBef>
              <a:spcAft>
                <a:spcPts val="0"/>
              </a:spcAft>
              <a:buSzPts val="1018"/>
              <a:buNone/>
            </a:pPr>
            <a:r>
              <a:t/>
            </a:r>
            <a:endParaRPr sz="2990"/>
          </a:p>
          <a:p>
            <a:pPr indent="0" lvl="0" marL="0" rtl="0" algn="l">
              <a:lnSpc>
                <a:spcPct val="90000"/>
              </a:lnSpc>
              <a:spcBef>
                <a:spcPts val="0"/>
              </a:spcBef>
              <a:spcAft>
                <a:spcPts val="0"/>
              </a:spcAft>
              <a:buSzPts val="1018"/>
              <a:buNone/>
            </a:pPr>
            <a:r>
              <a:rPr lang="en" sz="2990"/>
              <a:t>Just so you know…</a:t>
            </a:r>
            <a:endParaRPr sz="2990"/>
          </a:p>
        </p:txBody>
      </p:sp>
      <p:pic>
        <p:nvPicPr>
          <p:cNvPr id="64" name="Google Shape;64;p14" title="Three Sisters.png"/>
          <p:cNvPicPr preferRelativeResize="0"/>
          <p:nvPr/>
        </p:nvPicPr>
        <p:blipFill rotWithShape="1">
          <a:blip r:embed="rId3">
            <a:alphaModFix/>
          </a:blip>
          <a:srcRect b="0" l="53045" r="0" t="43426"/>
          <a:stretch/>
        </p:blipFill>
        <p:spPr>
          <a:xfrm>
            <a:off x="5458549" y="2637700"/>
            <a:ext cx="3685450" cy="2497775"/>
          </a:xfrm>
          <a:prstGeom prst="rect">
            <a:avLst/>
          </a:prstGeom>
          <a:noFill/>
          <a:ln>
            <a:noFill/>
          </a:ln>
        </p:spPr>
      </p:pic>
      <p:sp>
        <p:nvSpPr>
          <p:cNvPr id="65" name="Google Shape;65;p14"/>
          <p:cNvSpPr txBox="1"/>
          <p:nvPr/>
        </p:nvSpPr>
        <p:spPr>
          <a:xfrm>
            <a:off x="311700" y="122575"/>
            <a:ext cx="2454600" cy="7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solidFill>
                  <a:srgbClr val="FFE599"/>
                </a:solidFill>
                <a:latin typeface="Chelsea Market"/>
                <a:ea typeface="Chelsea Market"/>
                <a:cs typeface="Chelsea Market"/>
                <a:sym typeface="Chelsea Market"/>
              </a:rPr>
              <a:t>A NOTE</a:t>
            </a:r>
            <a:endParaRPr sz="4000">
              <a:solidFill>
                <a:srgbClr val="FFE599"/>
              </a:solidFill>
              <a:latin typeface="Chelsea Market"/>
              <a:ea typeface="Chelsea Market"/>
              <a:cs typeface="Chelsea Market"/>
              <a:sym typeface="Chelsea Market"/>
            </a:endParaRPr>
          </a:p>
        </p:txBody>
      </p:sp>
      <p:pic>
        <p:nvPicPr>
          <p:cNvPr id="66" name="Google Shape;66;p14"/>
          <p:cNvPicPr preferRelativeResize="0"/>
          <p:nvPr/>
        </p:nvPicPr>
        <p:blipFill rotWithShape="1">
          <a:blip r:embed="rId4">
            <a:alphaModFix/>
          </a:blip>
          <a:srcRect b="31602" l="7333" r="9235" t="36332"/>
          <a:stretch/>
        </p:blipFill>
        <p:spPr>
          <a:xfrm>
            <a:off x="311702" y="4349399"/>
            <a:ext cx="2066386" cy="794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id="302" name="Google Shape;302;p32" title="Screenshot 2025-09-01 at 23.16.42.png"/>
          <p:cNvPicPr preferRelativeResize="0"/>
          <p:nvPr/>
        </p:nvPicPr>
        <p:blipFill>
          <a:blip r:embed="rId3">
            <a:alphaModFix/>
          </a:blip>
          <a:stretch>
            <a:fillRect/>
          </a:stretch>
        </p:blipFill>
        <p:spPr>
          <a:xfrm>
            <a:off x="27450" y="20000"/>
            <a:ext cx="9089075" cy="5103487"/>
          </a:xfrm>
          <a:prstGeom prst="rect">
            <a:avLst/>
          </a:prstGeom>
          <a:noFill/>
          <a:ln>
            <a:noFill/>
          </a:ln>
        </p:spPr>
      </p:pic>
      <p:sp>
        <p:nvSpPr>
          <p:cNvPr id="303" name="Google Shape;303;p32"/>
          <p:cNvSpPr txBox="1"/>
          <p:nvPr/>
        </p:nvSpPr>
        <p:spPr>
          <a:xfrm>
            <a:off x="101975" y="3090350"/>
            <a:ext cx="8839200" cy="135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B7B7B7"/>
                </a:solidFill>
                <a:latin typeface="Caveat Brush"/>
                <a:ea typeface="Caveat Brush"/>
                <a:cs typeface="Caveat Brush"/>
                <a:sym typeface="Caveat Brush"/>
              </a:rPr>
              <a:t>You can complete </a:t>
            </a:r>
            <a:r>
              <a:rPr lang="en" sz="2000">
                <a:solidFill>
                  <a:srgbClr val="B7B7B7"/>
                </a:solidFill>
                <a:latin typeface="Caveat Brush"/>
                <a:ea typeface="Caveat Brush"/>
                <a:cs typeface="Caveat Brush"/>
                <a:sym typeface="Caveat Brush"/>
              </a:rPr>
              <a:t>this</a:t>
            </a:r>
            <a:r>
              <a:rPr lang="en" sz="2000">
                <a:solidFill>
                  <a:srgbClr val="B7B7B7"/>
                </a:solidFill>
                <a:latin typeface="Caveat Brush"/>
                <a:ea typeface="Caveat Brush"/>
                <a:cs typeface="Caveat Brush"/>
                <a:sym typeface="Caveat Brush"/>
              </a:rPr>
              <a:t> document as a class or as individuals. You get deeper understanding and more attention to detail if you each do your own but you share ideas (and workload) if you do it together. Or you could each do your own then share and create a central document. It helps enormously with noticing details and understanding design requirements. </a:t>
            </a:r>
            <a:endParaRPr sz="2000">
              <a:solidFill>
                <a:srgbClr val="B7B7B7"/>
              </a:solidFill>
              <a:latin typeface="Caveat Brush"/>
              <a:ea typeface="Caveat Brush"/>
              <a:cs typeface="Caveat Brush"/>
              <a:sym typeface="Caveat Brush"/>
            </a:endParaRPr>
          </a:p>
        </p:txBody>
      </p:sp>
      <p:sp>
        <p:nvSpPr>
          <p:cNvPr id="304" name="Google Shape;304;p32"/>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pic>
        <p:nvPicPr>
          <p:cNvPr id="305" name="Google Shape;305;p32"/>
          <p:cNvPicPr preferRelativeResize="0"/>
          <p:nvPr/>
        </p:nvPicPr>
        <p:blipFill rotWithShape="1">
          <a:blip r:embed="rId4">
            <a:alphaModFix/>
          </a:blip>
          <a:srcRect b="31602" l="7333" r="9235" t="36332"/>
          <a:stretch/>
        </p:blipFill>
        <p:spPr>
          <a:xfrm>
            <a:off x="7479975" y="4409491"/>
            <a:ext cx="1717050" cy="659871"/>
          </a:xfrm>
          <a:prstGeom prst="rect">
            <a:avLst/>
          </a:prstGeom>
          <a:noFill/>
          <a:ln>
            <a:noFill/>
          </a:ln>
        </p:spPr>
      </p:pic>
      <p:sp>
        <p:nvSpPr>
          <p:cNvPr id="306" name="Google Shape;306;p32"/>
          <p:cNvSpPr txBox="1"/>
          <p:nvPr/>
        </p:nvSpPr>
        <p:spPr>
          <a:xfrm>
            <a:off x="43475" y="4548175"/>
            <a:ext cx="3900000" cy="25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FFFFFF"/>
                </a:solidFill>
                <a:latin typeface="Shadows Into Light"/>
                <a:ea typeface="Shadows Into Light"/>
                <a:cs typeface="Shadows Into Light"/>
                <a:sym typeface="Shadows Into Light"/>
              </a:rPr>
              <a:t>Here’s a blank template with just the first one done as an example</a:t>
            </a:r>
            <a:endParaRPr sz="1100">
              <a:solidFill>
                <a:srgbClr val="FFFFFF"/>
              </a:solidFill>
              <a:latin typeface="Shadows Into Light"/>
              <a:ea typeface="Shadows Into Light"/>
              <a:cs typeface="Shadows Into Light"/>
              <a:sym typeface="Shadows Into Light"/>
            </a:endParaRPr>
          </a:p>
        </p:txBody>
      </p:sp>
      <p:pic>
        <p:nvPicPr>
          <p:cNvPr id="307" name="Google Shape;307;p32"/>
          <p:cNvPicPr preferRelativeResize="0"/>
          <p:nvPr/>
        </p:nvPicPr>
        <p:blipFill rotWithShape="1">
          <a:blip r:embed="rId5">
            <a:alphaModFix/>
          </a:blip>
          <a:srcRect b="66139" l="51756" r="0" t="0"/>
          <a:stretch/>
        </p:blipFill>
        <p:spPr>
          <a:xfrm rot="-28">
            <a:off x="3640638" y="4505619"/>
            <a:ext cx="618279" cy="344594"/>
          </a:xfrm>
          <a:prstGeom prst="rect">
            <a:avLst/>
          </a:prstGeom>
          <a:noFill/>
          <a:ln>
            <a:noFill/>
          </a:ln>
        </p:spPr>
      </p:pic>
      <p:pic>
        <p:nvPicPr>
          <p:cNvPr id="308" name="Google Shape;308;p32" title="Screenshot 2025-09-02 at 19.39.32.png"/>
          <p:cNvPicPr preferRelativeResize="0"/>
          <p:nvPr/>
        </p:nvPicPr>
        <p:blipFill rotWithShape="1">
          <a:blip r:embed="rId6">
            <a:alphaModFix/>
          </a:blip>
          <a:srcRect b="0" l="1613" r="0" t="0"/>
          <a:stretch/>
        </p:blipFill>
        <p:spPr>
          <a:xfrm>
            <a:off x="151200" y="1331225"/>
            <a:ext cx="8942377" cy="1660900"/>
          </a:xfrm>
          <a:prstGeom prst="rect">
            <a:avLst/>
          </a:prstGeom>
          <a:noFill/>
          <a:ln>
            <a:noFill/>
          </a:ln>
        </p:spPr>
      </p:pic>
      <p:sp>
        <p:nvSpPr>
          <p:cNvPr id="309" name="Google Shape;309;p32"/>
          <p:cNvSpPr txBox="1"/>
          <p:nvPr/>
        </p:nvSpPr>
        <p:spPr>
          <a:xfrm>
            <a:off x="4172500" y="4490638"/>
            <a:ext cx="3358200" cy="34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latin typeface="Calibri"/>
                <a:ea typeface="Calibri"/>
                <a:cs typeface="Calibri"/>
                <a:sym typeface="Calibri"/>
                <a:hlinkClick r:id="rId7"/>
              </a:rPr>
              <a:t>BLANK THREE SISTERS UNITS.xlsx</a:t>
            </a:r>
            <a:endParaRPr sz="1800">
              <a:solidFill>
                <a:schemeClr val="lt1"/>
              </a:solidFill>
              <a:latin typeface="Calibri"/>
              <a:ea typeface="Calibri"/>
              <a:cs typeface="Calibri"/>
              <a:sym typeface="Calibri"/>
            </a:endParaRPr>
          </a:p>
          <a:p>
            <a:pPr indent="0" lvl="0" marL="0" rtl="0" algn="l">
              <a:spcBef>
                <a:spcPts val="0"/>
              </a:spcBef>
              <a:spcAft>
                <a:spcPts val="0"/>
              </a:spcAft>
              <a:buNone/>
            </a:pPr>
            <a:r>
              <a:t/>
            </a:r>
            <a:endParaRPr sz="1800">
              <a:solidFill>
                <a:schemeClr val="lt1"/>
              </a:solidFill>
              <a:latin typeface="Shadows Into Light"/>
              <a:ea typeface="Shadows Into Light"/>
              <a:cs typeface="Shadows Into Light"/>
              <a:sym typeface="Shadows Into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id="314" name="Google Shape;314;p33" title="Three Sisters (6).png"/>
          <p:cNvPicPr preferRelativeResize="0"/>
          <p:nvPr/>
        </p:nvPicPr>
        <p:blipFill>
          <a:blip r:embed="rId3">
            <a:alphaModFix/>
          </a:blip>
          <a:stretch>
            <a:fillRect/>
          </a:stretch>
        </p:blipFill>
        <p:spPr>
          <a:xfrm>
            <a:off x="0" y="0"/>
            <a:ext cx="9144000" cy="5143500"/>
          </a:xfrm>
          <a:prstGeom prst="rect">
            <a:avLst/>
          </a:prstGeom>
          <a:noFill/>
          <a:ln>
            <a:noFill/>
          </a:ln>
        </p:spPr>
      </p:pic>
      <p:sp>
        <p:nvSpPr>
          <p:cNvPr id="315" name="Google Shape;315;p33"/>
          <p:cNvSpPr txBox="1"/>
          <p:nvPr>
            <p:ph idx="1" type="body"/>
          </p:nvPr>
        </p:nvSpPr>
        <p:spPr>
          <a:xfrm>
            <a:off x="281188" y="1038175"/>
            <a:ext cx="8520600" cy="20295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a:t>You can now read the</a:t>
            </a:r>
            <a:r>
              <a:rPr b="1" lang="en"/>
              <a:t> script together and stop to complete your uniting document and begin a </a:t>
            </a:r>
            <a:r>
              <a:rPr b="1" lang="en"/>
              <a:t>character study, so that when you come to do your second read and practical explorations, you know the characters and the plot of the whole extract and can draw on that knowledge in your activities and explorations of staging them.</a:t>
            </a:r>
            <a:r>
              <a:rPr lang="en"/>
              <a:t> </a:t>
            </a:r>
            <a:r>
              <a:rPr b="1" lang="en"/>
              <a:t>You can keep character notes on the second tab of the uniting sheets or you can keep notes in your script. (See next slide.)  </a:t>
            </a:r>
            <a:endParaRPr b="1"/>
          </a:p>
        </p:txBody>
      </p:sp>
      <p:sp>
        <p:nvSpPr>
          <p:cNvPr id="316" name="Google Shape;316;p33"/>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pic>
        <p:nvPicPr>
          <p:cNvPr id="317" name="Google Shape;317;p33" title="Screenshot 2025-09-02 at 19.41.18.png"/>
          <p:cNvPicPr preferRelativeResize="0"/>
          <p:nvPr/>
        </p:nvPicPr>
        <p:blipFill>
          <a:blip r:embed="rId4">
            <a:alphaModFix/>
          </a:blip>
          <a:stretch>
            <a:fillRect/>
          </a:stretch>
        </p:blipFill>
        <p:spPr>
          <a:xfrm>
            <a:off x="416275" y="2921126"/>
            <a:ext cx="8117427" cy="1740000"/>
          </a:xfrm>
          <a:prstGeom prst="rect">
            <a:avLst/>
          </a:prstGeom>
          <a:noFill/>
          <a:ln cap="flat" cmpd="sng" w="19050">
            <a:solidFill>
              <a:srgbClr val="FFE599"/>
            </a:solidFill>
            <a:prstDash val="solid"/>
            <a:round/>
            <a:headEnd len="sm" w="sm" type="none"/>
            <a:tailEnd len="sm" w="sm" type="none"/>
          </a:ln>
        </p:spPr>
      </p:pic>
      <p:pic>
        <p:nvPicPr>
          <p:cNvPr id="318" name="Google Shape;318;p33"/>
          <p:cNvPicPr preferRelativeResize="0"/>
          <p:nvPr/>
        </p:nvPicPr>
        <p:blipFill rotWithShape="1">
          <a:blip r:embed="rId5">
            <a:alphaModFix/>
          </a:blip>
          <a:srcRect b="31602" l="7333" r="9235" t="36332"/>
          <a:stretch/>
        </p:blipFill>
        <p:spPr>
          <a:xfrm>
            <a:off x="7479975" y="4409491"/>
            <a:ext cx="1717050" cy="659871"/>
          </a:xfrm>
          <a:prstGeom prst="rect">
            <a:avLst/>
          </a:prstGeom>
          <a:noFill/>
          <a:ln>
            <a:noFill/>
          </a:ln>
        </p:spPr>
      </p:pic>
      <p:sp>
        <p:nvSpPr>
          <p:cNvPr id="319" name="Google Shape;319;p33"/>
          <p:cNvSpPr txBox="1"/>
          <p:nvPr/>
        </p:nvSpPr>
        <p:spPr>
          <a:xfrm>
            <a:off x="969350" y="244425"/>
            <a:ext cx="7229400" cy="537300"/>
          </a:xfrm>
          <a:prstGeom prst="rect">
            <a:avLst/>
          </a:prstGeom>
          <a:solidFill>
            <a:srgbClr val="9E9E9E"/>
          </a:solidFill>
          <a:ln cap="flat" cmpd="sng" w="19050">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solidFill>
                  <a:schemeClr val="lt1"/>
                </a:solidFill>
                <a:latin typeface="Chelsea Market"/>
                <a:ea typeface="Chelsea Market"/>
                <a:cs typeface="Chelsea Market"/>
                <a:sym typeface="Chelsea Market"/>
              </a:rPr>
              <a:t>READ THE SCRIPT TOGETHER</a:t>
            </a:r>
            <a:endParaRPr b="1" sz="2800">
              <a:solidFill>
                <a:schemeClr val="lt1"/>
              </a:solidFill>
              <a:latin typeface="Chelsea Market"/>
              <a:ea typeface="Chelsea Market"/>
              <a:cs typeface="Chelsea Market"/>
              <a:sym typeface="Chelsea Marke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id="324" name="Google Shape;324;p34" title="Screenshot 2025-09-01 at 23.16.42.png"/>
          <p:cNvPicPr preferRelativeResize="0"/>
          <p:nvPr/>
        </p:nvPicPr>
        <p:blipFill>
          <a:blip r:embed="rId3">
            <a:alphaModFix/>
          </a:blip>
          <a:stretch>
            <a:fillRect/>
          </a:stretch>
        </p:blipFill>
        <p:spPr>
          <a:xfrm>
            <a:off x="-3062" y="20013"/>
            <a:ext cx="9089075" cy="5103487"/>
          </a:xfrm>
          <a:prstGeom prst="rect">
            <a:avLst/>
          </a:prstGeom>
          <a:noFill/>
          <a:ln>
            <a:noFill/>
          </a:ln>
        </p:spPr>
      </p:pic>
      <p:sp>
        <p:nvSpPr>
          <p:cNvPr id="325" name="Google Shape;325;p34"/>
          <p:cNvSpPr txBox="1"/>
          <p:nvPr>
            <p:ph idx="1" type="body"/>
          </p:nvPr>
        </p:nvSpPr>
        <p:spPr>
          <a:xfrm>
            <a:off x="143475" y="769575"/>
            <a:ext cx="2191200" cy="4121100"/>
          </a:xfrm>
          <a:prstGeom prst="rect">
            <a:avLst/>
          </a:prstGeom>
          <a:ln cap="flat" cmpd="sng" w="28575">
            <a:solidFill>
              <a:srgbClr val="FFE599"/>
            </a:solidFill>
            <a:prstDash val="solid"/>
            <a:round/>
            <a:headEnd len="sm" w="sm" type="none"/>
            <a:tailEnd len="sm" w="sm" type="none"/>
          </a:ln>
        </p:spPr>
        <p:txBody>
          <a:bodyPr anchorCtr="0" anchor="t" bIns="91425" lIns="91425" spcFirstLastPara="1" rIns="91425" wrap="square" tIns="91425">
            <a:normAutofit lnSpcReduction="20000"/>
          </a:bodyPr>
          <a:lstStyle/>
          <a:p>
            <a:pPr indent="0" lvl="0" marL="0" rtl="0" algn="l">
              <a:spcBef>
                <a:spcPts val="0"/>
              </a:spcBef>
              <a:spcAft>
                <a:spcPts val="0"/>
              </a:spcAft>
              <a:buNone/>
            </a:pPr>
            <a:r>
              <a:rPr b="1" lang="en"/>
              <a:t>We print our script with a blank page next to each page for notes, diagrams for staging etc.</a:t>
            </a:r>
            <a:r>
              <a:rPr b="1" lang="en"/>
              <a:t> </a:t>
            </a:r>
            <a:r>
              <a:rPr b="1" lang="en"/>
              <a:t>We keep all notes in pencil so we can keep </a:t>
            </a:r>
            <a:r>
              <a:rPr b="1" lang="en"/>
              <a:t>changing</a:t>
            </a:r>
            <a:r>
              <a:rPr b="1" lang="en"/>
              <a:t> them as we go on. </a:t>
            </a:r>
            <a:endParaRPr b="1"/>
          </a:p>
          <a:p>
            <a:pPr indent="0" lvl="0" marL="0" rtl="0" algn="l">
              <a:spcBef>
                <a:spcPts val="1200"/>
              </a:spcBef>
              <a:spcAft>
                <a:spcPts val="1200"/>
              </a:spcAft>
              <a:buNone/>
            </a:pPr>
            <a:r>
              <a:rPr b="1" lang="en"/>
              <a:t>On the front inside cover we use post-it notes to keep character notes. We can keep adding to these if needed. </a:t>
            </a:r>
            <a:endParaRPr b="1"/>
          </a:p>
        </p:txBody>
      </p:sp>
      <p:pic>
        <p:nvPicPr>
          <p:cNvPr id="326" name="Google Shape;326;p34"/>
          <p:cNvPicPr preferRelativeResize="0"/>
          <p:nvPr/>
        </p:nvPicPr>
        <p:blipFill>
          <a:blip r:embed="rId4">
            <a:alphaModFix/>
          </a:blip>
          <a:stretch>
            <a:fillRect/>
          </a:stretch>
        </p:blipFill>
        <p:spPr>
          <a:xfrm rot="592589">
            <a:off x="6336791" y="601014"/>
            <a:ext cx="2465843" cy="3371121"/>
          </a:xfrm>
          <a:prstGeom prst="rect">
            <a:avLst/>
          </a:prstGeom>
          <a:noFill/>
          <a:ln cap="flat" cmpd="sng" w="28575">
            <a:solidFill>
              <a:srgbClr val="4A86E8"/>
            </a:solidFill>
            <a:prstDash val="solid"/>
            <a:round/>
            <a:headEnd len="sm" w="sm" type="none"/>
            <a:tailEnd len="sm" w="sm" type="none"/>
          </a:ln>
        </p:spPr>
      </p:pic>
      <p:sp>
        <p:nvSpPr>
          <p:cNvPr id="327" name="Google Shape;327;p34"/>
          <p:cNvSpPr txBox="1"/>
          <p:nvPr/>
        </p:nvSpPr>
        <p:spPr>
          <a:xfrm rot="628876">
            <a:off x="6421905" y="3913097"/>
            <a:ext cx="1899799" cy="491149"/>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lt1"/>
                </a:solidFill>
                <a:latin typeface="Shadows Into Light"/>
                <a:ea typeface="Shadows Into Light"/>
                <a:cs typeface="Shadows Into Light"/>
                <a:sym typeface="Shadows Into Light"/>
              </a:rPr>
              <a:t>Character Notes</a:t>
            </a:r>
            <a:endParaRPr b="1" sz="2000">
              <a:solidFill>
                <a:schemeClr val="lt1"/>
              </a:solidFill>
              <a:latin typeface="Shadows Into Light"/>
              <a:ea typeface="Shadows Into Light"/>
              <a:cs typeface="Shadows Into Light"/>
              <a:sym typeface="Shadows Into Light"/>
            </a:endParaRPr>
          </a:p>
        </p:txBody>
      </p:sp>
      <p:sp>
        <p:nvSpPr>
          <p:cNvPr id="328" name="Google Shape;328;p34"/>
          <p:cNvSpPr txBox="1"/>
          <p:nvPr/>
        </p:nvSpPr>
        <p:spPr>
          <a:xfrm rot="188732">
            <a:off x="3906609" y="4504187"/>
            <a:ext cx="2974181" cy="49122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lt1"/>
                </a:solidFill>
                <a:latin typeface="Shadows Into Light"/>
                <a:ea typeface="Shadows Into Light"/>
                <a:cs typeface="Shadows Into Light"/>
                <a:sym typeface="Shadows Into Light"/>
              </a:rPr>
              <a:t>Blank page for notes</a:t>
            </a:r>
            <a:endParaRPr b="1" sz="2000">
              <a:solidFill>
                <a:schemeClr val="lt1"/>
              </a:solidFill>
              <a:latin typeface="Shadows Into Light"/>
              <a:ea typeface="Shadows Into Light"/>
              <a:cs typeface="Shadows Into Light"/>
              <a:sym typeface="Shadows Into Light"/>
            </a:endParaRPr>
          </a:p>
        </p:txBody>
      </p:sp>
      <p:sp>
        <p:nvSpPr>
          <p:cNvPr id="329" name="Google Shape;329;p34"/>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pic>
        <p:nvPicPr>
          <p:cNvPr id="330" name="Google Shape;330;p34"/>
          <p:cNvPicPr preferRelativeResize="0"/>
          <p:nvPr/>
        </p:nvPicPr>
        <p:blipFill rotWithShape="1">
          <a:blip r:embed="rId5">
            <a:alphaModFix/>
          </a:blip>
          <a:srcRect b="31602" l="7333" r="9235" t="36332"/>
          <a:stretch/>
        </p:blipFill>
        <p:spPr>
          <a:xfrm>
            <a:off x="7479975" y="4409491"/>
            <a:ext cx="1717050" cy="659871"/>
          </a:xfrm>
          <a:prstGeom prst="rect">
            <a:avLst/>
          </a:prstGeom>
          <a:noFill/>
          <a:ln>
            <a:noFill/>
          </a:ln>
        </p:spPr>
      </p:pic>
      <p:pic>
        <p:nvPicPr>
          <p:cNvPr id="331" name="Google Shape;331;p34" title="Screenshot 2025-09-02 at 19.06.29.png"/>
          <p:cNvPicPr preferRelativeResize="0"/>
          <p:nvPr/>
        </p:nvPicPr>
        <p:blipFill>
          <a:blip r:embed="rId6">
            <a:alphaModFix/>
          </a:blip>
          <a:stretch>
            <a:fillRect/>
          </a:stretch>
        </p:blipFill>
        <p:spPr>
          <a:xfrm rot="332035">
            <a:off x="2381002" y="1539809"/>
            <a:ext cx="3828526" cy="2971393"/>
          </a:xfrm>
          <a:prstGeom prst="rect">
            <a:avLst/>
          </a:prstGeom>
          <a:noFill/>
          <a:ln cap="flat" cmpd="sng" w="19050">
            <a:solidFill>
              <a:srgbClr val="FBB1C3"/>
            </a:solidFill>
            <a:prstDash val="solid"/>
            <a:round/>
            <a:headEnd len="sm" w="sm" type="none"/>
            <a:tailEnd len="sm" w="sm" type="none"/>
          </a:ln>
        </p:spPr>
      </p:pic>
      <p:sp>
        <p:nvSpPr>
          <p:cNvPr id="332" name="Google Shape;332;p34"/>
          <p:cNvSpPr txBox="1"/>
          <p:nvPr/>
        </p:nvSpPr>
        <p:spPr>
          <a:xfrm>
            <a:off x="2759800" y="732700"/>
            <a:ext cx="3419400" cy="378600"/>
          </a:xfrm>
          <a:prstGeom prst="rect">
            <a:avLst/>
          </a:prstGeom>
          <a:solidFill>
            <a:srgbClr val="9E9E9E"/>
          </a:solidFill>
          <a:ln cap="flat" cmpd="sng" w="19050">
            <a:solidFill>
              <a:srgbClr val="00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lt1"/>
                </a:solidFill>
                <a:latin typeface="Chelsea Market"/>
                <a:ea typeface="Chelsea Market"/>
                <a:cs typeface="Chelsea Market"/>
                <a:sym typeface="Chelsea Market"/>
              </a:rPr>
              <a:t>TIPS FOR SCRIPT NOTES</a:t>
            </a:r>
            <a:endParaRPr sz="1800">
              <a:solidFill>
                <a:schemeClr val="lt1"/>
              </a:solidFill>
              <a:latin typeface="Chelsea Market"/>
              <a:ea typeface="Chelsea Market"/>
              <a:cs typeface="Chelsea Market"/>
              <a:sym typeface="Chelsea Marke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id="337" name="Google Shape;337;p35" title="Three Sisters (6).png"/>
          <p:cNvPicPr preferRelativeResize="0"/>
          <p:nvPr/>
        </p:nvPicPr>
        <p:blipFill>
          <a:blip r:embed="rId3">
            <a:alphaModFix/>
          </a:blip>
          <a:stretch>
            <a:fillRect/>
          </a:stretch>
        </p:blipFill>
        <p:spPr>
          <a:xfrm>
            <a:off x="-30500" y="25"/>
            <a:ext cx="9144000" cy="5143500"/>
          </a:xfrm>
          <a:prstGeom prst="rect">
            <a:avLst/>
          </a:prstGeom>
          <a:noFill/>
          <a:ln>
            <a:noFill/>
          </a:ln>
        </p:spPr>
      </p:pic>
      <p:sp>
        <p:nvSpPr>
          <p:cNvPr id="338" name="Google Shape;338;p35"/>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sp>
        <p:nvSpPr>
          <p:cNvPr id="339" name="Google Shape;339;p35"/>
          <p:cNvSpPr txBox="1"/>
          <p:nvPr>
            <p:ph idx="1" type="body"/>
          </p:nvPr>
        </p:nvSpPr>
        <p:spPr>
          <a:xfrm>
            <a:off x="252688" y="1311763"/>
            <a:ext cx="8577600" cy="2520000"/>
          </a:xfrm>
          <a:prstGeom prst="rect">
            <a:avLst/>
          </a:prstGeom>
          <a:ln cap="flat" cmpd="sng" w="28575">
            <a:solidFill>
              <a:srgbClr val="FFD966"/>
            </a:solidFill>
            <a:prstDash val="solid"/>
            <a:round/>
            <a:headEnd len="sm" w="sm" type="none"/>
            <a:tailEnd len="sm" w="sm" type="none"/>
          </a:ln>
        </p:spPr>
        <p:txBody>
          <a:bodyPr anchorCtr="0" anchor="t" bIns="91425" lIns="91425" spcFirstLastPara="1" rIns="91425" wrap="square" tIns="91425">
            <a:normAutofit/>
          </a:bodyPr>
          <a:lstStyle/>
          <a:p>
            <a:pPr indent="0" lvl="0" marL="0" rtl="0" algn="l">
              <a:lnSpc>
                <a:spcPct val="105000"/>
              </a:lnSpc>
              <a:spcBef>
                <a:spcPts val="0"/>
              </a:spcBef>
              <a:spcAft>
                <a:spcPts val="0"/>
              </a:spcAft>
              <a:buNone/>
            </a:pPr>
            <a:r>
              <a:rPr lang="en" sz="1900">
                <a:latin typeface="Calibri"/>
                <a:ea typeface="Calibri"/>
                <a:cs typeface="Calibri"/>
                <a:sym typeface="Calibri"/>
              </a:rPr>
              <a:t>After (or during) your first reading, create a quick “family tree”, showing all the characters in the play and their relationships. To each other and to others mentioned. </a:t>
            </a:r>
            <a:endParaRPr sz="1900">
              <a:latin typeface="Calibri"/>
              <a:ea typeface="Calibri"/>
              <a:cs typeface="Calibri"/>
              <a:sym typeface="Calibri"/>
            </a:endParaRPr>
          </a:p>
          <a:p>
            <a:pPr indent="0" lvl="0" marL="0" rtl="0" algn="l">
              <a:lnSpc>
                <a:spcPct val="105000"/>
              </a:lnSpc>
              <a:spcBef>
                <a:spcPts val="1200"/>
              </a:spcBef>
              <a:spcAft>
                <a:spcPts val="0"/>
              </a:spcAft>
              <a:buNone/>
            </a:pPr>
            <a:r>
              <a:rPr lang="en" sz="1900">
                <a:latin typeface="Calibri"/>
                <a:ea typeface="Calibri"/>
                <a:cs typeface="Calibri"/>
                <a:sym typeface="Calibri"/>
              </a:rPr>
              <a:t>Include spouses and others who are mentioned in the play so you can keep a tab on who is married, divorced, orphaned etc. </a:t>
            </a:r>
            <a:endParaRPr sz="1900">
              <a:latin typeface="Calibri"/>
              <a:ea typeface="Calibri"/>
              <a:cs typeface="Calibri"/>
              <a:sym typeface="Calibri"/>
            </a:endParaRPr>
          </a:p>
          <a:p>
            <a:pPr indent="0" lvl="0" marL="0" rtl="0" algn="l">
              <a:lnSpc>
                <a:spcPct val="105000"/>
              </a:lnSpc>
              <a:spcBef>
                <a:spcPts val="1200"/>
              </a:spcBef>
              <a:spcAft>
                <a:spcPts val="0"/>
              </a:spcAft>
              <a:buNone/>
            </a:pPr>
            <a:r>
              <a:rPr lang="en" sz="1900">
                <a:latin typeface="Calibri"/>
                <a:ea typeface="Calibri"/>
                <a:cs typeface="Calibri"/>
                <a:sym typeface="Calibri"/>
              </a:rPr>
              <a:t>Find the best way to represent the web of relationships that are portrayed in the play. </a:t>
            </a:r>
            <a:endParaRPr sz="1900">
              <a:latin typeface="Calibri"/>
              <a:ea typeface="Calibri"/>
              <a:cs typeface="Calibri"/>
              <a:sym typeface="Calibri"/>
            </a:endParaRPr>
          </a:p>
          <a:p>
            <a:pPr indent="0" lvl="0" marL="0" rtl="0" algn="l">
              <a:lnSpc>
                <a:spcPct val="105000"/>
              </a:lnSpc>
              <a:spcBef>
                <a:spcPts val="1200"/>
              </a:spcBef>
              <a:spcAft>
                <a:spcPts val="1200"/>
              </a:spcAft>
              <a:buNone/>
            </a:pPr>
            <a:r>
              <a:rPr lang="en" sz="1900">
                <a:latin typeface="Calibri"/>
                <a:ea typeface="Calibri"/>
                <a:cs typeface="Calibri"/>
                <a:sym typeface="Calibri"/>
              </a:rPr>
              <a:t>Extension: pick a quote that shows something about the relationship. </a:t>
            </a:r>
            <a:endParaRPr sz="1900">
              <a:latin typeface="Calibri"/>
              <a:ea typeface="Calibri"/>
              <a:cs typeface="Calibri"/>
              <a:sym typeface="Calibri"/>
            </a:endParaRPr>
          </a:p>
        </p:txBody>
      </p:sp>
      <p:pic>
        <p:nvPicPr>
          <p:cNvPr id="340" name="Google Shape;340;p35"/>
          <p:cNvPicPr preferRelativeResize="0"/>
          <p:nvPr/>
        </p:nvPicPr>
        <p:blipFill rotWithShape="1">
          <a:blip r:embed="rId4">
            <a:alphaModFix/>
          </a:blip>
          <a:srcRect b="31602" l="7333" r="9235" t="36332"/>
          <a:stretch/>
        </p:blipFill>
        <p:spPr>
          <a:xfrm>
            <a:off x="7479975" y="4409491"/>
            <a:ext cx="1717050" cy="659871"/>
          </a:xfrm>
          <a:prstGeom prst="rect">
            <a:avLst/>
          </a:prstGeom>
          <a:noFill/>
          <a:ln>
            <a:noFill/>
          </a:ln>
        </p:spPr>
      </p:pic>
      <p:sp>
        <p:nvSpPr>
          <p:cNvPr id="341" name="Google Shape;341;p35"/>
          <p:cNvSpPr txBox="1"/>
          <p:nvPr/>
        </p:nvSpPr>
        <p:spPr>
          <a:xfrm>
            <a:off x="252700" y="3898925"/>
            <a:ext cx="7278000" cy="117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4A86E8"/>
                </a:solidFill>
                <a:latin typeface="Shadows Into Light"/>
                <a:ea typeface="Shadows Into Light"/>
                <a:cs typeface="Shadows Into Light"/>
                <a:sym typeface="Shadows Into Light"/>
              </a:rPr>
              <a:t>These do not need to be neat and pretty diagrams: a quick pencil sketch will do the job that you need it to. It’s to help you to understand the relationships and history. It’s the act of doing it that is the learning. Maybe use the colours you’ve been using for highlighting. This is especially useful for this play with lot of characters. </a:t>
            </a:r>
            <a:endParaRPr b="1" sz="1600">
              <a:solidFill>
                <a:srgbClr val="4A86E8"/>
              </a:solidFill>
              <a:latin typeface="Shadows Into Light"/>
              <a:ea typeface="Shadows Into Light"/>
              <a:cs typeface="Shadows Into Light"/>
              <a:sym typeface="Shadows Into Light"/>
            </a:endParaRPr>
          </a:p>
        </p:txBody>
      </p:sp>
      <p:sp>
        <p:nvSpPr>
          <p:cNvPr id="342" name="Google Shape;342;p35"/>
          <p:cNvSpPr txBox="1"/>
          <p:nvPr/>
        </p:nvSpPr>
        <p:spPr>
          <a:xfrm>
            <a:off x="1884600" y="157500"/>
            <a:ext cx="5374800" cy="744900"/>
          </a:xfrm>
          <a:prstGeom prst="rect">
            <a:avLst/>
          </a:prstGeom>
          <a:solidFill>
            <a:srgbClr val="9E9E9E"/>
          </a:solidFill>
          <a:ln cap="flat" cmpd="sng" w="19050">
            <a:solidFill>
              <a:srgbClr val="FFE599"/>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lt1"/>
                </a:solidFill>
                <a:latin typeface="Chelsea Market"/>
                <a:ea typeface="Chelsea Market"/>
                <a:cs typeface="Chelsea Market"/>
                <a:sym typeface="Chelsea Market"/>
              </a:rPr>
              <a:t>MAKE</a:t>
            </a:r>
            <a:r>
              <a:rPr lang="en" sz="3500">
                <a:solidFill>
                  <a:schemeClr val="lt1"/>
                </a:solidFill>
                <a:latin typeface="Chelsea Market"/>
                <a:ea typeface="Chelsea Market"/>
                <a:cs typeface="Chelsea Market"/>
                <a:sym typeface="Chelsea Market"/>
              </a:rPr>
              <a:t> A FAMILY TREE</a:t>
            </a:r>
            <a:endParaRPr sz="3500">
              <a:solidFill>
                <a:schemeClr val="lt1"/>
              </a:solidFill>
              <a:latin typeface="Chelsea Market"/>
              <a:ea typeface="Chelsea Market"/>
              <a:cs typeface="Chelsea Market"/>
              <a:sym typeface="Chelsea Marke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6" name="Shape 346"/>
        <p:cNvGrpSpPr/>
        <p:nvPr/>
      </p:nvGrpSpPr>
      <p:grpSpPr>
        <a:xfrm>
          <a:off x="0" y="0"/>
          <a:ext cx="0" cy="0"/>
          <a:chOff x="0" y="0"/>
          <a:chExt cx="0" cy="0"/>
        </a:xfrm>
      </p:grpSpPr>
      <p:pic>
        <p:nvPicPr>
          <p:cNvPr id="347" name="Google Shape;347;p36" title="Three Sisters (4).png"/>
          <p:cNvPicPr preferRelativeResize="0"/>
          <p:nvPr/>
        </p:nvPicPr>
        <p:blipFill>
          <a:blip r:embed="rId3">
            <a:alphaModFix/>
          </a:blip>
          <a:stretch>
            <a:fillRect/>
          </a:stretch>
        </p:blipFill>
        <p:spPr>
          <a:xfrm>
            <a:off x="8" y="0"/>
            <a:ext cx="9143990" cy="5143500"/>
          </a:xfrm>
          <a:prstGeom prst="rect">
            <a:avLst/>
          </a:prstGeom>
          <a:noFill/>
          <a:ln>
            <a:noFill/>
          </a:ln>
        </p:spPr>
      </p:pic>
      <p:sp>
        <p:nvSpPr>
          <p:cNvPr id="348" name="Google Shape;348;p36"/>
          <p:cNvSpPr txBox="1"/>
          <p:nvPr/>
        </p:nvSpPr>
        <p:spPr>
          <a:xfrm rot="-412370">
            <a:off x="1049491" y="1007310"/>
            <a:ext cx="3474668" cy="352602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700">
                <a:solidFill>
                  <a:schemeClr val="dk1"/>
                </a:solidFill>
                <a:latin typeface="Satisfy"/>
                <a:ea typeface="Satisfy"/>
                <a:cs typeface="Satisfy"/>
                <a:sym typeface="Satisfy"/>
              </a:rPr>
              <a:t>“I woke up this morning, I opened my eyes and my room was full of light, my room was full of the spring and I felt like I was filling up too, and I longed, longed to go home.”</a:t>
            </a:r>
            <a:endParaRPr sz="2700">
              <a:solidFill>
                <a:schemeClr val="dk1"/>
              </a:solidFill>
              <a:latin typeface="Satisfy"/>
              <a:ea typeface="Satisfy"/>
              <a:cs typeface="Satisfy"/>
              <a:sym typeface="Satisfy"/>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2" name="Shape 352"/>
        <p:cNvGrpSpPr/>
        <p:nvPr/>
      </p:nvGrpSpPr>
      <p:grpSpPr>
        <a:xfrm>
          <a:off x="0" y="0"/>
          <a:ext cx="0" cy="0"/>
          <a:chOff x="0" y="0"/>
          <a:chExt cx="0" cy="0"/>
        </a:xfrm>
      </p:grpSpPr>
      <p:pic>
        <p:nvPicPr>
          <p:cNvPr id="353" name="Google Shape;353;p37" title="Three Sisters (4).png"/>
          <p:cNvPicPr preferRelativeResize="0"/>
          <p:nvPr/>
        </p:nvPicPr>
        <p:blipFill>
          <a:blip r:embed="rId3">
            <a:alphaModFix/>
          </a:blip>
          <a:stretch>
            <a:fillRect/>
          </a:stretch>
        </p:blipFill>
        <p:spPr>
          <a:xfrm>
            <a:off x="8" y="0"/>
            <a:ext cx="9143990" cy="5143500"/>
          </a:xfrm>
          <a:prstGeom prst="rect">
            <a:avLst/>
          </a:prstGeom>
          <a:noFill/>
          <a:ln>
            <a:noFill/>
          </a:ln>
        </p:spPr>
      </p:pic>
      <p:sp>
        <p:nvSpPr>
          <p:cNvPr id="354" name="Google Shape;354;p37"/>
          <p:cNvSpPr txBox="1"/>
          <p:nvPr/>
        </p:nvSpPr>
        <p:spPr>
          <a:xfrm rot="-412370">
            <a:off x="1049491" y="1007310"/>
            <a:ext cx="3474668" cy="352602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700">
                <a:solidFill>
                  <a:schemeClr val="dk1"/>
                </a:solidFill>
                <a:latin typeface="Satisfy"/>
                <a:ea typeface="Satisfy"/>
                <a:cs typeface="Satisfy"/>
                <a:sym typeface="Satisfy"/>
              </a:rPr>
              <a:t>“It’s just that I get these headaches… My brain feels sort of crippled and my thoughts are sort of dead…”</a:t>
            </a:r>
            <a:endParaRPr sz="2700">
              <a:solidFill>
                <a:schemeClr val="dk1"/>
              </a:solidFill>
              <a:latin typeface="Satisfy"/>
              <a:ea typeface="Satisfy"/>
              <a:cs typeface="Satisfy"/>
              <a:sym typeface="Satisfy"/>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8" name="Shape 358"/>
        <p:cNvGrpSpPr/>
        <p:nvPr/>
      </p:nvGrpSpPr>
      <p:grpSpPr>
        <a:xfrm>
          <a:off x="0" y="0"/>
          <a:ext cx="0" cy="0"/>
          <a:chOff x="0" y="0"/>
          <a:chExt cx="0" cy="0"/>
        </a:xfrm>
      </p:grpSpPr>
      <p:pic>
        <p:nvPicPr>
          <p:cNvPr id="359" name="Google Shape;359;p38" title="Three Sisters (4).png"/>
          <p:cNvPicPr preferRelativeResize="0"/>
          <p:nvPr/>
        </p:nvPicPr>
        <p:blipFill>
          <a:blip r:embed="rId3">
            <a:alphaModFix/>
          </a:blip>
          <a:stretch>
            <a:fillRect/>
          </a:stretch>
        </p:blipFill>
        <p:spPr>
          <a:xfrm>
            <a:off x="8" y="0"/>
            <a:ext cx="9143990" cy="5143500"/>
          </a:xfrm>
          <a:prstGeom prst="rect">
            <a:avLst/>
          </a:prstGeom>
          <a:noFill/>
          <a:ln>
            <a:noFill/>
          </a:ln>
        </p:spPr>
      </p:pic>
      <p:sp>
        <p:nvSpPr>
          <p:cNvPr id="360" name="Google Shape;360;p38"/>
          <p:cNvSpPr txBox="1"/>
          <p:nvPr/>
        </p:nvSpPr>
        <p:spPr>
          <a:xfrm rot="-412370">
            <a:off x="1049491" y="1007310"/>
            <a:ext cx="3474668" cy="352602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dk1"/>
                </a:solidFill>
                <a:latin typeface="Satisfy"/>
                <a:ea typeface="Satisfy"/>
                <a:cs typeface="Satisfy"/>
                <a:sym typeface="Satisfy"/>
              </a:rPr>
              <a:t>“Apparently she’s sort of mad, the wife, does her hair in a long, thick plait like a little girl, talks politics and </a:t>
            </a:r>
            <a:r>
              <a:rPr lang="en" sz="2400">
                <a:solidFill>
                  <a:schemeClr val="dk1"/>
                </a:solidFill>
                <a:latin typeface="Satisfy"/>
                <a:ea typeface="Satisfy"/>
                <a:cs typeface="Satisfy"/>
                <a:sym typeface="Satisfy"/>
              </a:rPr>
              <a:t>pseudo</a:t>
            </a:r>
            <a:r>
              <a:rPr lang="en" sz="2400">
                <a:solidFill>
                  <a:schemeClr val="dk1"/>
                </a:solidFill>
                <a:latin typeface="Satisfy"/>
                <a:ea typeface="Satisfy"/>
                <a:cs typeface="Satisfy"/>
                <a:sym typeface="Satisfy"/>
              </a:rPr>
              <a:t>-intellectual stuff and every now and again tries to kill herself, apparently just to annoy her husband.”</a:t>
            </a:r>
            <a:endParaRPr sz="2400">
              <a:solidFill>
                <a:schemeClr val="dk1"/>
              </a:solidFill>
              <a:latin typeface="Satisfy"/>
              <a:ea typeface="Satisfy"/>
              <a:cs typeface="Satisfy"/>
              <a:sym typeface="Satisfy"/>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4" name="Shape 364"/>
        <p:cNvGrpSpPr/>
        <p:nvPr/>
      </p:nvGrpSpPr>
      <p:grpSpPr>
        <a:xfrm>
          <a:off x="0" y="0"/>
          <a:ext cx="0" cy="0"/>
          <a:chOff x="0" y="0"/>
          <a:chExt cx="0" cy="0"/>
        </a:xfrm>
      </p:grpSpPr>
      <p:pic>
        <p:nvPicPr>
          <p:cNvPr id="365" name="Google Shape;365;p39" title="Three Sisters (4).png"/>
          <p:cNvPicPr preferRelativeResize="0"/>
          <p:nvPr/>
        </p:nvPicPr>
        <p:blipFill>
          <a:blip r:embed="rId3">
            <a:alphaModFix/>
          </a:blip>
          <a:stretch>
            <a:fillRect/>
          </a:stretch>
        </p:blipFill>
        <p:spPr>
          <a:xfrm>
            <a:off x="8" y="0"/>
            <a:ext cx="9143990" cy="5143500"/>
          </a:xfrm>
          <a:prstGeom prst="rect">
            <a:avLst/>
          </a:prstGeom>
          <a:noFill/>
          <a:ln>
            <a:noFill/>
          </a:ln>
        </p:spPr>
      </p:pic>
      <p:sp>
        <p:nvSpPr>
          <p:cNvPr id="366" name="Google Shape;366;p39"/>
          <p:cNvSpPr txBox="1"/>
          <p:nvPr/>
        </p:nvSpPr>
        <p:spPr>
          <a:xfrm rot="-412370">
            <a:off x="1049491" y="1007310"/>
            <a:ext cx="3474668" cy="352602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chemeClr val="dk1"/>
                </a:solidFill>
                <a:latin typeface="Satisfy"/>
                <a:ea typeface="Satisfy"/>
                <a:cs typeface="Satisfy"/>
                <a:sym typeface="Satisfy"/>
              </a:rPr>
              <a:t>“Today I’m free, I’m at home, I don’t have a headache, I actually feel my age again.”</a:t>
            </a:r>
            <a:endParaRPr sz="3400">
              <a:solidFill>
                <a:schemeClr val="dk1"/>
              </a:solidFill>
              <a:latin typeface="Satisfy"/>
              <a:ea typeface="Satisfy"/>
              <a:cs typeface="Satisfy"/>
              <a:sym typeface="Satisfy"/>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0" name="Shape 370"/>
        <p:cNvGrpSpPr/>
        <p:nvPr/>
      </p:nvGrpSpPr>
      <p:grpSpPr>
        <a:xfrm>
          <a:off x="0" y="0"/>
          <a:ext cx="0" cy="0"/>
          <a:chOff x="0" y="0"/>
          <a:chExt cx="0" cy="0"/>
        </a:xfrm>
      </p:grpSpPr>
      <p:pic>
        <p:nvPicPr>
          <p:cNvPr id="371" name="Google Shape;371;p40" title="Three Sisters (4).png"/>
          <p:cNvPicPr preferRelativeResize="0"/>
          <p:nvPr/>
        </p:nvPicPr>
        <p:blipFill>
          <a:blip r:embed="rId3">
            <a:alphaModFix/>
          </a:blip>
          <a:stretch>
            <a:fillRect/>
          </a:stretch>
        </p:blipFill>
        <p:spPr>
          <a:xfrm>
            <a:off x="8" y="0"/>
            <a:ext cx="9143990" cy="5143500"/>
          </a:xfrm>
          <a:prstGeom prst="rect">
            <a:avLst/>
          </a:prstGeom>
          <a:noFill/>
          <a:ln>
            <a:noFill/>
          </a:ln>
        </p:spPr>
      </p:pic>
      <p:sp>
        <p:nvSpPr>
          <p:cNvPr id="372" name="Google Shape;372;p40"/>
          <p:cNvSpPr txBox="1"/>
          <p:nvPr/>
        </p:nvSpPr>
        <p:spPr>
          <a:xfrm rot="-412370">
            <a:off x="1049491" y="1007310"/>
            <a:ext cx="3474668" cy="352602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dk1"/>
                </a:solidFill>
                <a:latin typeface="Satisfy"/>
                <a:ea typeface="Satisfy"/>
                <a:cs typeface="Satisfy"/>
                <a:sym typeface="Satisfy"/>
              </a:rPr>
              <a:t>“The world is changing, you can feel the weight of it building in the air.”</a:t>
            </a:r>
            <a:endParaRPr sz="3600">
              <a:solidFill>
                <a:schemeClr val="dk1"/>
              </a:solidFill>
              <a:latin typeface="Satisfy"/>
              <a:ea typeface="Satisfy"/>
              <a:cs typeface="Satisfy"/>
              <a:sym typeface="Satisfy"/>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6" name="Shape 376"/>
        <p:cNvGrpSpPr/>
        <p:nvPr/>
      </p:nvGrpSpPr>
      <p:grpSpPr>
        <a:xfrm>
          <a:off x="0" y="0"/>
          <a:ext cx="0" cy="0"/>
          <a:chOff x="0" y="0"/>
          <a:chExt cx="0" cy="0"/>
        </a:xfrm>
      </p:grpSpPr>
      <p:pic>
        <p:nvPicPr>
          <p:cNvPr id="377" name="Google Shape;377;p41" title="Three Sisters (4).png"/>
          <p:cNvPicPr preferRelativeResize="0"/>
          <p:nvPr/>
        </p:nvPicPr>
        <p:blipFill>
          <a:blip r:embed="rId3">
            <a:alphaModFix/>
          </a:blip>
          <a:stretch>
            <a:fillRect/>
          </a:stretch>
        </p:blipFill>
        <p:spPr>
          <a:xfrm>
            <a:off x="8" y="0"/>
            <a:ext cx="9143990" cy="5143500"/>
          </a:xfrm>
          <a:prstGeom prst="rect">
            <a:avLst/>
          </a:prstGeom>
          <a:noFill/>
          <a:ln>
            <a:noFill/>
          </a:ln>
        </p:spPr>
      </p:pic>
      <p:sp>
        <p:nvSpPr>
          <p:cNvPr id="378" name="Google Shape;378;p41"/>
          <p:cNvSpPr txBox="1"/>
          <p:nvPr/>
        </p:nvSpPr>
        <p:spPr>
          <a:xfrm rot="-412370">
            <a:off x="1049491" y="1007310"/>
            <a:ext cx="3474668" cy="352602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700">
                <a:solidFill>
                  <a:schemeClr val="dk1"/>
                </a:solidFill>
                <a:latin typeface="Satisfy"/>
                <a:ea typeface="Satisfy"/>
                <a:cs typeface="Satisfy"/>
                <a:sym typeface="Satisfy"/>
              </a:rPr>
              <a:t>“There’s a great storm coming, coming closer and closer and it’s going to break over all our laziness and </a:t>
            </a:r>
            <a:r>
              <a:rPr lang="en" sz="2700">
                <a:solidFill>
                  <a:schemeClr val="dk1"/>
                </a:solidFill>
                <a:latin typeface="Satisfy"/>
                <a:ea typeface="Satisfy"/>
                <a:cs typeface="Satisfy"/>
                <a:sym typeface="Satisfy"/>
              </a:rPr>
              <a:t>indifference</a:t>
            </a:r>
            <a:r>
              <a:rPr lang="en" sz="2700">
                <a:solidFill>
                  <a:schemeClr val="dk1"/>
                </a:solidFill>
                <a:latin typeface="Satisfy"/>
                <a:ea typeface="Satisfy"/>
                <a:cs typeface="Satisfy"/>
                <a:sym typeface="Satisfy"/>
              </a:rPr>
              <a:t> and apathy, and cleanse the rotten heart right out of our society.”</a:t>
            </a:r>
            <a:endParaRPr sz="2700">
              <a:solidFill>
                <a:schemeClr val="dk1"/>
              </a:solidFill>
              <a:latin typeface="Satisfy"/>
              <a:ea typeface="Satisfy"/>
              <a:cs typeface="Satisfy"/>
              <a:sym typeface="Satisfy"/>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txBox="1"/>
          <p:nvPr/>
        </p:nvSpPr>
        <p:spPr>
          <a:xfrm>
            <a:off x="7530700" y="4395675"/>
            <a:ext cx="1562400" cy="7398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1000">
              <a:solidFill>
                <a:schemeClr val="lt1"/>
              </a:solidFill>
              <a:latin typeface="Calibri"/>
              <a:ea typeface="Calibri"/>
              <a:cs typeface="Calibri"/>
              <a:sym typeface="Calibri"/>
            </a:endParaRPr>
          </a:p>
          <a:p>
            <a:pPr indent="0" lvl="0" marL="0" rtl="0" algn="ctr">
              <a:spcBef>
                <a:spcPts val="0"/>
              </a:spcBef>
              <a:spcAft>
                <a:spcPts val="0"/>
              </a:spcAft>
              <a:buNone/>
            </a:pPr>
            <a:r>
              <a:t/>
            </a:r>
            <a:endParaRPr sz="1000">
              <a:solidFill>
                <a:schemeClr val="lt1"/>
              </a:solidFill>
              <a:latin typeface="Calibri"/>
              <a:ea typeface="Calibri"/>
              <a:cs typeface="Calibri"/>
              <a:sym typeface="Calibri"/>
            </a:endParaRPr>
          </a:p>
          <a:p>
            <a:pPr indent="0" lvl="0" marL="0" rtl="0" algn="ctr">
              <a:spcBef>
                <a:spcPts val="0"/>
              </a:spcBef>
              <a:spcAft>
                <a:spcPts val="0"/>
              </a:spcAft>
              <a:buNone/>
            </a:pPr>
            <a:r>
              <a:t/>
            </a:r>
            <a:endParaRPr sz="1000">
              <a:solidFill>
                <a:schemeClr val="lt1"/>
              </a:solidFill>
              <a:latin typeface="Calibri"/>
              <a:ea typeface="Calibri"/>
              <a:cs typeface="Calibri"/>
              <a:sym typeface="Calibri"/>
            </a:endParaRPr>
          </a:p>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sp>
        <p:nvSpPr>
          <p:cNvPr id="72" name="Google Shape;72;p15"/>
          <p:cNvSpPr txBox="1"/>
          <p:nvPr>
            <p:ph idx="1" type="subTitle"/>
          </p:nvPr>
        </p:nvSpPr>
        <p:spPr>
          <a:xfrm>
            <a:off x="136950" y="0"/>
            <a:ext cx="8870100" cy="504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60">
                <a:latin typeface="Calibri"/>
                <a:ea typeface="Calibri"/>
                <a:cs typeface="Calibri"/>
                <a:sym typeface="Calibri"/>
              </a:rPr>
              <a:t>Dear Teachers,</a:t>
            </a:r>
            <a:endParaRPr sz="1260">
              <a:latin typeface="Calibri"/>
              <a:ea typeface="Calibri"/>
              <a:cs typeface="Calibri"/>
              <a:sym typeface="Calibri"/>
            </a:endParaRPr>
          </a:p>
          <a:p>
            <a:pPr indent="0" lvl="0" marL="0" rtl="0" algn="l">
              <a:spcBef>
                <a:spcPts val="0"/>
              </a:spcBef>
              <a:spcAft>
                <a:spcPts val="0"/>
              </a:spcAft>
              <a:buNone/>
            </a:pPr>
            <a:r>
              <a:t/>
            </a:r>
            <a:endParaRPr sz="1260">
              <a:latin typeface="Calibri"/>
              <a:ea typeface="Calibri"/>
              <a:cs typeface="Calibri"/>
              <a:sym typeface="Calibri"/>
            </a:endParaRPr>
          </a:p>
          <a:p>
            <a:pPr indent="0" lvl="0" marL="0" rtl="0" algn="l">
              <a:spcBef>
                <a:spcPts val="0"/>
              </a:spcBef>
              <a:spcAft>
                <a:spcPts val="0"/>
              </a:spcAft>
              <a:buNone/>
            </a:pPr>
            <a:r>
              <a:rPr lang="en" sz="1260">
                <a:latin typeface="Calibri"/>
                <a:ea typeface="Calibri"/>
                <a:cs typeface="Calibri"/>
                <a:sym typeface="Calibri"/>
              </a:rPr>
              <a:t>This is our freebie resource to introduce the first extracts of the Pre-Release Material for May/June 2026. </a:t>
            </a:r>
            <a:endParaRPr sz="1260">
              <a:latin typeface="Calibri"/>
              <a:ea typeface="Calibri"/>
              <a:cs typeface="Calibri"/>
              <a:sym typeface="Calibri"/>
            </a:endParaRPr>
          </a:p>
          <a:p>
            <a:pPr indent="0" lvl="0" marL="0" rtl="0" algn="l">
              <a:spcBef>
                <a:spcPts val="0"/>
              </a:spcBef>
              <a:spcAft>
                <a:spcPts val="0"/>
              </a:spcAft>
              <a:buNone/>
            </a:pPr>
            <a:r>
              <a:rPr lang="en" sz="1260">
                <a:latin typeface="Calibri"/>
                <a:ea typeface="Calibri"/>
                <a:cs typeface="Calibri"/>
                <a:sym typeface="Calibri"/>
              </a:rPr>
              <a:t>We like</a:t>
            </a:r>
            <a:r>
              <a:rPr lang="en" sz="1260">
                <a:latin typeface="Calibri"/>
                <a:ea typeface="Calibri"/>
                <a:cs typeface="Calibri"/>
                <a:sym typeface="Calibri"/>
              </a:rPr>
              <a:t> reading the extract before starting the practical exploration to get a first sense of the play. </a:t>
            </a:r>
            <a:r>
              <a:rPr lang="en" sz="1260">
                <a:latin typeface="Calibri"/>
                <a:ea typeface="Calibri"/>
                <a:cs typeface="Calibri"/>
                <a:sym typeface="Calibri"/>
              </a:rPr>
              <a:t>It means that </a:t>
            </a:r>
            <a:r>
              <a:rPr lang="en" sz="1260">
                <a:latin typeface="Calibri"/>
                <a:ea typeface="Calibri"/>
                <a:cs typeface="Calibri"/>
                <a:sym typeface="Calibri"/>
              </a:rPr>
              <a:t>students</a:t>
            </a:r>
            <a:r>
              <a:rPr lang="en" sz="1260">
                <a:latin typeface="Calibri"/>
                <a:ea typeface="Calibri"/>
                <a:cs typeface="Calibri"/>
                <a:sym typeface="Calibri"/>
              </a:rPr>
              <a:t> have read the extract and gives them time to ‘digest’ the plot and characters, before coming to their practical work and written work. It also means that when they do the </a:t>
            </a:r>
            <a:r>
              <a:rPr lang="en" sz="1260">
                <a:latin typeface="Calibri"/>
                <a:ea typeface="Calibri"/>
                <a:cs typeface="Calibri"/>
                <a:sym typeface="Calibri"/>
              </a:rPr>
              <a:t>practical</a:t>
            </a:r>
            <a:r>
              <a:rPr lang="en" sz="1260">
                <a:latin typeface="Calibri"/>
                <a:ea typeface="Calibri"/>
                <a:cs typeface="Calibri"/>
                <a:sym typeface="Calibri"/>
              </a:rPr>
              <a:t> work, they can draw on their knowledge of how the </a:t>
            </a:r>
            <a:r>
              <a:rPr lang="en" sz="1260">
                <a:latin typeface="Calibri"/>
                <a:ea typeface="Calibri"/>
                <a:cs typeface="Calibri"/>
                <a:sym typeface="Calibri"/>
              </a:rPr>
              <a:t>characters</a:t>
            </a:r>
            <a:r>
              <a:rPr lang="en" sz="1260">
                <a:latin typeface="Calibri"/>
                <a:ea typeface="Calibri"/>
                <a:cs typeface="Calibri"/>
                <a:sym typeface="Calibri"/>
              </a:rPr>
              <a:t> behave in the whole extract in order to shape their ideas. </a:t>
            </a:r>
            <a:endParaRPr sz="1260">
              <a:latin typeface="Calibri"/>
              <a:ea typeface="Calibri"/>
              <a:cs typeface="Calibri"/>
              <a:sym typeface="Calibri"/>
            </a:endParaRPr>
          </a:p>
          <a:p>
            <a:pPr indent="0" lvl="0" marL="0" rtl="0" algn="l">
              <a:spcBef>
                <a:spcPts val="0"/>
              </a:spcBef>
              <a:spcAft>
                <a:spcPts val="0"/>
              </a:spcAft>
              <a:buNone/>
            </a:pPr>
            <a:r>
              <a:t/>
            </a:r>
            <a:endParaRPr sz="1260">
              <a:latin typeface="Calibri"/>
              <a:ea typeface="Calibri"/>
              <a:cs typeface="Calibri"/>
              <a:sym typeface="Calibri"/>
            </a:endParaRPr>
          </a:p>
          <a:p>
            <a:pPr indent="0" lvl="0" marL="0" rtl="0" algn="l">
              <a:spcBef>
                <a:spcPts val="0"/>
              </a:spcBef>
              <a:spcAft>
                <a:spcPts val="0"/>
              </a:spcAft>
              <a:buNone/>
            </a:pPr>
            <a:r>
              <a:rPr lang="en" sz="1260">
                <a:latin typeface="Calibri"/>
                <a:ea typeface="Calibri"/>
                <a:cs typeface="Calibri"/>
                <a:sym typeface="Calibri"/>
              </a:rPr>
              <a:t>There is some </a:t>
            </a:r>
            <a:r>
              <a:rPr lang="en" sz="1260">
                <a:latin typeface="Calibri"/>
                <a:ea typeface="Calibri"/>
                <a:cs typeface="Calibri"/>
                <a:sym typeface="Calibri"/>
              </a:rPr>
              <a:t>guidance</a:t>
            </a:r>
            <a:r>
              <a:rPr lang="en" sz="1260">
                <a:latin typeface="Calibri"/>
                <a:ea typeface="Calibri"/>
                <a:cs typeface="Calibri"/>
                <a:sym typeface="Calibri"/>
              </a:rPr>
              <a:t> on the next slide for introducing the play using these slides. Then there are slides for various activities leading up to a first read and a few simple </a:t>
            </a:r>
            <a:r>
              <a:rPr lang="en" sz="1260">
                <a:latin typeface="Calibri"/>
                <a:ea typeface="Calibri"/>
                <a:cs typeface="Calibri"/>
                <a:sym typeface="Calibri"/>
              </a:rPr>
              <a:t>activities</a:t>
            </a:r>
            <a:r>
              <a:rPr lang="en" sz="1260">
                <a:latin typeface="Calibri"/>
                <a:ea typeface="Calibri"/>
                <a:cs typeface="Calibri"/>
                <a:sym typeface="Calibri"/>
              </a:rPr>
              <a:t> to help organise information. We find that students </a:t>
            </a:r>
            <a:r>
              <a:rPr lang="en" sz="1260">
                <a:latin typeface="Calibri"/>
                <a:ea typeface="Calibri"/>
                <a:cs typeface="Calibri"/>
                <a:sym typeface="Calibri"/>
              </a:rPr>
              <a:t>respond</a:t>
            </a:r>
            <a:r>
              <a:rPr lang="en" sz="1260">
                <a:latin typeface="Calibri"/>
                <a:ea typeface="Calibri"/>
                <a:cs typeface="Calibri"/>
                <a:sym typeface="Calibri"/>
              </a:rPr>
              <a:t> very well to having this kind of help with setting up their scripts and being </a:t>
            </a:r>
            <a:r>
              <a:rPr lang="en" sz="1260">
                <a:latin typeface="Calibri"/>
                <a:ea typeface="Calibri"/>
                <a:cs typeface="Calibri"/>
                <a:sym typeface="Calibri"/>
              </a:rPr>
              <a:t>o</a:t>
            </a:r>
            <a:r>
              <a:rPr lang="en" sz="1260">
                <a:latin typeface="Calibri"/>
                <a:ea typeface="Calibri"/>
                <a:cs typeface="Calibri"/>
                <a:sym typeface="Calibri"/>
              </a:rPr>
              <a:t>rganised - especially those who might usually be the kind to lose scripts, </a:t>
            </a:r>
            <a:r>
              <a:rPr lang="en" sz="1260">
                <a:latin typeface="Calibri"/>
                <a:ea typeface="Calibri"/>
                <a:cs typeface="Calibri"/>
                <a:sym typeface="Calibri"/>
              </a:rPr>
              <a:t>k</a:t>
            </a:r>
            <a:r>
              <a:rPr lang="en" sz="1260">
                <a:latin typeface="Calibri"/>
                <a:ea typeface="Calibri"/>
                <a:cs typeface="Calibri"/>
                <a:sym typeface="Calibri"/>
              </a:rPr>
              <a:t>eep half-hearted notes. This is a great opportunity to teach </a:t>
            </a:r>
            <a:r>
              <a:rPr lang="en" sz="1260">
                <a:latin typeface="Calibri"/>
                <a:ea typeface="Calibri"/>
                <a:cs typeface="Calibri"/>
                <a:sym typeface="Calibri"/>
              </a:rPr>
              <a:t>skills</a:t>
            </a:r>
            <a:r>
              <a:rPr lang="en" sz="1260">
                <a:latin typeface="Calibri"/>
                <a:ea typeface="Calibri"/>
                <a:cs typeface="Calibri"/>
                <a:sym typeface="Calibri"/>
              </a:rPr>
              <a:t> of analysis and organisation of ideas. The fact that the extracts are only 15 pages or so means they can keep on top of it and feel successful. </a:t>
            </a:r>
            <a:endParaRPr sz="1260">
              <a:latin typeface="Calibri"/>
              <a:ea typeface="Calibri"/>
              <a:cs typeface="Calibri"/>
              <a:sym typeface="Calibri"/>
            </a:endParaRPr>
          </a:p>
          <a:p>
            <a:pPr indent="0" lvl="0" marL="0" rtl="0" algn="l">
              <a:spcBef>
                <a:spcPts val="0"/>
              </a:spcBef>
              <a:spcAft>
                <a:spcPts val="0"/>
              </a:spcAft>
              <a:buNone/>
            </a:pPr>
            <a:r>
              <a:t/>
            </a:r>
            <a:endParaRPr sz="1260">
              <a:latin typeface="Calibri"/>
              <a:ea typeface="Calibri"/>
              <a:cs typeface="Calibri"/>
              <a:sym typeface="Calibri"/>
            </a:endParaRPr>
          </a:p>
          <a:p>
            <a:pPr indent="0" lvl="0" marL="0" rtl="0" algn="l">
              <a:spcBef>
                <a:spcPts val="0"/>
              </a:spcBef>
              <a:spcAft>
                <a:spcPts val="0"/>
              </a:spcAft>
              <a:buNone/>
            </a:pPr>
            <a:r>
              <a:rPr lang="en" sz="1560">
                <a:solidFill>
                  <a:srgbClr val="FBB1C3"/>
                </a:solidFill>
                <a:latin typeface="Calibri"/>
                <a:ea typeface="Calibri"/>
                <a:cs typeface="Calibri"/>
                <a:sym typeface="Calibri"/>
              </a:rPr>
              <a:t>The first set of slides for practical exploration is due out on or before 14 September. </a:t>
            </a:r>
            <a:endParaRPr sz="1560">
              <a:solidFill>
                <a:srgbClr val="FBB1C3"/>
              </a:solidFill>
              <a:latin typeface="Calibri"/>
              <a:ea typeface="Calibri"/>
              <a:cs typeface="Calibri"/>
              <a:sym typeface="Calibri"/>
            </a:endParaRPr>
          </a:p>
          <a:p>
            <a:pPr indent="0" lvl="0" marL="0" rtl="0" algn="l">
              <a:spcBef>
                <a:spcPts val="0"/>
              </a:spcBef>
              <a:spcAft>
                <a:spcPts val="0"/>
              </a:spcAft>
              <a:buNone/>
            </a:pPr>
            <a:br>
              <a:rPr lang="en" sz="1260">
                <a:latin typeface="Calibri"/>
                <a:ea typeface="Calibri"/>
                <a:cs typeface="Calibri"/>
                <a:sym typeface="Calibri"/>
              </a:rPr>
            </a:br>
            <a:r>
              <a:rPr lang="en" sz="1260">
                <a:latin typeface="Calibri"/>
                <a:ea typeface="Calibri"/>
                <a:cs typeface="Calibri"/>
                <a:sym typeface="Calibri"/>
              </a:rPr>
              <a:t>If you would like to pre-order (especially if you need to pay via a bank transfer from school) </a:t>
            </a:r>
            <a:br>
              <a:rPr lang="en" sz="1260">
                <a:latin typeface="Calibri"/>
                <a:ea typeface="Calibri"/>
                <a:cs typeface="Calibri"/>
                <a:sym typeface="Calibri"/>
              </a:rPr>
            </a:br>
            <a:r>
              <a:rPr lang="en" sz="1260">
                <a:latin typeface="Calibri"/>
                <a:ea typeface="Calibri"/>
                <a:cs typeface="Calibri"/>
                <a:sym typeface="Calibri"/>
              </a:rPr>
              <a:t>you can do so in the shop: </a:t>
            </a:r>
            <a:r>
              <a:rPr lang="en" sz="1260" u="sng">
                <a:solidFill>
                  <a:schemeClr val="hlink"/>
                </a:solidFill>
                <a:latin typeface="Calibri"/>
                <a:ea typeface="Calibri"/>
                <a:cs typeface="Calibri"/>
                <a:sym typeface="Calibri"/>
                <a:hlinkClick r:id="rId3"/>
              </a:rPr>
              <a:t>www.the-understudy.org/shop</a:t>
            </a:r>
            <a:r>
              <a:rPr lang="en" sz="1260">
                <a:latin typeface="Calibri"/>
                <a:ea typeface="Calibri"/>
                <a:cs typeface="Calibri"/>
                <a:sym typeface="Calibri"/>
              </a:rPr>
              <a:t>. </a:t>
            </a:r>
            <a:br>
              <a:rPr lang="en" sz="1260">
                <a:latin typeface="Calibri"/>
                <a:ea typeface="Calibri"/>
                <a:cs typeface="Calibri"/>
                <a:sym typeface="Calibri"/>
              </a:rPr>
            </a:br>
            <a:r>
              <a:rPr lang="en" sz="1260">
                <a:latin typeface="Calibri"/>
                <a:ea typeface="Calibri"/>
                <a:cs typeface="Calibri"/>
                <a:sym typeface="Calibri"/>
              </a:rPr>
              <a:t>Just choose ‘manual payment’ at check out in order to generate an invoice. </a:t>
            </a:r>
            <a:endParaRPr sz="1260">
              <a:latin typeface="Calibri"/>
              <a:ea typeface="Calibri"/>
              <a:cs typeface="Calibri"/>
              <a:sym typeface="Calibri"/>
            </a:endParaRPr>
          </a:p>
          <a:p>
            <a:pPr indent="0" lvl="0" marL="0" rtl="0" algn="l">
              <a:spcBef>
                <a:spcPts val="0"/>
              </a:spcBef>
              <a:spcAft>
                <a:spcPts val="0"/>
              </a:spcAft>
              <a:buNone/>
            </a:pPr>
            <a:r>
              <a:rPr lang="en" sz="1260">
                <a:latin typeface="Calibri"/>
                <a:ea typeface="Calibri"/>
                <a:cs typeface="Calibri"/>
                <a:sym typeface="Calibri"/>
              </a:rPr>
              <a:t>Otherwise you can buy an instant download as soon as they are published.</a:t>
            </a:r>
            <a:br>
              <a:rPr lang="en" sz="1260">
                <a:latin typeface="Calibri"/>
                <a:ea typeface="Calibri"/>
                <a:cs typeface="Calibri"/>
                <a:sym typeface="Calibri"/>
              </a:rPr>
            </a:br>
            <a:br>
              <a:rPr lang="en" sz="1260">
                <a:latin typeface="Calibri"/>
                <a:ea typeface="Calibri"/>
                <a:cs typeface="Calibri"/>
                <a:sym typeface="Calibri"/>
              </a:rPr>
            </a:br>
            <a:r>
              <a:rPr lang="en" sz="1260">
                <a:latin typeface="Calibri"/>
                <a:ea typeface="Calibri"/>
                <a:cs typeface="Calibri"/>
                <a:sym typeface="Calibri"/>
              </a:rPr>
              <a:t>Kind regards,</a:t>
            </a:r>
            <a:endParaRPr sz="1260">
              <a:latin typeface="Calibri"/>
              <a:ea typeface="Calibri"/>
              <a:cs typeface="Calibri"/>
              <a:sym typeface="Calibri"/>
            </a:endParaRPr>
          </a:p>
          <a:p>
            <a:pPr indent="0" lvl="0" marL="0" rtl="0" algn="l">
              <a:spcBef>
                <a:spcPts val="0"/>
              </a:spcBef>
              <a:spcAft>
                <a:spcPts val="0"/>
              </a:spcAft>
              <a:buNone/>
            </a:pPr>
            <a:r>
              <a:rPr lang="en" sz="1260">
                <a:latin typeface="Calibri"/>
                <a:ea typeface="Calibri"/>
                <a:cs typeface="Calibri"/>
                <a:sym typeface="Calibri"/>
              </a:rPr>
              <a:t>Jane </a:t>
            </a:r>
            <a:endParaRPr sz="1260">
              <a:latin typeface="Calibri"/>
              <a:ea typeface="Calibri"/>
              <a:cs typeface="Calibri"/>
              <a:sym typeface="Calibri"/>
            </a:endParaRPr>
          </a:p>
          <a:p>
            <a:pPr indent="0" lvl="0" marL="0" rtl="0" algn="l">
              <a:spcBef>
                <a:spcPts val="0"/>
              </a:spcBef>
              <a:spcAft>
                <a:spcPts val="0"/>
              </a:spcAft>
              <a:buNone/>
            </a:pPr>
            <a:r>
              <a:t/>
            </a:r>
            <a:endParaRPr sz="1600">
              <a:latin typeface="Caveat Brush"/>
              <a:ea typeface="Caveat Brush"/>
              <a:cs typeface="Caveat Brush"/>
              <a:sym typeface="Caveat Brush"/>
            </a:endParaRPr>
          </a:p>
          <a:p>
            <a:pPr indent="0" lvl="0" marL="457200" rtl="0" algn="l">
              <a:spcBef>
                <a:spcPts val="0"/>
              </a:spcBef>
              <a:spcAft>
                <a:spcPts val="0"/>
              </a:spcAft>
              <a:buNone/>
            </a:pPr>
            <a:r>
              <a:t/>
            </a:r>
            <a:endParaRPr sz="1700">
              <a:latin typeface="Caveat Brush"/>
              <a:ea typeface="Caveat Brush"/>
              <a:cs typeface="Caveat Brush"/>
              <a:sym typeface="Caveat Brush"/>
            </a:endParaRPr>
          </a:p>
        </p:txBody>
      </p:sp>
      <p:pic>
        <p:nvPicPr>
          <p:cNvPr id="73" name="Google Shape;73;p15"/>
          <p:cNvPicPr preferRelativeResize="0"/>
          <p:nvPr/>
        </p:nvPicPr>
        <p:blipFill rotWithShape="1">
          <a:blip r:embed="rId4">
            <a:alphaModFix/>
          </a:blip>
          <a:srcRect b="31602" l="7333" r="9235" t="36332"/>
          <a:stretch/>
        </p:blipFill>
        <p:spPr>
          <a:xfrm>
            <a:off x="7636675" y="31102"/>
            <a:ext cx="1424950" cy="547600"/>
          </a:xfrm>
          <a:prstGeom prst="rect">
            <a:avLst/>
          </a:prstGeom>
          <a:noFill/>
          <a:ln>
            <a:noFill/>
          </a:ln>
        </p:spPr>
      </p:pic>
      <p:sp>
        <p:nvSpPr>
          <p:cNvPr id="74" name="Google Shape;74;p15"/>
          <p:cNvSpPr/>
          <p:nvPr/>
        </p:nvSpPr>
        <p:spPr>
          <a:xfrm>
            <a:off x="7717700" y="4896825"/>
            <a:ext cx="1269900" cy="2388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hadows Into Light"/>
              <a:ea typeface="Shadows Into Light"/>
              <a:cs typeface="Shadows Into Light"/>
              <a:sym typeface="Shadows Into Light"/>
            </a:endParaRPr>
          </a:p>
        </p:txBody>
      </p:sp>
      <p:pic>
        <p:nvPicPr>
          <p:cNvPr id="75" name="Google Shape;75;p15" title="Three Sisters.png"/>
          <p:cNvPicPr preferRelativeResize="0"/>
          <p:nvPr/>
        </p:nvPicPr>
        <p:blipFill rotWithShape="1">
          <a:blip r:embed="rId5">
            <a:alphaModFix/>
          </a:blip>
          <a:srcRect b="0" l="9616" r="0" t="0"/>
          <a:stretch/>
        </p:blipFill>
        <p:spPr>
          <a:xfrm>
            <a:off x="2049725" y="720475"/>
            <a:ext cx="7094275" cy="44149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2" name="Shape 382"/>
        <p:cNvGrpSpPr/>
        <p:nvPr/>
      </p:nvGrpSpPr>
      <p:grpSpPr>
        <a:xfrm>
          <a:off x="0" y="0"/>
          <a:ext cx="0" cy="0"/>
          <a:chOff x="0" y="0"/>
          <a:chExt cx="0" cy="0"/>
        </a:xfrm>
      </p:grpSpPr>
      <p:pic>
        <p:nvPicPr>
          <p:cNvPr id="383" name="Google Shape;383;p42" title="Three Sisters (4).png"/>
          <p:cNvPicPr preferRelativeResize="0"/>
          <p:nvPr/>
        </p:nvPicPr>
        <p:blipFill>
          <a:blip r:embed="rId3">
            <a:alphaModFix/>
          </a:blip>
          <a:stretch>
            <a:fillRect/>
          </a:stretch>
        </p:blipFill>
        <p:spPr>
          <a:xfrm>
            <a:off x="8" y="0"/>
            <a:ext cx="9143990" cy="5143500"/>
          </a:xfrm>
          <a:prstGeom prst="rect">
            <a:avLst/>
          </a:prstGeom>
          <a:noFill/>
          <a:ln>
            <a:noFill/>
          </a:ln>
        </p:spPr>
      </p:pic>
      <p:sp>
        <p:nvSpPr>
          <p:cNvPr id="384" name="Google Shape;384;p42"/>
          <p:cNvSpPr txBox="1"/>
          <p:nvPr/>
        </p:nvSpPr>
        <p:spPr>
          <a:xfrm rot="-412370">
            <a:off x="1049491" y="1007310"/>
            <a:ext cx="3474668" cy="352602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300">
                <a:solidFill>
                  <a:schemeClr val="dk1"/>
                </a:solidFill>
                <a:latin typeface="Satisfy"/>
                <a:ea typeface="Satisfy"/>
                <a:cs typeface="Satisfy"/>
                <a:sym typeface="Satisfy"/>
              </a:rPr>
              <a:t>“In twenty-five years you’ll be dead. If you don’t have a stroke first, I’ll crack and put a bullet in your brain.”</a:t>
            </a:r>
            <a:endParaRPr sz="3300">
              <a:solidFill>
                <a:schemeClr val="dk1"/>
              </a:solidFill>
              <a:latin typeface="Satisfy"/>
              <a:ea typeface="Satisfy"/>
              <a:cs typeface="Satisfy"/>
              <a:sym typeface="Satisfy"/>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8" name="Shape 388"/>
        <p:cNvGrpSpPr/>
        <p:nvPr/>
      </p:nvGrpSpPr>
      <p:grpSpPr>
        <a:xfrm>
          <a:off x="0" y="0"/>
          <a:ext cx="0" cy="0"/>
          <a:chOff x="0" y="0"/>
          <a:chExt cx="0" cy="0"/>
        </a:xfrm>
      </p:grpSpPr>
      <p:pic>
        <p:nvPicPr>
          <p:cNvPr id="389" name="Google Shape;389;p43" title="Three Sisters (4).png"/>
          <p:cNvPicPr preferRelativeResize="0"/>
          <p:nvPr/>
        </p:nvPicPr>
        <p:blipFill>
          <a:blip r:embed="rId3">
            <a:alphaModFix/>
          </a:blip>
          <a:stretch>
            <a:fillRect/>
          </a:stretch>
        </p:blipFill>
        <p:spPr>
          <a:xfrm>
            <a:off x="8" y="0"/>
            <a:ext cx="9143990" cy="5143500"/>
          </a:xfrm>
          <a:prstGeom prst="rect">
            <a:avLst/>
          </a:prstGeom>
          <a:noFill/>
          <a:ln>
            <a:noFill/>
          </a:ln>
        </p:spPr>
      </p:pic>
      <p:sp>
        <p:nvSpPr>
          <p:cNvPr id="390" name="Google Shape;390;p43"/>
          <p:cNvSpPr txBox="1"/>
          <p:nvPr/>
        </p:nvSpPr>
        <p:spPr>
          <a:xfrm rot="-412370">
            <a:off x="1049491" y="1007310"/>
            <a:ext cx="3474668" cy="352602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800">
                <a:solidFill>
                  <a:schemeClr val="dk1"/>
                </a:solidFill>
                <a:latin typeface="Satisfy"/>
                <a:ea typeface="Satisfy"/>
                <a:cs typeface="Satisfy"/>
                <a:sym typeface="Satisfy"/>
              </a:rPr>
              <a:t>“Why is he always doing these embarrassing things?”</a:t>
            </a:r>
            <a:endParaRPr sz="3800">
              <a:solidFill>
                <a:schemeClr val="dk1"/>
              </a:solidFill>
              <a:latin typeface="Satisfy"/>
              <a:ea typeface="Satisfy"/>
              <a:cs typeface="Satisfy"/>
              <a:sym typeface="Satisfy"/>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4" name="Shape 394"/>
        <p:cNvGrpSpPr/>
        <p:nvPr/>
      </p:nvGrpSpPr>
      <p:grpSpPr>
        <a:xfrm>
          <a:off x="0" y="0"/>
          <a:ext cx="0" cy="0"/>
          <a:chOff x="0" y="0"/>
          <a:chExt cx="0" cy="0"/>
        </a:xfrm>
      </p:grpSpPr>
      <p:pic>
        <p:nvPicPr>
          <p:cNvPr id="395" name="Google Shape;395;p44" title="Three Sisters (4).png"/>
          <p:cNvPicPr preferRelativeResize="0"/>
          <p:nvPr/>
        </p:nvPicPr>
        <p:blipFill>
          <a:blip r:embed="rId3">
            <a:alphaModFix/>
          </a:blip>
          <a:stretch>
            <a:fillRect/>
          </a:stretch>
        </p:blipFill>
        <p:spPr>
          <a:xfrm>
            <a:off x="8" y="0"/>
            <a:ext cx="9143990" cy="5143500"/>
          </a:xfrm>
          <a:prstGeom prst="rect">
            <a:avLst/>
          </a:prstGeom>
          <a:noFill/>
          <a:ln>
            <a:noFill/>
          </a:ln>
        </p:spPr>
      </p:pic>
      <p:sp>
        <p:nvSpPr>
          <p:cNvPr id="396" name="Google Shape;396;p44"/>
          <p:cNvSpPr txBox="1"/>
          <p:nvPr/>
        </p:nvSpPr>
        <p:spPr>
          <a:xfrm rot="-412370">
            <a:off x="1049491" y="1007310"/>
            <a:ext cx="3474668" cy="352602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chemeClr val="dk1"/>
                </a:solidFill>
                <a:latin typeface="Satisfy"/>
                <a:ea typeface="Satisfy"/>
                <a:cs typeface="Satisfy"/>
                <a:sym typeface="Satisfy"/>
              </a:rPr>
              <a:t>“I was reading until four in the morning and when I went to bed these thoughts were just going round and round in my head.”</a:t>
            </a:r>
            <a:endParaRPr sz="3100">
              <a:solidFill>
                <a:schemeClr val="dk1"/>
              </a:solidFill>
              <a:latin typeface="Satisfy"/>
              <a:ea typeface="Satisfy"/>
              <a:cs typeface="Satisfy"/>
              <a:sym typeface="Satisfy"/>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0" name="Shape 400"/>
        <p:cNvGrpSpPr/>
        <p:nvPr/>
      </p:nvGrpSpPr>
      <p:grpSpPr>
        <a:xfrm>
          <a:off x="0" y="0"/>
          <a:ext cx="0" cy="0"/>
          <a:chOff x="0" y="0"/>
          <a:chExt cx="0" cy="0"/>
        </a:xfrm>
      </p:grpSpPr>
      <p:pic>
        <p:nvPicPr>
          <p:cNvPr id="401" name="Google Shape;401;p45" title="Three Sisters (4).png"/>
          <p:cNvPicPr preferRelativeResize="0"/>
          <p:nvPr/>
        </p:nvPicPr>
        <p:blipFill>
          <a:blip r:embed="rId3">
            <a:alphaModFix/>
          </a:blip>
          <a:stretch>
            <a:fillRect/>
          </a:stretch>
        </p:blipFill>
        <p:spPr>
          <a:xfrm>
            <a:off x="8" y="0"/>
            <a:ext cx="9143990" cy="5143500"/>
          </a:xfrm>
          <a:prstGeom prst="rect">
            <a:avLst/>
          </a:prstGeom>
          <a:noFill/>
          <a:ln>
            <a:noFill/>
          </a:ln>
        </p:spPr>
      </p:pic>
      <p:sp>
        <p:nvSpPr>
          <p:cNvPr id="402" name="Google Shape;402;p45"/>
          <p:cNvSpPr txBox="1"/>
          <p:nvPr/>
        </p:nvSpPr>
        <p:spPr>
          <a:xfrm rot="-412370">
            <a:off x="1069366" y="1337827"/>
            <a:ext cx="3474668" cy="3194248"/>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700">
                <a:solidFill>
                  <a:schemeClr val="dk1"/>
                </a:solidFill>
                <a:latin typeface="Satisfy"/>
                <a:ea typeface="Satisfy"/>
                <a:cs typeface="Satisfy"/>
                <a:sym typeface="Satisfy"/>
              </a:rPr>
              <a:t>“The strange thing is we can’t know what will or won’t be considered meaningful and important in the future .”</a:t>
            </a:r>
            <a:endParaRPr sz="2700">
              <a:solidFill>
                <a:schemeClr val="dk1"/>
              </a:solidFill>
              <a:latin typeface="Satisfy"/>
              <a:ea typeface="Satisfy"/>
              <a:cs typeface="Satisfy"/>
              <a:sym typeface="Satisfy"/>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6" name="Shape 406"/>
        <p:cNvGrpSpPr/>
        <p:nvPr/>
      </p:nvGrpSpPr>
      <p:grpSpPr>
        <a:xfrm>
          <a:off x="0" y="0"/>
          <a:ext cx="0" cy="0"/>
          <a:chOff x="0" y="0"/>
          <a:chExt cx="0" cy="0"/>
        </a:xfrm>
      </p:grpSpPr>
      <p:pic>
        <p:nvPicPr>
          <p:cNvPr id="407" name="Google Shape;407;p46" title="Three Sisters (4).png"/>
          <p:cNvPicPr preferRelativeResize="0"/>
          <p:nvPr/>
        </p:nvPicPr>
        <p:blipFill>
          <a:blip r:embed="rId3">
            <a:alphaModFix/>
          </a:blip>
          <a:stretch>
            <a:fillRect/>
          </a:stretch>
        </p:blipFill>
        <p:spPr>
          <a:xfrm>
            <a:off x="8" y="0"/>
            <a:ext cx="9143990" cy="5143500"/>
          </a:xfrm>
          <a:prstGeom prst="rect">
            <a:avLst/>
          </a:prstGeom>
          <a:noFill/>
          <a:ln>
            <a:noFill/>
          </a:ln>
        </p:spPr>
      </p:pic>
      <p:sp>
        <p:nvSpPr>
          <p:cNvPr id="408" name="Google Shape;408;p46"/>
          <p:cNvSpPr txBox="1"/>
          <p:nvPr/>
        </p:nvSpPr>
        <p:spPr>
          <a:xfrm rot="-412370">
            <a:off x="1049491" y="1007310"/>
            <a:ext cx="3474668" cy="352602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dk1"/>
                </a:solidFill>
                <a:latin typeface="Satisfy"/>
                <a:ea typeface="Satisfy"/>
                <a:cs typeface="Satisfy"/>
                <a:sym typeface="Satisfy"/>
              </a:rPr>
              <a:t>“He isn’t in love, he does have some taste after all. He’s just trying to annoy us.”</a:t>
            </a:r>
            <a:endParaRPr sz="3600">
              <a:solidFill>
                <a:schemeClr val="dk1"/>
              </a:solidFill>
              <a:latin typeface="Satisfy"/>
              <a:ea typeface="Satisfy"/>
              <a:cs typeface="Satisfy"/>
              <a:sym typeface="Satisfy"/>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12" name="Shape 412"/>
        <p:cNvGrpSpPr/>
        <p:nvPr/>
      </p:nvGrpSpPr>
      <p:grpSpPr>
        <a:xfrm>
          <a:off x="0" y="0"/>
          <a:ext cx="0" cy="0"/>
          <a:chOff x="0" y="0"/>
          <a:chExt cx="0" cy="0"/>
        </a:xfrm>
      </p:grpSpPr>
      <p:sp>
        <p:nvSpPr>
          <p:cNvPr id="413" name="Google Shape;413;p47"/>
          <p:cNvSpPr txBox="1"/>
          <p:nvPr/>
        </p:nvSpPr>
        <p:spPr>
          <a:xfrm>
            <a:off x="319925" y="1505425"/>
            <a:ext cx="8439600" cy="3450300"/>
          </a:xfrm>
          <a:prstGeom prst="rect">
            <a:avLst/>
          </a:prstGeom>
          <a:noFill/>
          <a:ln cap="flat" cmpd="sng" w="28575">
            <a:solidFill>
              <a:srgbClr val="6D9EEB"/>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i="1" lang="en" sz="2400">
                <a:solidFill>
                  <a:srgbClr val="FFFFFF"/>
                </a:solidFill>
                <a:latin typeface="Calibri"/>
                <a:ea typeface="Calibri"/>
                <a:cs typeface="Calibri"/>
                <a:sym typeface="Calibri"/>
              </a:rPr>
              <a:t>This resource is a freebie from </a:t>
            </a:r>
            <a:endParaRPr i="1" sz="2400">
              <a:solidFill>
                <a:srgbClr val="FFFFFF"/>
              </a:solidFill>
              <a:latin typeface="Calibri"/>
              <a:ea typeface="Calibri"/>
              <a:cs typeface="Calibri"/>
              <a:sym typeface="Calibri"/>
            </a:endParaRPr>
          </a:p>
          <a:p>
            <a:pPr indent="0" lvl="0" marL="0" rtl="0" algn="ctr">
              <a:spcBef>
                <a:spcPts val="0"/>
              </a:spcBef>
              <a:spcAft>
                <a:spcPts val="0"/>
              </a:spcAft>
              <a:buNone/>
            </a:pPr>
            <a:r>
              <a:rPr i="1" lang="en" sz="2400" u="sng">
                <a:solidFill>
                  <a:schemeClr val="hlink"/>
                </a:solidFill>
                <a:latin typeface="Calibri"/>
                <a:ea typeface="Calibri"/>
                <a:cs typeface="Calibri"/>
                <a:sym typeface="Calibri"/>
                <a:hlinkClick r:id="rId3"/>
              </a:rPr>
              <a:t>www.the-understudy.org</a:t>
            </a:r>
            <a:endParaRPr i="1" sz="2400">
              <a:solidFill>
                <a:srgbClr val="FFFFFF"/>
              </a:solidFill>
              <a:latin typeface="Calibri"/>
              <a:ea typeface="Calibri"/>
              <a:cs typeface="Calibri"/>
              <a:sym typeface="Calibri"/>
            </a:endParaRPr>
          </a:p>
          <a:p>
            <a:pPr indent="0" lvl="0" marL="0" rtl="0" algn="ctr">
              <a:spcBef>
                <a:spcPts val="0"/>
              </a:spcBef>
              <a:spcAft>
                <a:spcPts val="0"/>
              </a:spcAft>
              <a:buNone/>
            </a:pPr>
            <a:r>
              <a:rPr i="1" lang="en" sz="2400">
                <a:solidFill>
                  <a:srgbClr val="FFFFFF"/>
                </a:solidFill>
                <a:latin typeface="Calibri"/>
                <a:ea typeface="Calibri"/>
                <a:cs typeface="Calibri"/>
                <a:sym typeface="Calibri"/>
              </a:rPr>
              <a:t>It is designed to help you set up your scripts so that you will find working with our slides to explore this play much easier. And you will feel organised before you embark on your exploration. </a:t>
            </a:r>
            <a:endParaRPr i="1" sz="2400">
              <a:solidFill>
                <a:srgbClr val="FFFFFF"/>
              </a:solidFill>
              <a:latin typeface="Calibri"/>
              <a:ea typeface="Calibri"/>
              <a:cs typeface="Calibri"/>
              <a:sym typeface="Calibri"/>
            </a:endParaRPr>
          </a:p>
          <a:p>
            <a:pPr indent="0" lvl="0" marL="0" rtl="0" algn="ctr">
              <a:spcBef>
                <a:spcPts val="0"/>
              </a:spcBef>
              <a:spcAft>
                <a:spcPts val="0"/>
              </a:spcAft>
              <a:buNone/>
            </a:pPr>
            <a:r>
              <a:rPr i="1" lang="en" sz="2400">
                <a:solidFill>
                  <a:srgbClr val="FFFFFF"/>
                </a:solidFill>
                <a:latin typeface="Calibri"/>
                <a:ea typeface="Calibri"/>
                <a:cs typeface="Calibri"/>
                <a:sym typeface="Calibri"/>
              </a:rPr>
              <a:t>The full set of resources are published over a series of dates as we write and publish as we go, due to the time </a:t>
            </a:r>
            <a:r>
              <a:rPr i="1" lang="en" sz="2400">
                <a:solidFill>
                  <a:srgbClr val="FFFFFF"/>
                </a:solidFill>
                <a:latin typeface="Calibri"/>
                <a:ea typeface="Calibri"/>
                <a:cs typeface="Calibri"/>
                <a:sym typeface="Calibri"/>
              </a:rPr>
              <a:t>constraints</a:t>
            </a:r>
            <a:r>
              <a:rPr i="1" lang="en" sz="2400">
                <a:solidFill>
                  <a:srgbClr val="FFFFFF"/>
                </a:solidFill>
                <a:latin typeface="Calibri"/>
                <a:ea typeface="Calibri"/>
                <a:cs typeface="Calibri"/>
                <a:sym typeface="Calibri"/>
              </a:rPr>
              <a:t> of receiving new </a:t>
            </a:r>
            <a:r>
              <a:rPr i="1" lang="en" sz="2400">
                <a:solidFill>
                  <a:srgbClr val="FFFFFF"/>
                </a:solidFill>
                <a:latin typeface="Calibri"/>
                <a:ea typeface="Calibri"/>
                <a:cs typeface="Calibri"/>
                <a:sym typeface="Calibri"/>
              </a:rPr>
              <a:t>material</a:t>
            </a:r>
            <a:r>
              <a:rPr i="1" lang="en" sz="2400">
                <a:solidFill>
                  <a:srgbClr val="FFFFFF"/>
                </a:solidFill>
                <a:latin typeface="Calibri"/>
                <a:ea typeface="Calibri"/>
                <a:cs typeface="Calibri"/>
                <a:sym typeface="Calibri"/>
              </a:rPr>
              <a:t> each September. For more details, go to:</a:t>
            </a:r>
            <a:endParaRPr i="1" sz="2400">
              <a:solidFill>
                <a:srgbClr val="FFFFFF"/>
              </a:solidFill>
              <a:latin typeface="Calibri"/>
              <a:ea typeface="Calibri"/>
              <a:cs typeface="Calibri"/>
              <a:sym typeface="Calibri"/>
            </a:endParaRPr>
          </a:p>
          <a:p>
            <a:pPr indent="0" lvl="0" marL="0" rtl="0" algn="ctr">
              <a:spcBef>
                <a:spcPts val="0"/>
              </a:spcBef>
              <a:spcAft>
                <a:spcPts val="0"/>
              </a:spcAft>
              <a:buNone/>
            </a:pPr>
            <a:r>
              <a:rPr i="1" lang="en" sz="1900" u="sng">
                <a:solidFill>
                  <a:schemeClr val="hlink"/>
                </a:solidFill>
                <a:latin typeface="Calibri"/>
                <a:ea typeface="Calibri"/>
                <a:cs typeface="Calibri"/>
                <a:sym typeface="Calibri"/>
                <a:hlinkClick r:id="rId4"/>
              </a:rPr>
              <a:t>https://www.the-understudy.org/igcsedramapre-release</a:t>
            </a:r>
            <a:endParaRPr i="1" sz="1900">
              <a:solidFill>
                <a:srgbClr val="FFFFFF"/>
              </a:solidFill>
              <a:latin typeface="Calibri"/>
              <a:ea typeface="Calibri"/>
              <a:cs typeface="Calibri"/>
              <a:sym typeface="Calibri"/>
            </a:endParaRPr>
          </a:p>
          <a:p>
            <a:pPr indent="0" lvl="0" marL="0" rtl="0" algn="ctr">
              <a:spcBef>
                <a:spcPts val="0"/>
              </a:spcBef>
              <a:spcAft>
                <a:spcPts val="0"/>
              </a:spcAft>
              <a:buNone/>
            </a:pPr>
            <a:r>
              <a:t/>
            </a:r>
            <a:endParaRPr i="1" sz="1900">
              <a:solidFill>
                <a:srgbClr val="FFFFFF"/>
              </a:solidFill>
              <a:latin typeface="Calibri"/>
              <a:ea typeface="Calibri"/>
              <a:cs typeface="Calibri"/>
              <a:sym typeface="Calibri"/>
            </a:endParaRPr>
          </a:p>
          <a:p>
            <a:pPr indent="0" lvl="0" marL="0" rtl="0" algn="l">
              <a:spcBef>
                <a:spcPts val="0"/>
              </a:spcBef>
              <a:spcAft>
                <a:spcPts val="0"/>
              </a:spcAft>
              <a:buNone/>
            </a:pPr>
            <a:r>
              <a:t/>
            </a:r>
            <a:endParaRPr sz="2400">
              <a:solidFill>
                <a:srgbClr val="FFFFFF"/>
              </a:solidFill>
              <a:latin typeface="Calibri"/>
              <a:ea typeface="Calibri"/>
              <a:cs typeface="Calibri"/>
              <a:sym typeface="Calibri"/>
            </a:endParaRPr>
          </a:p>
        </p:txBody>
      </p:sp>
      <p:pic>
        <p:nvPicPr>
          <p:cNvPr id="414" name="Google Shape;414;p47"/>
          <p:cNvPicPr preferRelativeResize="0"/>
          <p:nvPr/>
        </p:nvPicPr>
        <p:blipFill rotWithShape="1">
          <a:blip r:embed="rId5">
            <a:alphaModFix/>
          </a:blip>
          <a:srcRect b="33830" l="0" r="0" t="32768"/>
          <a:stretch/>
        </p:blipFill>
        <p:spPr>
          <a:xfrm>
            <a:off x="1662325" y="-170500"/>
            <a:ext cx="5754800" cy="1922050"/>
          </a:xfrm>
          <a:prstGeom prst="rect">
            <a:avLst/>
          </a:prstGeom>
          <a:noFill/>
          <a:ln>
            <a:noFill/>
          </a:ln>
        </p:spPr>
      </p:pic>
      <p:sp>
        <p:nvSpPr>
          <p:cNvPr id="415" name="Google Shape;415;p47"/>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pic>
        <p:nvPicPr>
          <p:cNvPr id="416" name="Google Shape;416;p47"/>
          <p:cNvPicPr preferRelativeResize="0"/>
          <p:nvPr/>
        </p:nvPicPr>
        <p:blipFill rotWithShape="1">
          <a:blip r:embed="rId6">
            <a:alphaModFix/>
          </a:blip>
          <a:srcRect b="31602" l="7333" r="9235" t="36332"/>
          <a:stretch/>
        </p:blipFill>
        <p:spPr>
          <a:xfrm>
            <a:off x="7479975" y="4409491"/>
            <a:ext cx="1717050" cy="65987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6"/>
          <p:cNvSpPr/>
          <p:nvPr/>
        </p:nvSpPr>
        <p:spPr>
          <a:xfrm>
            <a:off x="7525875" y="3995075"/>
            <a:ext cx="1618200" cy="11484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hadows Into Light"/>
              <a:ea typeface="Shadows Into Light"/>
              <a:cs typeface="Shadows Into Light"/>
              <a:sym typeface="Shadows Into Light"/>
            </a:endParaRPr>
          </a:p>
        </p:txBody>
      </p:sp>
      <p:pic>
        <p:nvPicPr>
          <p:cNvPr id="81" name="Google Shape;81;p16" title="Three Sisters (3).png"/>
          <p:cNvPicPr preferRelativeResize="0"/>
          <p:nvPr/>
        </p:nvPicPr>
        <p:blipFill rotWithShape="1">
          <a:blip r:embed="rId3">
            <a:alphaModFix/>
          </a:blip>
          <a:srcRect b="0" l="53976" r="0" t="23265"/>
          <a:stretch/>
        </p:blipFill>
        <p:spPr>
          <a:xfrm>
            <a:off x="5300250" y="1538650"/>
            <a:ext cx="3843749" cy="3604851"/>
          </a:xfrm>
          <a:prstGeom prst="rect">
            <a:avLst/>
          </a:prstGeom>
          <a:noFill/>
          <a:ln cap="flat" cmpd="sng" w="9525">
            <a:solidFill>
              <a:schemeClr val="dk1"/>
            </a:solidFill>
            <a:prstDash val="solid"/>
            <a:round/>
            <a:headEnd len="sm" w="sm" type="none"/>
            <a:tailEnd len="sm" w="sm" type="none"/>
          </a:ln>
        </p:spPr>
      </p:pic>
      <p:sp>
        <p:nvSpPr>
          <p:cNvPr id="82" name="Google Shape;82;p16"/>
          <p:cNvSpPr/>
          <p:nvPr/>
        </p:nvSpPr>
        <p:spPr>
          <a:xfrm>
            <a:off x="378750" y="1649350"/>
            <a:ext cx="4386000" cy="19302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hadows Into Light"/>
              <a:ea typeface="Shadows Into Light"/>
              <a:cs typeface="Shadows Into Light"/>
              <a:sym typeface="Shadows Into Light"/>
            </a:endParaRPr>
          </a:p>
        </p:txBody>
      </p:sp>
      <p:sp>
        <p:nvSpPr>
          <p:cNvPr id="83" name="Google Shape;83;p16"/>
          <p:cNvSpPr txBox="1"/>
          <p:nvPr/>
        </p:nvSpPr>
        <p:spPr>
          <a:xfrm>
            <a:off x="1480963" y="0"/>
            <a:ext cx="6182100" cy="7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solidFill>
                  <a:schemeClr val="lt1"/>
                </a:solidFill>
                <a:latin typeface="Chelsea Market"/>
                <a:ea typeface="Chelsea Market"/>
                <a:cs typeface="Chelsea Market"/>
                <a:sym typeface="Chelsea Market"/>
              </a:rPr>
              <a:t>INTRODUCTORY LESSON</a:t>
            </a:r>
            <a:endParaRPr sz="4000">
              <a:solidFill>
                <a:schemeClr val="lt1"/>
              </a:solidFill>
              <a:latin typeface="Chelsea Market"/>
              <a:ea typeface="Chelsea Market"/>
              <a:cs typeface="Chelsea Market"/>
              <a:sym typeface="Chelsea Market"/>
            </a:endParaRPr>
          </a:p>
        </p:txBody>
      </p:sp>
      <p:sp>
        <p:nvSpPr>
          <p:cNvPr id="84" name="Google Shape;84;p16"/>
          <p:cNvSpPr txBox="1"/>
          <p:nvPr/>
        </p:nvSpPr>
        <p:spPr>
          <a:xfrm>
            <a:off x="1480975" y="-23950"/>
            <a:ext cx="6182100" cy="7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solidFill>
                  <a:srgbClr val="FFE599"/>
                </a:solidFill>
                <a:latin typeface="Chelsea Market"/>
                <a:ea typeface="Chelsea Market"/>
                <a:cs typeface="Chelsea Market"/>
                <a:sym typeface="Chelsea Market"/>
              </a:rPr>
              <a:t>INTRODUCTORY LESSON</a:t>
            </a:r>
            <a:endParaRPr sz="4000">
              <a:solidFill>
                <a:srgbClr val="FFE599"/>
              </a:solidFill>
              <a:latin typeface="Chelsea Market"/>
              <a:ea typeface="Chelsea Market"/>
              <a:cs typeface="Chelsea Market"/>
              <a:sym typeface="Chelsea Market"/>
            </a:endParaRPr>
          </a:p>
        </p:txBody>
      </p:sp>
      <p:sp>
        <p:nvSpPr>
          <p:cNvPr id="85" name="Google Shape;85;p16"/>
          <p:cNvSpPr txBox="1"/>
          <p:nvPr/>
        </p:nvSpPr>
        <p:spPr>
          <a:xfrm>
            <a:off x="218550" y="696400"/>
            <a:ext cx="8706900" cy="345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latin typeface="Calibri"/>
                <a:ea typeface="Calibri"/>
                <a:cs typeface="Calibri"/>
                <a:sym typeface="Calibri"/>
              </a:rPr>
              <a:t>We love to start with a fun introductory lesson before students have any knowledge of the play. It gets them excited about the play and ignites curiosity. </a:t>
            </a:r>
            <a:endParaRPr sz="1600">
              <a:solidFill>
                <a:schemeClr val="lt1"/>
              </a:solidFill>
              <a:latin typeface="Calibri"/>
              <a:ea typeface="Calibri"/>
              <a:cs typeface="Calibri"/>
              <a:sym typeface="Calibri"/>
            </a:endParaRPr>
          </a:p>
          <a:p>
            <a:pPr indent="-330200" lvl="0" marL="457200" rtl="0" algn="l">
              <a:spcBef>
                <a:spcPts val="0"/>
              </a:spcBef>
              <a:spcAft>
                <a:spcPts val="0"/>
              </a:spcAft>
              <a:buClr>
                <a:schemeClr val="lt1"/>
              </a:buClr>
              <a:buSzPts val="1600"/>
              <a:buFont typeface="Calibri"/>
              <a:buAutoNum type="arabicPeriod"/>
            </a:pPr>
            <a:r>
              <a:rPr lang="en" sz="1600">
                <a:solidFill>
                  <a:schemeClr val="lt1"/>
                </a:solidFill>
                <a:latin typeface="Calibri"/>
                <a:ea typeface="Calibri"/>
                <a:cs typeface="Calibri"/>
                <a:sym typeface="Calibri"/>
              </a:rPr>
              <a:t>Set up your space like a birthday party. Put out flowers, tea cups, tea?, maybe some gifts, a big pink cake if you have the budget (or any sweet treats will get them hyped!).</a:t>
            </a:r>
            <a:endParaRPr sz="1600">
              <a:solidFill>
                <a:schemeClr val="lt1"/>
              </a:solidFill>
              <a:latin typeface="Calibri"/>
              <a:ea typeface="Calibri"/>
              <a:cs typeface="Calibri"/>
              <a:sym typeface="Calibri"/>
            </a:endParaRPr>
          </a:p>
          <a:p>
            <a:pPr indent="-330200" lvl="0" marL="457200" rtl="0" algn="l">
              <a:spcBef>
                <a:spcPts val="0"/>
              </a:spcBef>
              <a:spcAft>
                <a:spcPts val="0"/>
              </a:spcAft>
              <a:buClr>
                <a:schemeClr val="lt1"/>
              </a:buClr>
              <a:buSzPts val="1600"/>
              <a:buFont typeface="Calibri"/>
              <a:buAutoNum type="arabicPeriod"/>
            </a:pPr>
            <a:r>
              <a:rPr lang="en" sz="1600">
                <a:solidFill>
                  <a:schemeClr val="lt1"/>
                </a:solidFill>
                <a:latin typeface="Calibri"/>
                <a:ea typeface="Calibri"/>
                <a:cs typeface="Calibri"/>
                <a:sym typeface="Calibri"/>
              </a:rPr>
              <a:t>Print out the quotes at the end of these slides. Place them in individual envelopes or just fold them. (Envelopes give a nice sense of ceremony.) </a:t>
            </a:r>
            <a:endParaRPr sz="1600">
              <a:solidFill>
                <a:schemeClr val="lt1"/>
              </a:solidFill>
              <a:latin typeface="Calibri"/>
              <a:ea typeface="Calibri"/>
              <a:cs typeface="Calibri"/>
              <a:sym typeface="Calibri"/>
            </a:endParaRPr>
          </a:p>
          <a:p>
            <a:pPr indent="-330200" lvl="0" marL="457200" rtl="0" algn="l">
              <a:spcBef>
                <a:spcPts val="0"/>
              </a:spcBef>
              <a:spcAft>
                <a:spcPts val="0"/>
              </a:spcAft>
              <a:buClr>
                <a:schemeClr val="lt1"/>
              </a:buClr>
              <a:buSzPts val="1600"/>
              <a:buFont typeface="Calibri"/>
              <a:buAutoNum type="arabicPeriod"/>
            </a:pPr>
            <a:r>
              <a:rPr lang="en" sz="1600">
                <a:solidFill>
                  <a:schemeClr val="lt1"/>
                </a:solidFill>
                <a:latin typeface="Calibri"/>
                <a:ea typeface="Calibri"/>
                <a:cs typeface="Calibri"/>
                <a:sym typeface="Calibri"/>
              </a:rPr>
              <a:t>Play some fun Russian folk music. (</a:t>
            </a:r>
            <a:r>
              <a:rPr lang="en" sz="1600" u="sng">
                <a:solidFill>
                  <a:schemeClr val="accent5"/>
                </a:solidFill>
                <a:latin typeface="Calibri"/>
                <a:ea typeface="Calibri"/>
                <a:cs typeface="Calibri"/>
                <a:sym typeface="Calibri"/>
                <a:hlinkClick r:id="rId4">
                  <a:extLst>
                    <a:ext uri="{A12FA001-AC4F-418D-AE19-62706E023703}">
                      <ahyp:hlinkClr val="tx"/>
                    </a:ext>
                  </a:extLst>
                </a:hlinkClick>
              </a:rPr>
              <a:t>https://www.youtube.com/watch?v=jwsy3SpBwYE</a:t>
            </a:r>
            <a:r>
              <a:rPr lang="en" sz="1600">
                <a:solidFill>
                  <a:schemeClr val="lt1"/>
                </a:solidFill>
                <a:latin typeface="Calibri"/>
                <a:ea typeface="Calibri"/>
                <a:cs typeface="Calibri"/>
                <a:sym typeface="Calibri"/>
              </a:rPr>
              <a:t>)</a:t>
            </a:r>
            <a:endParaRPr sz="1600">
              <a:solidFill>
                <a:schemeClr val="lt1"/>
              </a:solidFill>
              <a:latin typeface="Calibri"/>
              <a:ea typeface="Calibri"/>
              <a:cs typeface="Calibri"/>
              <a:sym typeface="Calibri"/>
            </a:endParaRPr>
          </a:p>
          <a:p>
            <a:pPr indent="-330200" lvl="0" marL="457200" rtl="0" algn="l">
              <a:spcBef>
                <a:spcPts val="0"/>
              </a:spcBef>
              <a:spcAft>
                <a:spcPts val="0"/>
              </a:spcAft>
              <a:buClr>
                <a:schemeClr val="lt1"/>
              </a:buClr>
              <a:buSzPts val="1600"/>
              <a:buFont typeface="Calibri"/>
              <a:buAutoNum type="arabicPeriod"/>
            </a:pPr>
            <a:r>
              <a:rPr lang="en" sz="1600">
                <a:solidFill>
                  <a:schemeClr val="lt1"/>
                </a:solidFill>
                <a:latin typeface="Calibri"/>
                <a:ea typeface="Calibri"/>
                <a:cs typeface="Calibri"/>
                <a:sym typeface="Calibri"/>
              </a:rPr>
              <a:t>Invite students in to the party, let them explore, enjoy the food. Maybe even play some </a:t>
            </a:r>
            <a:br>
              <a:rPr lang="en" sz="1600">
                <a:solidFill>
                  <a:schemeClr val="lt1"/>
                </a:solidFill>
                <a:latin typeface="Calibri"/>
                <a:ea typeface="Calibri"/>
                <a:cs typeface="Calibri"/>
                <a:sym typeface="Calibri"/>
              </a:rPr>
            </a:br>
            <a:r>
              <a:rPr lang="en" sz="1600">
                <a:solidFill>
                  <a:schemeClr val="lt1"/>
                </a:solidFill>
                <a:latin typeface="Calibri"/>
                <a:ea typeface="Calibri"/>
                <a:cs typeface="Calibri"/>
                <a:sym typeface="Calibri"/>
              </a:rPr>
              <a:t>party games as a warm up. (Musical chairs / statues / pass the parcel)  </a:t>
            </a:r>
            <a:endParaRPr sz="1600">
              <a:solidFill>
                <a:schemeClr val="lt1"/>
              </a:solidFill>
              <a:latin typeface="Calibri"/>
              <a:ea typeface="Calibri"/>
              <a:cs typeface="Calibri"/>
              <a:sym typeface="Calibri"/>
            </a:endParaRPr>
          </a:p>
          <a:p>
            <a:pPr indent="-330200" lvl="0" marL="457200" rtl="0" algn="l">
              <a:spcBef>
                <a:spcPts val="0"/>
              </a:spcBef>
              <a:spcAft>
                <a:spcPts val="0"/>
              </a:spcAft>
              <a:buClr>
                <a:schemeClr val="lt1"/>
              </a:buClr>
              <a:buSzPts val="1600"/>
              <a:buFont typeface="Calibri"/>
              <a:buAutoNum type="arabicPeriod"/>
            </a:pPr>
            <a:r>
              <a:rPr lang="en" sz="1600">
                <a:solidFill>
                  <a:schemeClr val="lt1"/>
                </a:solidFill>
                <a:latin typeface="Calibri"/>
                <a:ea typeface="Calibri"/>
                <a:cs typeface="Calibri"/>
                <a:sym typeface="Calibri"/>
              </a:rPr>
              <a:t>Tell them they will each get a gift of a quote. </a:t>
            </a:r>
            <a:endParaRPr sz="1600">
              <a:solidFill>
                <a:schemeClr val="lt1"/>
              </a:solidFill>
              <a:latin typeface="Calibri"/>
              <a:ea typeface="Calibri"/>
              <a:cs typeface="Calibri"/>
              <a:sym typeface="Calibri"/>
            </a:endParaRPr>
          </a:p>
          <a:p>
            <a:pPr indent="-342900" lvl="0" marL="457200" rtl="0" algn="l">
              <a:spcBef>
                <a:spcPts val="0"/>
              </a:spcBef>
              <a:spcAft>
                <a:spcPts val="0"/>
              </a:spcAft>
              <a:buClr>
                <a:schemeClr val="lt1"/>
              </a:buClr>
              <a:buSzPts val="1800"/>
              <a:buFont typeface="Calibri"/>
              <a:buAutoNum type="arabicPeriod"/>
            </a:pPr>
            <a:r>
              <a:rPr lang="en" sz="1600">
                <a:solidFill>
                  <a:schemeClr val="lt1"/>
                </a:solidFill>
                <a:latin typeface="Calibri"/>
                <a:ea typeface="Calibri"/>
                <a:cs typeface="Calibri"/>
                <a:sym typeface="Calibri"/>
              </a:rPr>
              <a:t>They must then get into small groups (probably 2/3) </a:t>
            </a:r>
            <a:br>
              <a:rPr lang="en" sz="1600">
                <a:solidFill>
                  <a:schemeClr val="lt1"/>
                </a:solidFill>
                <a:latin typeface="Calibri"/>
                <a:ea typeface="Calibri"/>
                <a:cs typeface="Calibri"/>
                <a:sym typeface="Calibri"/>
              </a:rPr>
            </a:br>
            <a:r>
              <a:rPr lang="en" sz="1600">
                <a:solidFill>
                  <a:schemeClr val="lt1"/>
                </a:solidFill>
                <a:latin typeface="Calibri"/>
                <a:ea typeface="Calibri"/>
                <a:cs typeface="Calibri"/>
                <a:sym typeface="Calibri"/>
              </a:rPr>
              <a:t>and create a scene with all their quotes in it. </a:t>
            </a:r>
            <a:br>
              <a:rPr lang="en" sz="1600">
                <a:solidFill>
                  <a:schemeClr val="lt1"/>
                </a:solidFill>
                <a:latin typeface="Calibri"/>
                <a:ea typeface="Calibri"/>
                <a:cs typeface="Calibri"/>
                <a:sym typeface="Calibri"/>
              </a:rPr>
            </a:br>
            <a:r>
              <a:rPr lang="en" sz="1600">
                <a:solidFill>
                  <a:schemeClr val="lt1"/>
                </a:solidFill>
                <a:latin typeface="Calibri"/>
                <a:ea typeface="Calibri"/>
                <a:cs typeface="Calibri"/>
                <a:sym typeface="Calibri"/>
              </a:rPr>
              <a:t>(Student instructions on next slides.)</a:t>
            </a:r>
            <a:endParaRPr sz="1800">
              <a:solidFill>
                <a:schemeClr val="lt1"/>
              </a:solidFill>
              <a:latin typeface="Calibri"/>
              <a:ea typeface="Calibri"/>
              <a:cs typeface="Calibri"/>
              <a:sym typeface="Calibri"/>
            </a:endParaRPr>
          </a:p>
        </p:txBody>
      </p:sp>
      <p:sp>
        <p:nvSpPr>
          <p:cNvPr id="86" name="Google Shape;86;p16"/>
          <p:cNvSpPr txBox="1"/>
          <p:nvPr/>
        </p:nvSpPr>
        <p:spPr>
          <a:xfrm>
            <a:off x="110250" y="3995075"/>
            <a:ext cx="5499600" cy="118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lt1"/>
                </a:solidFill>
                <a:latin typeface="Shadows Into Light"/>
                <a:ea typeface="Shadows Into Light"/>
                <a:cs typeface="Shadows Into Light"/>
                <a:sym typeface="Shadows Into Light"/>
              </a:rPr>
              <a:t>There are 10 quotes so if your class is bigger, more than one student can have the same quote. Make sure they are in </a:t>
            </a:r>
            <a:r>
              <a:rPr lang="en" sz="1500">
                <a:solidFill>
                  <a:schemeClr val="lt1"/>
                </a:solidFill>
                <a:latin typeface="Shadows Into Light"/>
                <a:ea typeface="Shadows Into Light"/>
                <a:cs typeface="Shadows Into Light"/>
                <a:sym typeface="Shadows Into Light"/>
              </a:rPr>
              <a:t>different</a:t>
            </a:r>
            <a:r>
              <a:rPr lang="en" sz="1500">
                <a:solidFill>
                  <a:schemeClr val="lt1"/>
                </a:solidFill>
                <a:latin typeface="Shadows Into Light"/>
                <a:ea typeface="Shadows Into Light"/>
                <a:cs typeface="Shadows Into Light"/>
                <a:sym typeface="Shadows Into Light"/>
              </a:rPr>
              <a:t> groups. It will be interesting to see what </a:t>
            </a:r>
            <a:r>
              <a:rPr lang="en" sz="1500">
                <a:solidFill>
                  <a:schemeClr val="lt1"/>
                </a:solidFill>
                <a:latin typeface="Shadows Into Light"/>
                <a:ea typeface="Shadows Into Light"/>
                <a:cs typeface="Shadows Into Light"/>
                <a:sym typeface="Shadows Into Light"/>
              </a:rPr>
              <a:t>different</a:t>
            </a:r>
            <a:r>
              <a:rPr lang="en" sz="1500">
                <a:solidFill>
                  <a:schemeClr val="lt1"/>
                </a:solidFill>
                <a:latin typeface="Shadows Into Light"/>
                <a:ea typeface="Shadows Into Light"/>
                <a:cs typeface="Shadows Into Light"/>
                <a:sym typeface="Shadows Into Light"/>
              </a:rPr>
              <a:t> students do with the same quote.</a:t>
            </a:r>
            <a:r>
              <a:rPr lang="en">
                <a:solidFill>
                  <a:schemeClr val="lt1"/>
                </a:solidFill>
                <a:latin typeface="Shadows Into Light"/>
                <a:ea typeface="Shadows Into Light"/>
                <a:cs typeface="Shadows Into Light"/>
                <a:sym typeface="Shadows Into Light"/>
              </a:rPr>
              <a:t> </a:t>
            </a:r>
            <a:endParaRPr>
              <a:solidFill>
                <a:schemeClr val="lt1"/>
              </a:solidFill>
              <a:latin typeface="Shadows Into Light"/>
              <a:ea typeface="Shadows Into Light"/>
              <a:cs typeface="Shadows Into Light"/>
              <a:sym typeface="Shadows Into Light"/>
            </a:endParaRPr>
          </a:p>
        </p:txBody>
      </p:sp>
      <p:sp>
        <p:nvSpPr>
          <p:cNvPr id="87" name="Google Shape;87;p16"/>
          <p:cNvSpPr txBox="1"/>
          <p:nvPr/>
        </p:nvSpPr>
        <p:spPr>
          <a:xfrm>
            <a:off x="25" y="0"/>
            <a:ext cx="1481100" cy="62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Shadows Into Light"/>
                <a:ea typeface="Shadows Into Light"/>
                <a:cs typeface="Shadows Into Light"/>
                <a:sym typeface="Shadows Into Light"/>
              </a:rPr>
              <a:t>Teacher notes</a:t>
            </a:r>
            <a:endParaRPr sz="1800">
              <a:solidFill>
                <a:schemeClr val="lt1"/>
              </a:solidFill>
              <a:latin typeface="Shadows Into Light"/>
              <a:ea typeface="Shadows Into Light"/>
              <a:cs typeface="Shadows Into Light"/>
              <a:sym typeface="Shadows Into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1" name="Shape 91"/>
        <p:cNvGrpSpPr/>
        <p:nvPr/>
      </p:nvGrpSpPr>
      <p:grpSpPr>
        <a:xfrm>
          <a:off x="0" y="0"/>
          <a:ext cx="0" cy="0"/>
          <a:chOff x="0" y="0"/>
          <a:chExt cx="0" cy="0"/>
        </a:xfrm>
      </p:grpSpPr>
      <p:pic>
        <p:nvPicPr>
          <p:cNvPr id="92" name="Google Shape;92;p17" title="Three Sisters (4).png"/>
          <p:cNvPicPr preferRelativeResize="0"/>
          <p:nvPr/>
        </p:nvPicPr>
        <p:blipFill rotWithShape="1">
          <a:blip r:embed="rId3">
            <a:alphaModFix/>
          </a:blip>
          <a:srcRect b="0" l="0" r="43776" t="0"/>
          <a:stretch/>
        </p:blipFill>
        <p:spPr>
          <a:xfrm rot="830180">
            <a:off x="5496700" y="-179734"/>
            <a:ext cx="3600424" cy="2883068"/>
          </a:xfrm>
          <a:prstGeom prst="rect">
            <a:avLst/>
          </a:prstGeom>
          <a:noFill/>
          <a:ln>
            <a:noFill/>
          </a:ln>
        </p:spPr>
      </p:pic>
      <p:sp>
        <p:nvSpPr>
          <p:cNvPr id="93" name="Google Shape;93;p17"/>
          <p:cNvSpPr/>
          <p:nvPr/>
        </p:nvSpPr>
        <p:spPr>
          <a:xfrm>
            <a:off x="7354850" y="4361600"/>
            <a:ext cx="1789200" cy="7818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hadows Into Light"/>
              <a:ea typeface="Shadows Into Light"/>
              <a:cs typeface="Shadows Into Light"/>
              <a:sym typeface="Shadows Into Light"/>
            </a:endParaRPr>
          </a:p>
        </p:txBody>
      </p:sp>
      <p:pic>
        <p:nvPicPr>
          <p:cNvPr id="94" name="Google Shape;94;p17" title="Three Sisters.png"/>
          <p:cNvPicPr preferRelativeResize="0"/>
          <p:nvPr/>
        </p:nvPicPr>
        <p:blipFill>
          <a:blip r:embed="rId4">
            <a:alphaModFix/>
          </a:blip>
          <a:stretch>
            <a:fillRect/>
          </a:stretch>
        </p:blipFill>
        <p:spPr>
          <a:xfrm>
            <a:off x="58" y="-100"/>
            <a:ext cx="9143990" cy="5143500"/>
          </a:xfrm>
          <a:prstGeom prst="rect">
            <a:avLst/>
          </a:prstGeom>
          <a:noFill/>
          <a:ln>
            <a:noFill/>
          </a:ln>
        </p:spPr>
      </p:pic>
      <p:sp>
        <p:nvSpPr>
          <p:cNvPr id="95" name="Google Shape;95;p17"/>
          <p:cNvSpPr txBox="1"/>
          <p:nvPr/>
        </p:nvSpPr>
        <p:spPr>
          <a:xfrm>
            <a:off x="757171" y="0"/>
            <a:ext cx="4386600" cy="7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solidFill>
                  <a:srgbClr val="FFE599"/>
                </a:solidFill>
                <a:latin typeface="Chelsea Market"/>
                <a:ea typeface="Chelsea Market"/>
                <a:cs typeface="Chelsea Market"/>
                <a:sym typeface="Chelsea Market"/>
              </a:rPr>
              <a:t>DEVISE A SCENE</a:t>
            </a:r>
            <a:endParaRPr sz="4000">
              <a:solidFill>
                <a:srgbClr val="FFE599"/>
              </a:solidFill>
              <a:latin typeface="Chelsea Market"/>
              <a:ea typeface="Chelsea Market"/>
              <a:cs typeface="Chelsea Market"/>
              <a:sym typeface="Chelsea Market"/>
            </a:endParaRPr>
          </a:p>
        </p:txBody>
      </p:sp>
      <p:sp>
        <p:nvSpPr>
          <p:cNvPr id="96" name="Google Shape;96;p17"/>
          <p:cNvSpPr txBox="1"/>
          <p:nvPr/>
        </p:nvSpPr>
        <p:spPr>
          <a:xfrm>
            <a:off x="548225" y="696050"/>
            <a:ext cx="8218500" cy="29397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Font typeface="Chelsea Market"/>
              <a:buChar char="●"/>
            </a:pPr>
            <a:r>
              <a:rPr lang="en" sz="1800">
                <a:solidFill>
                  <a:schemeClr val="lt1"/>
                </a:solidFill>
                <a:latin typeface="Chelsea Market"/>
                <a:ea typeface="Chelsea Market"/>
                <a:cs typeface="Chelsea Market"/>
                <a:sym typeface="Chelsea Market"/>
              </a:rPr>
              <a:t>Work in groups of 2 or 3.</a:t>
            </a:r>
            <a:endParaRPr sz="1800">
              <a:solidFill>
                <a:schemeClr val="lt1"/>
              </a:solidFill>
              <a:latin typeface="Chelsea Market"/>
              <a:ea typeface="Chelsea Market"/>
              <a:cs typeface="Chelsea Market"/>
              <a:sym typeface="Chelsea Market"/>
            </a:endParaRPr>
          </a:p>
          <a:p>
            <a:pPr indent="-342900" lvl="0" marL="457200" rtl="0" algn="l">
              <a:spcBef>
                <a:spcPts val="0"/>
              </a:spcBef>
              <a:spcAft>
                <a:spcPts val="0"/>
              </a:spcAft>
              <a:buClr>
                <a:schemeClr val="lt1"/>
              </a:buClr>
              <a:buSzPts val="1800"/>
              <a:buFont typeface="Chelsea Market"/>
              <a:buChar char="●"/>
            </a:pPr>
            <a:r>
              <a:rPr lang="en" sz="1800">
                <a:solidFill>
                  <a:schemeClr val="lt1"/>
                </a:solidFill>
                <a:latin typeface="Chelsea Market"/>
                <a:ea typeface="Chelsea Market"/>
                <a:cs typeface="Chelsea Market"/>
                <a:sym typeface="Chelsea Market"/>
              </a:rPr>
              <a:t>Share your quotes with each other </a:t>
            </a:r>
            <a:br>
              <a:rPr lang="en" sz="1800">
                <a:solidFill>
                  <a:schemeClr val="lt1"/>
                </a:solidFill>
                <a:latin typeface="Chelsea Market"/>
                <a:ea typeface="Chelsea Market"/>
                <a:cs typeface="Chelsea Market"/>
                <a:sym typeface="Chelsea Market"/>
              </a:rPr>
            </a:br>
            <a:r>
              <a:rPr lang="en" sz="1800">
                <a:solidFill>
                  <a:schemeClr val="lt1"/>
                </a:solidFill>
                <a:latin typeface="Chelsea Market"/>
                <a:ea typeface="Chelsea Market"/>
                <a:cs typeface="Chelsea Market"/>
                <a:sym typeface="Chelsea Market"/>
              </a:rPr>
              <a:t>and discuss what they might mean. </a:t>
            </a:r>
            <a:br>
              <a:rPr lang="en" sz="1800">
                <a:solidFill>
                  <a:schemeClr val="lt1"/>
                </a:solidFill>
                <a:latin typeface="Chelsea Market"/>
                <a:ea typeface="Chelsea Market"/>
                <a:cs typeface="Chelsea Market"/>
                <a:sym typeface="Chelsea Market"/>
              </a:rPr>
            </a:br>
            <a:endParaRPr sz="1800">
              <a:solidFill>
                <a:schemeClr val="lt1"/>
              </a:solidFill>
              <a:latin typeface="Chelsea Market"/>
              <a:ea typeface="Chelsea Market"/>
              <a:cs typeface="Chelsea Market"/>
              <a:sym typeface="Chelsea Market"/>
            </a:endParaRPr>
          </a:p>
          <a:p>
            <a:pPr indent="-342900" lvl="0" marL="457200" rtl="0" algn="l">
              <a:spcBef>
                <a:spcPts val="0"/>
              </a:spcBef>
              <a:spcAft>
                <a:spcPts val="0"/>
              </a:spcAft>
              <a:buClr>
                <a:schemeClr val="lt1"/>
              </a:buClr>
              <a:buSzPts val="1800"/>
              <a:buFont typeface="Chelsea Market"/>
              <a:buChar char="●"/>
            </a:pPr>
            <a:r>
              <a:rPr lang="en" sz="1800">
                <a:solidFill>
                  <a:schemeClr val="lt1"/>
                </a:solidFill>
                <a:latin typeface="Chelsea Market"/>
                <a:ea typeface="Chelsea Market"/>
                <a:cs typeface="Chelsea Market"/>
                <a:sym typeface="Chelsea Market"/>
              </a:rPr>
              <a:t>Create a scene which:</a:t>
            </a:r>
            <a:br>
              <a:rPr lang="en" sz="1800">
                <a:solidFill>
                  <a:schemeClr val="lt1"/>
                </a:solidFill>
                <a:latin typeface="Chelsea Market"/>
                <a:ea typeface="Chelsea Market"/>
                <a:cs typeface="Chelsea Market"/>
                <a:sym typeface="Chelsea Market"/>
              </a:rPr>
            </a:br>
            <a:r>
              <a:rPr lang="en" sz="1800">
                <a:solidFill>
                  <a:schemeClr val="lt1"/>
                </a:solidFill>
                <a:latin typeface="Chelsea Market"/>
                <a:ea typeface="Chelsea Market"/>
                <a:cs typeface="Chelsea Market"/>
                <a:sym typeface="Chelsea Market"/>
              </a:rPr>
              <a:t>- must be set on someone’s birthday</a:t>
            </a:r>
            <a:endParaRPr sz="1800">
              <a:solidFill>
                <a:schemeClr val="lt1"/>
              </a:solidFill>
              <a:latin typeface="Chelsea Market"/>
              <a:ea typeface="Chelsea Market"/>
              <a:cs typeface="Chelsea Market"/>
              <a:sym typeface="Chelsea Market"/>
            </a:endParaRPr>
          </a:p>
          <a:p>
            <a:pPr indent="0" lvl="0" marL="457200" rtl="0" algn="l">
              <a:spcBef>
                <a:spcPts val="0"/>
              </a:spcBef>
              <a:spcAft>
                <a:spcPts val="0"/>
              </a:spcAft>
              <a:buNone/>
            </a:pPr>
            <a:r>
              <a:rPr lang="en" sz="1800">
                <a:solidFill>
                  <a:schemeClr val="lt1"/>
                </a:solidFill>
                <a:latin typeface="Chelsea Market"/>
                <a:ea typeface="Chelsea Market"/>
                <a:cs typeface="Chelsea Market"/>
                <a:sym typeface="Chelsea Market"/>
              </a:rPr>
              <a:t>- must be very naturalistic</a:t>
            </a:r>
            <a:endParaRPr sz="1800">
              <a:solidFill>
                <a:schemeClr val="lt1"/>
              </a:solidFill>
              <a:latin typeface="Chelsea Market"/>
              <a:ea typeface="Chelsea Market"/>
              <a:cs typeface="Chelsea Market"/>
              <a:sym typeface="Chelsea Market"/>
            </a:endParaRPr>
          </a:p>
          <a:p>
            <a:pPr indent="0" lvl="0" marL="457200" rtl="0" algn="l">
              <a:spcBef>
                <a:spcPts val="0"/>
              </a:spcBef>
              <a:spcAft>
                <a:spcPts val="0"/>
              </a:spcAft>
              <a:buNone/>
            </a:pPr>
            <a:r>
              <a:rPr lang="en" sz="1800">
                <a:solidFill>
                  <a:schemeClr val="lt1"/>
                </a:solidFill>
                <a:latin typeface="Chelsea Market"/>
                <a:ea typeface="Chelsea Market"/>
                <a:cs typeface="Chelsea Market"/>
                <a:sym typeface="Chelsea Market"/>
              </a:rPr>
              <a:t>- must be set in Spring inside a house</a:t>
            </a:r>
            <a:endParaRPr sz="1800">
              <a:solidFill>
                <a:schemeClr val="lt1"/>
              </a:solidFill>
              <a:latin typeface="Chelsea Market"/>
              <a:ea typeface="Chelsea Market"/>
              <a:cs typeface="Chelsea Market"/>
              <a:sym typeface="Chelsea Market"/>
            </a:endParaRPr>
          </a:p>
          <a:p>
            <a:pPr indent="0" lvl="0" marL="457200" rtl="0" algn="l">
              <a:spcBef>
                <a:spcPts val="0"/>
              </a:spcBef>
              <a:spcAft>
                <a:spcPts val="0"/>
              </a:spcAft>
              <a:buNone/>
            </a:pPr>
            <a:r>
              <a:rPr lang="en" sz="1800">
                <a:solidFill>
                  <a:schemeClr val="lt1"/>
                </a:solidFill>
                <a:latin typeface="Chelsea Market"/>
                <a:ea typeface="Chelsea Market"/>
                <a:cs typeface="Chelsea Market"/>
                <a:sym typeface="Chelsea Market"/>
              </a:rPr>
              <a:t>- must include at least one of the quotes </a:t>
            </a:r>
            <a:br>
              <a:rPr lang="en" sz="1800">
                <a:solidFill>
                  <a:schemeClr val="lt1"/>
                </a:solidFill>
                <a:latin typeface="Chelsea Market"/>
                <a:ea typeface="Chelsea Market"/>
                <a:cs typeface="Chelsea Market"/>
                <a:sym typeface="Chelsea Market"/>
              </a:rPr>
            </a:br>
            <a:r>
              <a:rPr lang="en" sz="1800">
                <a:solidFill>
                  <a:schemeClr val="lt1"/>
                </a:solidFill>
                <a:latin typeface="Chelsea Market"/>
                <a:ea typeface="Chelsea Market"/>
                <a:cs typeface="Chelsea Market"/>
                <a:sym typeface="Chelsea Market"/>
              </a:rPr>
              <a:t>your group has been given</a:t>
            </a:r>
            <a:endParaRPr sz="1800">
              <a:solidFill>
                <a:schemeClr val="lt1"/>
              </a:solidFill>
              <a:latin typeface="Chelsea Market"/>
              <a:ea typeface="Chelsea Market"/>
              <a:cs typeface="Chelsea Market"/>
              <a:sym typeface="Chelsea Market"/>
            </a:endParaRPr>
          </a:p>
          <a:p>
            <a:pPr indent="0" lvl="0" marL="457200" rtl="0" algn="l">
              <a:spcBef>
                <a:spcPts val="0"/>
              </a:spcBef>
              <a:spcAft>
                <a:spcPts val="0"/>
              </a:spcAft>
              <a:buNone/>
            </a:pPr>
            <a:r>
              <a:t/>
            </a:r>
            <a:endParaRPr sz="1800">
              <a:solidFill>
                <a:schemeClr val="lt1"/>
              </a:solidFill>
              <a:latin typeface="Chelsea Market"/>
              <a:ea typeface="Chelsea Market"/>
              <a:cs typeface="Chelsea Market"/>
              <a:sym typeface="Chelsea Market"/>
            </a:endParaRPr>
          </a:p>
          <a:p>
            <a:pPr indent="0" lvl="0" marL="0" rtl="0" algn="l">
              <a:spcBef>
                <a:spcPts val="0"/>
              </a:spcBef>
              <a:spcAft>
                <a:spcPts val="0"/>
              </a:spcAft>
              <a:buNone/>
            </a:pPr>
            <a:r>
              <a:rPr lang="en" sz="1600">
                <a:solidFill>
                  <a:schemeClr val="lt1"/>
                </a:solidFill>
                <a:latin typeface="Chelsea Market"/>
                <a:ea typeface="Chelsea Market"/>
                <a:cs typeface="Chelsea Market"/>
                <a:sym typeface="Chelsea Market"/>
              </a:rPr>
              <a:t>Remember that we are looking for naturalism </a:t>
            </a:r>
            <a:br>
              <a:rPr lang="en" sz="1600">
                <a:solidFill>
                  <a:schemeClr val="lt1"/>
                </a:solidFill>
                <a:latin typeface="Chelsea Market"/>
                <a:ea typeface="Chelsea Market"/>
                <a:cs typeface="Chelsea Market"/>
                <a:sym typeface="Chelsea Market"/>
              </a:rPr>
            </a:br>
            <a:r>
              <a:rPr lang="en" sz="1600">
                <a:solidFill>
                  <a:schemeClr val="lt1"/>
                </a:solidFill>
                <a:latin typeface="Chelsea Market"/>
                <a:ea typeface="Chelsea Market"/>
                <a:cs typeface="Chelsea Market"/>
                <a:sym typeface="Chelsea Market"/>
              </a:rPr>
              <a:t>in one single scene, not silly plots designed to </a:t>
            </a:r>
            <a:br>
              <a:rPr lang="en" sz="1600">
                <a:solidFill>
                  <a:schemeClr val="lt1"/>
                </a:solidFill>
                <a:latin typeface="Chelsea Market"/>
                <a:ea typeface="Chelsea Market"/>
                <a:cs typeface="Chelsea Market"/>
                <a:sym typeface="Chelsea Market"/>
              </a:rPr>
            </a:br>
            <a:r>
              <a:rPr lang="en" sz="1600">
                <a:solidFill>
                  <a:schemeClr val="lt1"/>
                </a:solidFill>
                <a:latin typeface="Chelsea Market"/>
                <a:ea typeface="Chelsea Market"/>
                <a:cs typeface="Chelsea Market"/>
                <a:sym typeface="Chelsea Market"/>
              </a:rPr>
              <a:t>get the quotes in. How can you work hard to make </a:t>
            </a:r>
            <a:br>
              <a:rPr lang="en" sz="1600">
                <a:solidFill>
                  <a:schemeClr val="lt1"/>
                </a:solidFill>
                <a:latin typeface="Chelsea Market"/>
                <a:ea typeface="Chelsea Market"/>
                <a:cs typeface="Chelsea Market"/>
                <a:sym typeface="Chelsea Market"/>
              </a:rPr>
            </a:br>
            <a:r>
              <a:rPr lang="en" sz="1600">
                <a:solidFill>
                  <a:schemeClr val="lt1"/>
                </a:solidFill>
                <a:latin typeface="Chelsea Market"/>
                <a:ea typeface="Chelsea Market"/>
                <a:cs typeface="Chelsea Market"/>
                <a:sym typeface="Chelsea Market"/>
              </a:rPr>
              <a:t>meaning and make sense and make us </a:t>
            </a:r>
            <a:br>
              <a:rPr lang="en" sz="1600">
                <a:solidFill>
                  <a:schemeClr val="lt1"/>
                </a:solidFill>
                <a:latin typeface="Chelsea Market"/>
                <a:ea typeface="Chelsea Market"/>
                <a:cs typeface="Chelsea Market"/>
                <a:sym typeface="Chelsea Market"/>
              </a:rPr>
            </a:br>
            <a:r>
              <a:rPr lang="en" sz="1600">
                <a:solidFill>
                  <a:schemeClr val="lt1"/>
                </a:solidFill>
                <a:latin typeface="Chelsea Market"/>
                <a:ea typeface="Chelsea Market"/>
                <a:cs typeface="Chelsea Market"/>
                <a:sym typeface="Chelsea Market"/>
              </a:rPr>
              <a:t>believe in your characters and their situation?</a:t>
            </a:r>
            <a:endParaRPr sz="1600">
              <a:solidFill>
                <a:schemeClr val="lt1"/>
              </a:solidFill>
              <a:latin typeface="Chelsea Market"/>
              <a:ea typeface="Chelsea Market"/>
              <a:cs typeface="Chelsea Market"/>
              <a:sym typeface="Chelsea Market"/>
            </a:endParaRPr>
          </a:p>
        </p:txBody>
      </p:sp>
      <p:sp>
        <p:nvSpPr>
          <p:cNvPr id="97" name="Google Shape;97;p17"/>
          <p:cNvSpPr txBox="1"/>
          <p:nvPr/>
        </p:nvSpPr>
        <p:spPr>
          <a:xfrm rot="498451">
            <a:off x="6267351" y="299922"/>
            <a:ext cx="2288110" cy="208802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chemeClr val="dk1"/>
                </a:solidFill>
                <a:latin typeface="Shadows Into Light"/>
                <a:ea typeface="Shadows Into Light"/>
                <a:cs typeface="Shadows Into Light"/>
                <a:sym typeface="Shadows Into Light"/>
              </a:rPr>
              <a:t>Try not to play the scene for laughs. There may be some comic elements but you should not play up to it. Don’t let it dominate the scene.</a:t>
            </a:r>
            <a:r>
              <a:rPr lang="en" sz="1900">
                <a:solidFill>
                  <a:schemeClr val="dk1"/>
                </a:solidFill>
                <a:latin typeface="Calibri"/>
                <a:ea typeface="Calibri"/>
                <a:cs typeface="Calibri"/>
                <a:sym typeface="Calibri"/>
              </a:rPr>
              <a:t> </a:t>
            </a:r>
            <a:endParaRPr sz="1900">
              <a:solidFill>
                <a:schemeClr val="dk1"/>
              </a:solidFill>
              <a:latin typeface="Calibri"/>
              <a:ea typeface="Calibri"/>
              <a:cs typeface="Calibri"/>
              <a:sym typeface="Calibri"/>
            </a:endParaRPr>
          </a:p>
        </p:txBody>
      </p:sp>
      <p:sp>
        <p:nvSpPr>
          <p:cNvPr id="98" name="Google Shape;98;p17"/>
          <p:cNvSpPr txBox="1"/>
          <p:nvPr/>
        </p:nvSpPr>
        <p:spPr>
          <a:xfrm>
            <a:off x="0" y="0"/>
            <a:ext cx="891600" cy="62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Shadows Into Light"/>
                <a:ea typeface="Shadows Into Light"/>
                <a:cs typeface="Shadows Into Light"/>
                <a:sym typeface="Shadows Into Light"/>
              </a:rPr>
              <a:t>Student </a:t>
            </a:r>
            <a:br>
              <a:rPr lang="en" sz="1800">
                <a:solidFill>
                  <a:schemeClr val="lt1"/>
                </a:solidFill>
                <a:latin typeface="Shadows Into Light"/>
                <a:ea typeface="Shadows Into Light"/>
                <a:cs typeface="Shadows Into Light"/>
                <a:sym typeface="Shadows Into Light"/>
              </a:rPr>
            </a:br>
            <a:r>
              <a:rPr lang="en" sz="1800">
                <a:solidFill>
                  <a:schemeClr val="lt1"/>
                </a:solidFill>
                <a:latin typeface="Shadows Into Light"/>
                <a:ea typeface="Shadows Into Light"/>
                <a:cs typeface="Shadows Into Light"/>
                <a:sym typeface="Shadows Into Light"/>
              </a:rPr>
              <a:t>Task</a:t>
            </a:r>
            <a:endParaRPr sz="1800">
              <a:solidFill>
                <a:schemeClr val="lt1"/>
              </a:solidFill>
              <a:latin typeface="Shadows Into Light"/>
              <a:ea typeface="Shadows Into Light"/>
              <a:cs typeface="Shadows Into Light"/>
              <a:sym typeface="Shadows Into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2" name="Shape 102"/>
        <p:cNvGrpSpPr/>
        <p:nvPr/>
      </p:nvGrpSpPr>
      <p:grpSpPr>
        <a:xfrm>
          <a:off x="0" y="0"/>
          <a:ext cx="0" cy="0"/>
          <a:chOff x="0" y="0"/>
          <a:chExt cx="0" cy="0"/>
        </a:xfrm>
      </p:grpSpPr>
      <p:pic>
        <p:nvPicPr>
          <p:cNvPr id="103" name="Google Shape;103;p18" title="Three Sisters (4).png"/>
          <p:cNvPicPr preferRelativeResize="0"/>
          <p:nvPr/>
        </p:nvPicPr>
        <p:blipFill rotWithShape="1">
          <a:blip r:embed="rId3">
            <a:alphaModFix/>
          </a:blip>
          <a:srcRect b="0" l="0" r="43776" t="0"/>
          <a:stretch/>
        </p:blipFill>
        <p:spPr>
          <a:xfrm rot="830180">
            <a:off x="5496700" y="-179734"/>
            <a:ext cx="3600424" cy="2883068"/>
          </a:xfrm>
          <a:prstGeom prst="rect">
            <a:avLst/>
          </a:prstGeom>
          <a:noFill/>
          <a:ln>
            <a:noFill/>
          </a:ln>
        </p:spPr>
      </p:pic>
      <p:sp>
        <p:nvSpPr>
          <p:cNvPr id="104" name="Google Shape;104;p18"/>
          <p:cNvSpPr/>
          <p:nvPr/>
        </p:nvSpPr>
        <p:spPr>
          <a:xfrm>
            <a:off x="7354850" y="4361600"/>
            <a:ext cx="1789200" cy="7818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hadows Into Light"/>
              <a:ea typeface="Shadows Into Light"/>
              <a:cs typeface="Shadows Into Light"/>
              <a:sym typeface="Shadows Into Light"/>
            </a:endParaRPr>
          </a:p>
        </p:txBody>
      </p:sp>
      <p:pic>
        <p:nvPicPr>
          <p:cNvPr id="105" name="Google Shape;105;p18" title="Three Sisters.png"/>
          <p:cNvPicPr preferRelativeResize="0"/>
          <p:nvPr/>
        </p:nvPicPr>
        <p:blipFill>
          <a:blip r:embed="rId4">
            <a:alphaModFix/>
          </a:blip>
          <a:stretch>
            <a:fillRect/>
          </a:stretch>
        </p:blipFill>
        <p:spPr>
          <a:xfrm>
            <a:off x="58" y="-100"/>
            <a:ext cx="9143990" cy="5143500"/>
          </a:xfrm>
          <a:prstGeom prst="rect">
            <a:avLst/>
          </a:prstGeom>
          <a:noFill/>
          <a:ln>
            <a:noFill/>
          </a:ln>
        </p:spPr>
      </p:pic>
      <p:sp>
        <p:nvSpPr>
          <p:cNvPr id="106" name="Google Shape;106;p18"/>
          <p:cNvSpPr txBox="1"/>
          <p:nvPr/>
        </p:nvSpPr>
        <p:spPr>
          <a:xfrm>
            <a:off x="757176" y="0"/>
            <a:ext cx="5482800" cy="7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solidFill>
                  <a:srgbClr val="FFE599"/>
                </a:solidFill>
                <a:latin typeface="Chelsea Market"/>
                <a:ea typeface="Chelsea Market"/>
                <a:cs typeface="Chelsea Market"/>
                <a:sym typeface="Chelsea Market"/>
              </a:rPr>
              <a:t>SHARE &amp; REFLECT</a:t>
            </a:r>
            <a:endParaRPr sz="4000">
              <a:solidFill>
                <a:srgbClr val="FFE599"/>
              </a:solidFill>
              <a:latin typeface="Chelsea Market"/>
              <a:ea typeface="Chelsea Market"/>
              <a:cs typeface="Chelsea Market"/>
              <a:sym typeface="Chelsea Market"/>
            </a:endParaRPr>
          </a:p>
        </p:txBody>
      </p:sp>
      <p:sp>
        <p:nvSpPr>
          <p:cNvPr id="107" name="Google Shape;107;p18"/>
          <p:cNvSpPr txBox="1"/>
          <p:nvPr/>
        </p:nvSpPr>
        <p:spPr>
          <a:xfrm>
            <a:off x="548225" y="1086825"/>
            <a:ext cx="4898100" cy="306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Chelsea Market"/>
                <a:ea typeface="Chelsea Market"/>
                <a:cs typeface="Chelsea Market"/>
                <a:sym typeface="Chelsea Market"/>
              </a:rPr>
              <a:t>Share your scenes and discuss any emerging themes and ideas. </a:t>
            </a:r>
            <a:endParaRPr sz="2400">
              <a:solidFill>
                <a:schemeClr val="lt1"/>
              </a:solidFill>
              <a:latin typeface="Chelsea Market"/>
              <a:ea typeface="Chelsea Market"/>
              <a:cs typeface="Chelsea Market"/>
              <a:sym typeface="Chelsea Market"/>
            </a:endParaRPr>
          </a:p>
          <a:p>
            <a:pPr indent="0" lvl="0" marL="0" rtl="0" algn="l">
              <a:spcBef>
                <a:spcPts val="0"/>
              </a:spcBef>
              <a:spcAft>
                <a:spcPts val="0"/>
              </a:spcAft>
              <a:buNone/>
            </a:pPr>
            <a:r>
              <a:t/>
            </a:r>
            <a:endParaRPr sz="2400">
              <a:solidFill>
                <a:schemeClr val="lt1"/>
              </a:solidFill>
              <a:latin typeface="Chelsea Market"/>
              <a:ea typeface="Chelsea Market"/>
              <a:cs typeface="Chelsea Market"/>
              <a:sym typeface="Chelsea Market"/>
            </a:endParaRPr>
          </a:p>
          <a:p>
            <a:pPr indent="0" lvl="0" marL="0" rtl="0" algn="l">
              <a:spcBef>
                <a:spcPts val="0"/>
              </a:spcBef>
              <a:spcAft>
                <a:spcPts val="0"/>
              </a:spcAft>
              <a:buNone/>
            </a:pPr>
            <a:r>
              <a:rPr lang="en" sz="2400">
                <a:solidFill>
                  <a:schemeClr val="lt1"/>
                </a:solidFill>
                <a:latin typeface="Chelsea Market"/>
                <a:ea typeface="Chelsea Market"/>
                <a:cs typeface="Chelsea Market"/>
                <a:sym typeface="Chelsea Market"/>
              </a:rPr>
              <a:t>What did the quotes inspire?</a:t>
            </a:r>
            <a:endParaRPr sz="2400">
              <a:solidFill>
                <a:schemeClr val="lt1"/>
              </a:solidFill>
              <a:latin typeface="Chelsea Market"/>
              <a:ea typeface="Chelsea Market"/>
              <a:cs typeface="Chelsea Market"/>
              <a:sym typeface="Chelsea Market"/>
            </a:endParaRPr>
          </a:p>
        </p:txBody>
      </p:sp>
      <p:sp>
        <p:nvSpPr>
          <p:cNvPr id="108" name="Google Shape;108;p18"/>
          <p:cNvSpPr txBox="1"/>
          <p:nvPr/>
        </p:nvSpPr>
        <p:spPr>
          <a:xfrm rot="498451">
            <a:off x="6267351" y="299922"/>
            <a:ext cx="2288110" cy="208802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dk1"/>
                </a:solidFill>
                <a:latin typeface="Satisfy"/>
                <a:ea typeface="Satisfy"/>
                <a:cs typeface="Satisfy"/>
                <a:sym typeface="Satisfy"/>
              </a:rPr>
              <a:t>“It’s a sad place for a man to be alone.”</a:t>
            </a:r>
            <a:r>
              <a:rPr lang="en" sz="2400">
                <a:solidFill>
                  <a:schemeClr val="dk1"/>
                </a:solidFill>
                <a:latin typeface="Satisfy"/>
                <a:ea typeface="Satisfy"/>
                <a:cs typeface="Satisfy"/>
                <a:sym typeface="Satisfy"/>
              </a:rPr>
              <a:t> </a:t>
            </a:r>
            <a:endParaRPr sz="2400">
              <a:solidFill>
                <a:schemeClr val="dk1"/>
              </a:solidFill>
              <a:latin typeface="Satisfy"/>
              <a:ea typeface="Satisfy"/>
              <a:cs typeface="Satisfy"/>
              <a:sym typeface="Satisfy"/>
            </a:endParaRPr>
          </a:p>
        </p:txBody>
      </p:sp>
      <p:sp>
        <p:nvSpPr>
          <p:cNvPr id="109" name="Google Shape;109;p18"/>
          <p:cNvSpPr txBox="1"/>
          <p:nvPr/>
        </p:nvSpPr>
        <p:spPr>
          <a:xfrm>
            <a:off x="0" y="0"/>
            <a:ext cx="891600" cy="62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Shadows Into Light"/>
                <a:ea typeface="Shadows Into Light"/>
                <a:cs typeface="Shadows Into Light"/>
                <a:sym typeface="Shadows Into Light"/>
              </a:rPr>
              <a:t>Student </a:t>
            </a:r>
            <a:br>
              <a:rPr lang="en" sz="1800">
                <a:solidFill>
                  <a:schemeClr val="lt1"/>
                </a:solidFill>
                <a:latin typeface="Shadows Into Light"/>
                <a:ea typeface="Shadows Into Light"/>
                <a:cs typeface="Shadows Into Light"/>
                <a:sym typeface="Shadows Into Light"/>
              </a:rPr>
            </a:br>
            <a:r>
              <a:rPr lang="en" sz="1800">
                <a:solidFill>
                  <a:schemeClr val="lt1"/>
                </a:solidFill>
                <a:latin typeface="Shadows Into Light"/>
                <a:ea typeface="Shadows Into Light"/>
                <a:cs typeface="Shadows Into Light"/>
                <a:sym typeface="Shadows Into Light"/>
              </a:rPr>
              <a:t>Task</a:t>
            </a:r>
            <a:endParaRPr sz="1800">
              <a:solidFill>
                <a:schemeClr val="lt1"/>
              </a:solidFill>
              <a:latin typeface="Shadows Into Light"/>
              <a:ea typeface="Shadows Into Light"/>
              <a:cs typeface="Shadows Into Light"/>
              <a:sym typeface="Shadows Into Light"/>
            </a:endParaRPr>
          </a:p>
        </p:txBody>
      </p:sp>
      <p:pic>
        <p:nvPicPr>
          <p:cNvPr id="110" name="Google Shape;110;p18"/>
          <p:cNvPicPr preferRelativeResize="0"/>
          <p:nvPr/>
        </p:nvPicPr>
        <p:blipFill rotWithShape="1">
          <a:blip r:embed="rId5">
            <a:alphaModFix/>
          </a:blip>
          <a:srcRect b="31602" l="7333" r="9235" t="36332"/>
          <a:stretch/>
        </p:blipFill>
        <p:spPr>
          <a:xfrm>
            <a:off x="757175" y="4521852"/>
            <a:ext cx="1424950" cy="547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19"/>
          <p:cNvSpPr txBox="1"/>
          <p:nvPr>
            <p:ph idx="1" type="subTitle"/>
          </p:nvPr>
        </p:nvSpPr>
        <p:spPr>
          <a:xfrm>
            <a:off x="311700" y="770150"/>
            <a:ext cx="8546400" cy="15486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SzPts val="1018"/>
              <a:buNone/>
            </a:pPr>
            <a:r>
              <a:rPr lang="en" sz="1700">
                <a:latin typeface="Calibri"/>
                <a:ea typeface="Calibri"/>
                <a:cs typeface="Calibri"/>
                <a:sym typeface="Calibri"/>
              </a:rPr>
              <a:t>The next exercise is fairly sophisticated so decide whether it’s a good idea for your class or not. If it will lead to them writing weird answers vaguely referencing ‘layers of nature’ at some stage later down the line, it may not be a good idea. </a:t>
            </a:r>
            <a:br>
              <a:rPr lang="en" sz="2390"/>
            </a:br>
            <a:endParaRPr sz="2390"/>
          </a:p>
          <a:p>
            <a:pPr indent="0" lvl="0" marL="0" rtl="0" algn="l">
              <a:lnSpc>
                <a:spcPct val="90000"/>
              </a:lnSpc>
              <a:spcBef>
                <a:spcPts val="0"/>
              </a:spcBef>
              <a:spcAft>
                <a:spcPts val="0"/>
              </a:spcAft>
              <a:buSzPts val="1018"/>
              <a:buNone/>
            </a:pPr>
            <a:r>
              <a:t/>
            </a:r>
            <a:endParaRPr sz="2390"/>
          </a:p>
          <a:p>
            <a:pPr indent="0" lvl="0" marL="0" rtl="0" algn="l">
              <a:lnSpc>
                <a:spcPct val="90000"/>
              </a:lnSpc>
              <a:spcBef>
                <a:spcPts val="0"/>
              </a:spcBef>
              <a:spcAft>
                <a:spcPts val="0"/>
              </a:spcAft>
              <a:buSzPts val="1018"/>
              <a:buNone/>
            </a:pPr>
            <a:r>
              <a:t/>
            </a:r>
            <a:endParaRPr sz="2390"/>
          </a:p>
        </p:txBody>
      </p:sp>
      <p:pic>
        <p:nvPicPr>
          <p:cNvPr id="116" name="Google Shape;116;p19" title="Three Sisters.png"/>
          <p:cNvPicPr preferRelativeResize="0"/>
          <p:nvPr/>
        </p:nvPicPr>
        <p:blipFill rotWithShape="1">
          <a:blip r:embed="rId3">
            <a:alphaModFix/>
          </a:blip>
          <a:srcRect b="0" l="53045" r="0" t="43426"/>
          <a:stretch/>
        </p:blipFill>
        <p:spPr>
          <a:xfrm>
            <a:off x="5458549" y="2637700"/>
            <a:ext cx="3685450" cy="2497775"/>
          </a:xfrm>
          <a:prstGeom prst="rect">
            <a:avLst/>
          </a:prstGeom>
          <a:noFill/>
          <a:ln>
            <a:noFill/>
          </a:ln>
        </p:spPr>
      </p:pic>
      <p:sp>
        <p:nvSpPr>
          <p:cNvPr id="117" name="Google Shape;117;p19"/>
          <p:cNvSpPr txBox="1"/>
          <p:nvPr/>
        </p:nvSpPr>
        <p:spPr>
          <a:xfrm>
            <a:off x="1480975" y="-23950"/>
            <a:ext cx="6182100" cy="79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FFE599"/>
                </a:solidFill>
                <a:latin typeface="Chelsea Market"/>
                <a:ea typeface="Chelsea Market"/>
                <a:cs typeface="Chelsea Market"/>
                <a:sym typeface="Chelsea Market"/>
              </a:rPr>
              <a:t>A NOTE FOR TEACHERS</a:t>
            </a:r>
            <a:endParaRPr sz="4000">
              <a:solidFill>
                <a:srgbClr val="FFE599"/>
              </a:solidFill>
              <a:latin typeface="Chelsea Market"/>
              <a:ea typeface="Chelsea Market"/>
              <a:cs typeface="Chelsea Market"/>
              <a:sym typeface="Chelsea Market"/>
            </a:endParaRPr>
          </a:p>
        </p:txBody>
      </p:sp>
      <p:sp>
        <p:nvSpPr>
          <p:cNvPr id="118" name="Google Shape;118;p19"/>
          <p:cNvSpPr txBox="1"/>
          <p:nvPr/>
        </p:nvSpPr>
        <p:spPr>
          <a:xfrm>
            <a:off x="311700" y="1720500"/>
            <a:ext cx="6423300" cy="2497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1700">
                <a:solidFill>
                  <a:schemeClr val="lt1"/>
                </a:solidFill>
                <a:latin typeface="Calibri"/>
                <a:ea typeface="Calibri"/>
                <a:cs typeface="Calibri"/>
                <a:sym typeface="Calibri"/>
              </a:rPr>
              <a:t>I</a:t>
            </a:r>
            <a:r>
              <a:rPr lang="en" sz="1700">
                <a:solidFill>
                  <a:schemeClr val="lt1"/>
                </a:solidFill>
                <a:latin typeface="Calibri"/>
                <a:ea typeface="Calibri"/>
                <a:cs typeface="Calibri"/>
                <a:sym typeface="Calibri"/>
              </a:rPr>
              <a:t>f they are capable and bright and you lead them carefully through it and manage their understanding, it will be excellent preparation for studying the play. </a:t>
            </a:r>
            <a:endParaRPr sz="1700">
              <a:solidFill>
                <a:schemeClr val="lt1"/>
              </a:solidFill>
              <a:latin typeface="Calibri"/>
              <a:ea typeface="Calibri"/>
              <a:cs typeface="Calibri"/>
              <a:sym typeface="Calibri"/>
            </a:endParaRPr>
          </a:p>
          <a:p>
            <a:pPr indent="0" lvl="0" marL="0" rtl="0" algn="l">
              <a:lnSpc>
                <a:spcPct val="90000"/>
              </a:lnSpc>
              <a:spcBef>
                <a:spcPts val="0"/>
              </a:spcBef>
              <a:spcAft>
                <a:spcPts val="0"/>
              </a:spcAft>
              <a:buNone/>
            </a:pPr>
            <a:br>
              <a:rPr lang="en" sz="1700">
                <a:solidFill>
                  <a:schemeClr val="lt1"/>
                </a:solidFill>
                <a:latin typeface="Calibri"/>
                <a:ea typeface="Calibri"/>
                <a:cs typeface="Calibri"/>
                <a:sym typeface="Calibri"/>
              </a:rPr>
            </a:br>
            <a:r>
              <a:rPr lang="en" sz="1700">
                <a:solidFill>
                  <a:schemeClr val="lt1"/>
                </a:solidFill>
                <a:latin typeface="Calibri"/>
                <a:ea typeface="Calibri"/>
                <a:cs typeface="Calibri"/>
                <a:sym typeface="Calibri"/>
              </a:rPr>
              <a:t>But even then, you will need to be careful that vague remnants of it don’t creep into answers in unhelpful ways later down the line. </a:t>
            </a:r>
            <a:endParaRPr sz="1700">
              <a:solidFill>
                <a:schemeClr val="lt1"/>
              </a:solidFill>
              <a:latin typeface="Calibri"/>
              <a:ea typeface="Calibri"/>
              <a:cs typeface="Calibri"/>
              <a:sym typeface="Calibri"/>
            </a:endParaRPr>
          </a:p>
          <a:p>
            <a:pPr indent="0" lvl="0" marL="0" rtl="0" algn="l">
              <a:lnSpc>
                <a:spcPct val="90000"/>
              </a:lnSpc>
              <a:spcBef>
                <a:spcPts val="0"/>
              </a:spcBef>
              <a:spcAft>
                <a:spcPts val="0"/>
              </a:spcAft>
              <a:buNone/>
            </a:pPr>
            <a:r>
              <a:t/>
            </a:r>
            <a:endParaRPr sz="1700">
              <a:solidFill>
                <a:schemeClr val="lt1"/>
              </a:solidFill>
              <a:latin typeface="Calibri"/>
              <a:ea typeface="Calibri"/>
              <a:cs typeface="Calibri"/>
              <a:sym typeface="Calibri"/>
            </a:endParaRPr>
          </a:p>
          <a:p>
            <a:pPr indent="0" lvl="0" marL="0" rtl="0" algn="l">
              <a:lnSpc>
                <a:spcPct val="90000"/>
              </a:lnSpc>
              <a:spcBef>
                <a:spcPts val="0"/>
              </a:spcBef>
              <a:spcAft>
                <a:spcPts val="0"/>
              </a:spcAft>
              <a:buNone/>
            </a:pPr>
            <a:r>
              <a:rPr lang="en" sz="1700">
                <a:solidFill>
                  <a:schemeClr val="lt1"/>
                </a:solidFill>
                <a:latin typeface="Calibri"/>
                <a:ea typeface="Calibri"/>
                <a:cs typeface="Calibri"/>
                <a:sym typeface="Calibri"/>
              </a:rPr>
              <a:t>Be clear that most written answers expect students to explain what they would do on stage, not what their preparation was - but these exercises can help us to prepare roles with creativity, sensitivity and imagination, which will hopefully lead to better written answers. </a:t>
            </a:r>
            <a:endParaRPr sz="1700">
              <a:solidFill>
                <a:schemeClr val="lt1"/>
              </a:solidFill>
              <a:latin typeface="Calibri"/>
              <a:ea typeface="Calibri"/>
              <a:cs typeface="Calibri"/>
              <a:sym typeface="Calibri"/>
            </a:endParaRPr>
          </a:p>
          <a:p>
            <a:pPr indent="0" lvl="0" marL="0" rtl="0" algn="l">
              <a:lnSpc>
                <a:spcPct val="90000"/>
              </a:lnSpc>
              <a:spcBef>
                <a:spcPts val="0"/>
              </a:spcBef>
              <a:spcAft>
                <a:spcPts val="0"/>
              </a:spcAft>
              <a:buNone/>
            </a:pPr>
            <a:r>
              <a:t/>
            </a:r>
            <a:endParaRPr sz="1500">
              <a:solidFill>
                <a:schemeClr val="lt1"/>
              </a:solidFill>
              <a:latin typeface="Calibri"/>
              <a:ea typeface="Calibri"/>
              <a:cs typeface="Calibri"/>
              <a:sym typeface="Calibri"/>
            </a:endParaRPr>
          </a:p>
          <a:p>
            <a:pPr indent="0" lvl="0" marL="0" rtl="0" algn="l">
              <a:lnSpc>
                <a:spcPct val="90000"/>
              </a:lnSpc>
              <a:spcBef>
                <a:spcPts val="0"/>
              </a:spcBef>
              <a:spcAft>
                <a:spcPts val="0"/>
              </a:spcAft>
              <a:buClr>
                <a:schemeClr val="dk1"/>
              </a:buClr>
              <a:buSzPts val="1018"/>
              <a:buFont typeface="Arial"/>
              <a:buNone/>
            </a:pPr>
            <a:r>
              <a:t/>
            </a:r>
            <a:endParaRPr sz="1500">
              <a:solidFill>
                <a:schemeClr val="lt1"/>
              </a:solidFill>
              <a:latin typeface="Calibri"/>
              <a:ea typeface="Calibri"/>
              <a:cs typeface="Calibri"/>
              <a:sym typeface="Calibri"/>
            </a:endParaRPr>
          </a:p>
        </p:txBody>
      </p:sp>
      <p:pic>
        <p:nvPicPr>
          <p:cNvPr id="119" name="Google Shape;119;p19"/>
          <p:cNvPicPr preferRelativeResize="0"/>
          <p:nvPr/>
        </p:nvPicPr>
        <p:blipFill rotWithShape="1">
          <a:blip r:embed="rId4">
            <a:alphaModFix/>
          </a:blip>
          <a:srcRect b="31602" l="7333" r="9235" t="36332"/>
          <a:stretch/>
        </p:blipFill>
        <p:spPr>
          <a:xfrm>
            <a:off x="386725" y="4504452"/>
            <a:ext cx="1424950" cy="547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23" name="Shape 123"/>
        <p:cNvGrpSpPr/>
        <p:nvPr/>
      </p:nvGrpSpPr>
      <p:grpSpPr>
        <a:xfrm>
          <a:off x="0" y="0"/>
          <a:ext cx="0" cy="0"/>
          <a:chOff x="0" y="0"/>
          <a:chExt cx="0" cy="0"/>
        </a:xfrm>
      </p:grpSpPr>
      <p:pic>
        <p:nvPicPr>
          <p:cNvPr id="124" name="Google Shape;124;p20" title="Three Sisters (4).png"/>
          <p:cNvPicPr preferRelativeResize="0"/>
          <p:nvPr/>
        </p:nvPicPr>
        <p:blipFill rotWithShape="1">
          <a:blip r:embed="rId3">
            <a:alphaModFix/>
          </a:blip>
          <a:srcRect b="0" l="0" r="43776" t="0"/>
          <a:stretch/>
        </p:blipFill>
        <p:spPr>
          <a:xfrm rot="830180">
            <a:off x="5496700" y="-179734"/>
            <a:ext cx="3600424" cy="2883068"/>
          </a:xfrm>
          <a:prstGeom prst="rect">
            <a:avLst/>
          </a:prstGeom>
          <a:noFill/>
          <a:ln>
            <a:noFill/>
          </a:ln>
        </p:spPr>
      </p:pic>
      <p:sp>
        <p:nvSpPr>
          <p:cNvPr id="125" name="Google Shape;125;p20"/>
          <p:cNvSpPr/>
          <p:nvPr/>
        </p:nvSpPr>
        <p:spPr>
          <a:xfrm>
            <a:off x="7354850" y="4361600"/>
            <a:ext cx="1789200" cy="7818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hadows Into Light"/>
              <a:ea typeface="Shadows Into Light"/>
              <a:cs typeface="Shadows Into Light"/>
              <a:sym typeface="Shadows Into Light"/>
            </a:endParaRPr>
          </a:p>
        </p:txBody>
      </p:sp>
      <p:pic>
        <p:nvPicPr>
          <p:cNvPr id="126" name="Google Shape;126;p20" title="Three Sisters.png"/>
          <p:cNvPicPr preferRelativeResize="0"/>
          <p:nvPr/>
        </p:nvPicPr>
        <p:blipFill>
          <a:blip r:embed="rId4">
            <a:alphaModFix/>
          </a:blip>
          <a:stretch>
            <a:fillRect/>
          </a:stretch>
        </p:blipFill>
        <p:spPr>
          <a:xfrm>
            <a:off x="58" y="-100"/>
            <a:ext cx="9143990" cy="5143500"/>
          </a:xfrm>
          <a:prstGeom prst="rect">
            <a:avLst/>
          </a:prstGeom>
          <a:noFill/>
          <a:ln>
            <a:noFill/>
          </a:ln>
        </p:spPr>
      </p:pic>
      <p:sp>
        <p:nvSpPr>
          <p:cNvPr id="127" name="Google Shape;127;p20"/>
          <p:cNvSpPr txBox="1"/>
          <p:nvPr/>
        </p:nvSpPr>
        <p:spPr>
          <a:xfrm>
            <a:off x="757176" y="0"/>
            <a:ext cx="5482800" cy="7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solidFill>
                  <a:srgbClr val="FBB1C3"/>
                </a:solidFill>
                <a:latin typeface="Chelsea Market"/>
                <a:ea typeface="Chelsea Market"/>
                <a:cs typeface="Chelsea Market"/>
                <a:sym typeface="Chelsea Market"/>
              </a:rPr>
              <a:t>KATIE MITCHELL</a:t>
            </a:r>
            <a:endParaRPr sz="4000">
              <a:solidFill>
                <a:srgbClr val="FBB1C3"/>
              </a:solidFill>
              <a:latin typeface="Chelsea Market"/>
              <a:ea typeface="Chelsea Market"/>
              <a:cs typeface="Chelsea Market"/>
              <a:sym typeface="Chelsea Market"/>
            </a:endParaRPr>
          </a:p>
        </p:txBody>
      </p:sp>
      <p:sp>
        <p:nvSpPr>
          <p:cNvPr id="128" name="Google Shape;128;p20"/>
          <p:cNvSpPr txBox="1"/>
          <p:nvPr/>
        </p:nvSpPr>
        <p:spPr>
          <a:xfrm>
            <a:off x="757175" y="622800"/>
            <a:ext cx="3042000" cy="5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1"/>
                </a:solidFill>
                <a:latin typeface="Chelsea Market"/>
                <a:ea typeface="Chelsea Market"/>
                <a:cs typeface="Chelsea Market"/>
                <a:sym typeface="Chelsea Market"/>
              </a:rPr>
              <a:t>NATURALISM EXERCISE</a:t>
            </a:r>
            <a:endParaRPr sz="1800">
              <a:solidFill>
                <a:schemeClr val="lt1"/>
              </a:solidFill>
              <a:latin typeface="Chelsea Market"/>
              <a:ea typeface="Chelsea Market"/>
              <a:cs typeface="Chelsea Market"/>
              <a:sym typeface="Chelsea Market"/>
            </a:endParaRPr>
          </a:p>
        </p:txBody>
      </p:sp>
      <p:sp>
        <p:nvSpPr>
          <p:cNvPr id="129" name="Google Shape;129;p20"/>
          <p:cNvSpPr txBox="1"/>
          <p:nvPr/>
        </p:nvSpPr>
        <p:spPr>
          <a:xfrm rot="498451">
            <a:off x="6267351" y="299922"/>
            <a:ext cx="2288110" cy="208802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chemeClr val="dk1"/>
                </a:solidFill>
                <a:latin typeface="Shadows Into Light"/>
                <a:ea typeface="Shadows Into Light"/>
                <a:cs typeface="Shadows Into Light"/>
                <a:sym typeface="Shadows Into Light"/>
              </a:rPr>
              <a:t>Watch the first eleven minutes of this video about Katie Mitchell’s approach to Naturalism. </a:t>
            </a:r>
            <a:endParaRPr b="1" sz="1900">
              <a:solidFill>
                <a:schemeClr val="dk1"/>
              </a:solidFill>
              <a:latin typeface="Shadows Into Light"/>
              <a:ea typeface="Shadows Into Light"/>
              <a:cs typeface="Shadows Into Light"/>
              <a:sym typeface="Shadows Into Light"/>
            </a:endParaRPr>
          </a:p>
          <a:p>
            <a:pPr indent="0" lvl="0" marL="0" rtl="0" algn="l">
              <a:spcBef>
                <a:spcPts val="0"/>
              </a:spcBef>
              <a:spcAft>
                <a:spcPts val="0"/>
              </a:spcAft>
              <a:buNone/>
            </a:pPr>
            <a:r>
              <a:rPr b="1" lang="en" sz="1900">
                <a:solidFill>
                  <a:schemeClr val="dk1"/>
                </a:solidFill>
                <a:latin typeface="Shadows Into Light"/>
                <a:ea typeface="Shadows Into Light"/>
                <a:cs typeface="Shadows Into Light"/>
                <a:sym typeface="Shadows Into Light"/>
              </a:rPr>
              <a:t>00:00 - 11:00</a:t>
            </a:r>
            <a:endParaRPr b="1" sz="1900">
              <a:solidFill>
                <a:schemeClr val="dk1"/>
              </a:solidFill>
              <a:latin typeface="Shadows Into Light"/>
              <a:ea typeface="Shadows Into Light"/>
              <a:cs typeface="Shadows Into Light"/>
              <a:sym typeface="Shadows Into Light"/>
            </a:endParaRPr>
          </a:p>
        </p:txBody>
      </p:sp>
      <p:sp>
        <p:nvSpPr>
          <p:cNvPr id="130" name="Google Shape;130;p20"/>
          <p:cNvSpPr txBox="1"/>
          <p:nvPr/>
        </p:nvSpPr>
        <p:spPr>
          <a:xfrm>
            <a:off x="0" y="0"/>
            <a:ext cx="891600" cy="62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Shadows Into Light"/>
                <a:ea typeface="Shadows Into Light"/>
                <a:cs typeface="Shadows Into Light"/>
                <a:sym typeface="Shadows Into Light"/>
              </a:rPr>
              <a:t>Student </a:t>
            </a:r>
            <a:br>
              <a:rPr lang="en" sz="1800">
                <a:solidFill>
                  <a:schemeClr val="lt1"/>
                </a:solidFill>
                <a:latin typeface="Shadows Into Light"/>
                <a:ea typeface="Shadows Into Light"/>
                <a:cs typeface="Shadows Into Light"/>
                <a:sym typeface="Shadows Into Light"/>
              </a:rPr>
            </a:br>
            <a:r>
              <a:rPr lang="en" sz="1800">
                <a:solidFill>
                  <a:schemeClr val="lt1"/>
                </a:solidFill>
                <a:latin typeface="Shadows Into Light"/>
                <a:ea typeface="Shadows Into Light"/>
                <a:cs typeface="Shadows Into Light"/>
                <a:sym typeface="Shadows Into Light"/>
              </a:rPr>
              <a:t>Task</a:t>
            </a:r>
            <a:endParaRPr sz="1800">
              <a:solidFill>
                <a:schemeClr val="lt1"/>
              </a:solidFill>
              <a:latin typeface="Shadows Into Light"/>
              <a:ea typeface="Shadows Into Light"/>
              <a:cs typeface="Shadows Into Light"/>
              <a:sym typeface="Shadows Into Light"/>
            </a:endParaRPr>
          </a:p>
        </p:txBody>
      </p:sp>
      <p:sp>
        <p:nvSpPr>
          <p:cNvPr id="131" name="Google Shape;131;p20"/>
          <p:cNvSpPr txBox="1"/>
          <p:nvPr/>
        </p:nvSpPr>
        <p:spPr>
          <a:xfrm>
            <a:off x="317500" y="1257800"/>
            <a:ext cx="5580600" cy="5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latin typeface="Calibri"/>
                <a:ea typeface="Calibri"/>
                <a:cs typeface="Calibri"/>
                <a:sym typeface="Calibri"/>
                <a:hlinkClick r:id="rId5"/>
              </a:rPr>
              <a:t>www.nationaltheatre.org.uk/learn-explore/schools/teacher-resources/practitioners-in-practice-katie-mitchell-film/</a:t>
            </a:r>
            <a:endParaRPr sz="1800">
              <a:solidFill>
                <a:schemeClr val="lt1"/>
              </a:solidFill>
              <a:latin typeface="Calibri"/>
              <a:ea typeface="Calibri"/>
              <a:cs typeface="Calibri"/>
              <a:sym typeface="Calibri"/>
            </a:endParaRPr>
          </a:p>
          <a:p>
            <a:pPr indent="0" lvl="0" marL="0" rtl="0" algn="l">
              <a:spcBef>
                <a:spcPts val="0"/>
              </a:spcBef>
              <a:spcAft>
                <a:spcPts val="0"/>
              </a:spcAft>
              <a:buNone/>
            </a:pPr>
            <a:r>
              <a:t/>
            </a:r>
            <a:endParaRPr sz="1800">
              <a:solidFill>
                <a:schemeClr val="lt1"/>
              </a:solidFill>
              <a:latin typeface="Shadows Into Light"/>
              <a:ea typeface="Shadows Into Light"/>
              <a:cs typeface="Shadows Into Light"/>
              <a:sym typeface="Shadows Into Light"/>
            </a:endParaRPr>
          </a:p>
        </p:txBody>
      </p:sp>
      <p:pic>
        <p:nvPicPr>
          <p:cNvPr id="132" name="Google Shape;132;p20" title="Three Sisters (5).png"/>
          <p:cNvPicPr preferRelativeResize="0"/>
          <p:nvPr/>
        </p:nvPicPr>
        <p:blipFill rotWithShape="1">
          <a:blip r:embed="rId6">
            <a:alphaModFix/>
          </a:blip>
          <a:srcRect b="0" l="44659" r="0" t="0"/>
          <a:stretch/>
        </p:blipFill>
        <p:spPr>
          <a:xfrm rot="695745">
            <a:off x="5301926" y="436893"/>
            <a:ext cx="1062826" cy="1080265"/>
          </a:xfrm>
          <a:prstGeom prst="rect">
            <a:avLst/>
          </a:prstGeom>
          <a:noFill/>
          <a:ln>
            <a:noFill/>
          </a:ln>
        </p:spPr>
      </p:pic>
      <p:sp>
        <p:nvSpPr>
          <p:cNvPr id="133" name="Google Shape;133;p20"/>
          <p:cNvSpPr txBox="1"/>
          <p:nvPr/>
        </p:nvSpPr>
        <p:spPr>
          <a:xfrm>
            <a:off x="427400" y="2027125"/>
            <a:ext cx="5898000" cy="251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lt1"/>
                </a:solidFill>
                <a:latin typeface="Chelsea Market"/>
                <a:ea typeface="Chelsea Market"/>
                <a:cs typeface="Chelsea Market"/>
                <a:sym typeface="Chelsea Market"/>
              </a:rPr>
              <a:t>Discuss Mitchell’s 6 layers of Naturalism. </a:t>
            </a:r>
            <a:endParaRPr b="1" sz="2500">
              <a:solidFill>
                <a:schemeClr val="lt1"/>
              </a:solidFill>
              <a:latin typeface="Chelsea Market"/>
              <a:ea typeface="Chelsea Market"/>
              <a:cs typeface="Chelsea Market"/>
              <a:sym typeface="Chelsea Market"/>
            </a:endParaRPr>
          </a:p>
          <a:p>
            <a:pPr indent="0" lvl="0" marL="0" rtl="0" algn="l">
              <a:spcBef>
                <a:spcPts val="0"/>
              </a:spcBef>
              <a:spcAft>
                <a:spcPts val="0"/>
              </a:spcAft>
              <a:buNone/>
            </a:pPr>
            <a:r>
              <a:rPr b="1" lang="en" sz="2500">
                <a:solidFill>
                  <a:schemeClr val="lt1"/>
                </a:solidFill>
                <a:latin typeface="Chelsea Market"/>
                <a:ea typeface="Chelsea Market"/>
                <a:cs typeface="Chelsea Market"/>
                <a:sym typeface="Chelsea Market"/>
              </a:rPr>
              <a:t>Can you </a:t>
            </a:r>
            <a:r>
              <a:rPr b="1" lang="en" sz="2500">
                <a:solidFill>
                  <a:schemeClr val="lt1"/>
                </a:solidFill>
                <a:latin typeface="Chelsea Market"/>
                <a:ea typeface="Chelsea Market"/>
                <a:cs typeface="Chelsea Market"/>
                <a:sym typeface="Chelsea Market"/>
              </a:rPr>
              <a:t>remember</a:t>
            </a:r>
            <a:r>
              <a:rPr b="1" lang="en" sz="2500">
                <a:solidFill>
                  <a:schemeClr val="lt1"/>
                </a:solidFill>
                <a:latin typeface="Chelsea Market"/>
                <a:ea typeface="Chelsea Market"/>
                <a:cs typeface="Chelsea Market"/>
                <a:sym typeface="Chelsea Market"/>
              </a:rPr>
              <a:t> what they were and explain them to each other?</a:t>
            </a:r>
            <a:endParaRPr b="1" sz="2500">
              <a:solidFill>
                <a:schemeClr val="lt1"/>
              </a:solidFill>
              <a:latin typeface="Chelsea Market"/>
              <a:ea typeface="Chelsea Market"/>
              <a:cs typeface="Chelsea Market"/>
              <a:sym typeface="Chelsea Market"/>
            </a:endParaRPr>
          </a:p>
        </p:txBody>
      </p:sp>
      <p:pic>
        <p:nvPicPr>
          <p:cNvPr id="134" name="Google Shape;134;p20"/>
          <p:cNvPicPr preferRelativeResize="0"/>
          <p:nvPr/>
        </p:nvPicPr>
        <p:blipFill rotWithShape="1">
          <a:blip r:embed="rId7">
            <a:alphaModFix/>
          </a:blip>
          <a:srcRect b="31602" l="7333" r="9235" t="36332"/>
          <a:stretch/>
        </p:blipFill>
        <p:spPr>
          <a:xfrm>
            <a:off x="757175" y="4521852"/>
            <a:ext cx="1424950" cy="547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38" name="Shape 138"/>
        <p:cNvGrpSpPr/>
        <p:nvPr/>
      </p:nvGrpSpPr>
      <p:grpSpPr>
        <a:xfrm>
          <a:off x="0" y="0"/>
          <a:ext cx="0" cy="0"/>
          <a:chOff x="0" y="0"/>
          <a:chExt cx="0" cy="0"/>
        </a:xfrm>
      </p:grpSpPr>
      <p:pic>
        <p:nvPicPr>
          <p:cNvPr id="139" name="Google Shape;139;p21" title="Three Sisters (4).png"/>
          <p:cNvPicPr preferRelativeResize="0"/>
          <p:nvPr/>
        </p:nvPicPr>
        <p:blipFill rotWithShape="1">
          <a:blip r:embed="rId3">
            <a:alphaModFix/>
          </a:blip>
          <a:srcRect b="0" l="0" r="43776" t="0"/>
          <a:stretch/>
        </p:blipFill>
        <p:spPr>
          <a:xfrm rot="830180">
            <a:off x="5496700" y="-179734"/>
            <a:ext cx="3600424" cy="2883068"/>
          </a:xfrm>
          <a:prstGeom prst="rect">
            <a:avLst/>
          </a:prstGeom>
          <a:noFill/>
          <a:ln>
            <a:noFill/>
          </a:ln>
        </p:spPr>
      </p:pic>
      <p:sp>
        <p:nvSpPr>
          <p:cNvPr id="140" name="Google Shape;140;p21"/>
          <p:cNvSpPr/>
          <p:nvPr/>
        </p:nvSpPr>
        <p:spPr>
          <a:xfrm>
            <a:off x="7354850" y="4361600"/>
            <a:ext cx="1789200" cy="7818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hadows Into Light"/>
              <a:ea typeface="Shadows Into Light"/>
              <a:cs typeface="Shadows Into Light"/>
              <a:sym typeface="Shadows Into Light"/>
            </a:endParaRPr>
          </a:p>
        </p:txBody>
      </p:sp>
      <p:pic>
        <p:nvPicPr>
          <p:cNvPr id="141" name="Google Shape;141;p21" title="Three Sisters.png"/>
          <p:cNvPicPr preferRelativeResize="0"/>
          <p:nvPr/>
        </p:nvPicPr>
        <p:blipFill>
          <a:blip r:embed="rId4">
            <a:alphaModFix/>
          </a:blip>
          <a:stretch>
            <a:fillRect/>
          </a:stretch>
        </p:blipFill>
        <p:spPr>
          <a:xfrm>
            <a:off x="58" y="-100"/>
            <a:ext cx="9143990" cy="5143500"/>
          </a:xfrm>
          <a:prstGeom prst="rect">
            <a:avLst/>
          </a:prstGeom>
          <a:noFill/>
          <a:ln>
            <a:noFill/>
          </a:ln>
        </p:spPr>
      </p:pic>
      <p:sp>
        <p:nvSpPr>
          <p:cNvPr id="142" name="Google Shape;142;p21"/>
          <p:cNvSpPr txBox="1"/>
          <p:nvPr/>
        </p:nvSpPr>
        <p:spPr>
          <a:xfrm>
            <a:off x="757176" y="0"/>
            <a:ext cx="5482800" cy="7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solidFill>
                  <a:srgbClr val="FBB1C3"/>
                </a:solidFill>
                <a:latin typeface="Chelsea Market"/>
                <a:ea typeface="Chelsea Market"/>
                <a:cs typeface="Chelsea Market"/>
                <a:sym typeface="Chelsea Market"/>
              </a:rPr>
              <a:t>KATIE MITCHELL</a:t>
            </a:r>
            <a:endParaRPr sz="4000">
              <a:solidFill>
                <a:srgbClr val="FBB1C3"/>
              </a:solidFill>
              <a:latin typeface="Chelsea Market"/>
              <a:ea typeface="Chelsea Market"/>
              <a:cs typeface="Chelsea Market"/>
              <a:sym typeface="Chelsea Market"/>
            </a:endParaRPr>
          </a:p>
        </p:txBody>
      </p:sp>
      <p:sp>
        <p:nvSpPr>
          <p:cNvPr id="143" name="Google Shape;143;p21"/>
          <p:cNvSpPr txBox="1"/>
          <p:nvPr/>
        </p:nvSpPr>
        <p:spPr>
          <a:xfrm>
            <a:off x="757175" y="622800"/>
            <a:ext cx="3042000" cy="5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1"/>
                </a:solidFill>
                <a:latin typeface="Chelsea Market"/>
                <a:ea typeface="Chelsea Market"/>
                <a:cs typeface="Chelsea Market"/>
                <a:sym typeface="Chelsea Market"/>
              </a:rPr>
              <a:t>PRACTICAL EXERCISE</a:t>
            </a:r>
            <a:endParaRPr sz="1800">
              <a:solidFill>
                <a:schemeClr val="lt1"/>
              </a:solidFill>
              <a:latin typeface="Chelsea Market"/>
              <a:ea typeface="Chelsea Market"/>
              <a:cs typeface="Chelsea Market"/>
              <a:sym typeface="Chelsea Market"/>
            </a:endParaRPr>
          </a:p>
        </p:txBody>
      </p:sp>
      <p:sp>
        <p:nvSpPr>
          <p:cNvPr id="144" name="Google Shape;144;p21"/>
          <p:cNvSpPr txBox="1"/>
          <p:nvPr/>
        </p:nvSpPr>
        <p:spPr>
          <a:xfrm rot="498451">
            <a:off x="6267351" y="299922"/>
            <a:ext cx="2288110" cy="208802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700">
              <a:solidFill>
                <a:schemeClr val="dk1"/>
              </a:solidFill>
              <a:latin typeface="Chelsea Market"/>
              <a:ea typeface="Chelsea Market"/>
              <a:cs typeface="Chelsea Market"/>
              <a:sym typeface="Chelsea Market"/>
            </a:endParaRPr>
          </a:p>
          <a:p>
            <a:pPr indent="0" lvl="0" marL="0" rtl="0" algn="l">
              <a:spcBef>
                <a:spcPts val="0"/>
              </a:spcBef>
              <a:spcAft>
                <a:spcPts val="0"/>
              </a:spcAft>
              <a:buNone/>
            </a:pPr>
            <a:r>
              <a:rPr b="1" lang="en" sz="1700">
                <a:solidFill>
                  <a:schemeClr val="dk1"/>
                </a:solidFill>
                <a:latin typeface="Chelsea Market"/>
                <a:ea typeface="Chelsea Market"/>
                <a:cs typeface="Chelsea Market"/>
                <a:sym typeface="Chelsea Market"/>
              </a:rPr>
              <a:t>Try the exercise that Katie Mitchell did exactly as she did with one actor. </a:t>
            </a:r>
            <a:endParaRPr b="1" sz="1700">
              <a:solidFill>
                <a:schemeClr val="dk1"/>
              </a:solidFill>
              <a:latin typeface="Chelsea Market"/>
              <a:ea typeface="Chelsea Market"/>
              <a:cs typeface="Chelsea Market"/>
              <a:sym typeface="Chelsea Market"/>
            </a:endParaRPr>
          </a:p>
        </p:txBody>
      </p:sp>
      <p:sp>
        <p:nvSpPr>
          <p:cNvPr id="145" name="Google Shape;145;p21"/>
          <p:cNvSpPr txBox="1"/>
          <p:nvPr/>
        </p:nvSpPr>
        <p:spPr>
          <a:xfrm>
            <a:off x="0" y="0"/>
            <a:ext cx="891600" cy="62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Shadows Into Light"/>
                <a:ea typeface="Shadows Into Light"/>
                <a:cs typeface="Shadows Into Light"/>
                <a:sym typeface="Shadows Into Light"/>
              </a:rPr>
              <a:t>Student </a:t>
            </a:r>
            <a:br>
              <a:rPr lang="en" sz="1800">
                <a:solidFill>
                  <a:schemeClr val="lt1"/>
                </a:solidFill>
                <a:latin typeface="Shadows Into Light"/>
                <a:ea typeface="Shadows Into Light"/>
                <a:cs typeface="Shadows Into Light"/>
                <a:sym typeface="Shadows Into Light"/>
              </a:rPr>
            </a:br>
            <a:r>
              <a:rPr lang="en" sz="1800">
                <a:solidFill>
                  <a:schemeClr val="lt1"/>
                </a:solidFill>
                <a:latin typeface="Shadows Into Light"/>
                <a:ea typeface="Shadows Into Light"/>
                <a:cs typeface="Shadows Into Light"/>
                <a:sym typeface="Shadows Into Light"/>
              </a:rPr>
              <a:t>Task</a:t>
            </a:r>
            <a:endParaRPr sz="1800">
              <a:solidFill>
                <a:schemeClr val="lt1"/>
              </a:solidFill>
              <a:latin typeface="Shadows Into Light"/>
              <a:ea typeface="Shadows Into Light"/>
              <a:cs typeface="Shadows Into Light"/>
              <a:sym typeface="Shadows Into Light"/>
            </a:endParaRPr>
          </a:p>
        </p:txBody>
      </p:sp>
      <p:pic>
        <p:nvPicPr>
          <p:cNvPr id="146" name="Google Shape;146;p21" title="Three Sisters (5).png"/>
          <p:cNvPicPr preferRelativeResize="0"/>
          <p:nvPr/>
        </p:nvPicPr>
        <p:blipFill rotWithShape="1">
          <a:blip r:embed="rId5">
            <a:alphaModFix/>
          </a:blip>
          <a:srcRect b="0" l="44659" r="0" t="0"/>
          <a:stretch/>
        </p:blipFill>
        <p:spPr>
          <a:xfrm rot="695740">
            <a:off x="4473935" y="1098764"/>
            <a:ext cx="1617331" cy="1643862"/>
          </a:xfrm>
          <a:prstGeom prst="rect">
            <a:avLst/>
          </a:prstGeom>
          <a:noFill/>
          <a:ln>
            <a:noFill/>
          </a:ln>
        </p:spPr>
      </p:pic>
      <p:pic>
        <p:nvPicPr>
          <p:cNvPr id="147" name="Google Shape;147;p21" title="Screenshot 2025-09-01 at 22.52.34.png"/>
          <p:cNvPicPr preferRelativeResize="0"/>
          <p:nvPr/>
        </p:nvPicPr>
        <p:blipFill>
          <a:blip r:embed="rId6">
            <a:alphaModFix/>
          </a:blip>
          <a:stretch>
            <a:fillRect/>
          </a:stretch>
        </p:blipFill>
        <p:spPr>
          <a:xfrm rot="-353056">
            <a:off x="435447" y="1213501"/>
            <a:ext cx="4172207" cy="3202617"/>
          </a:xfrm>
          <a:prstGeom prst="rect">
            <a:avLst/>
          </a:prstGeom>
          <a:noFill/>
          <a:ln cap="flat" cmpd="sng" w="19050">
            <a:solidFill>
              <a:srgbClr val="FBB1C3"/>
            </a:solidFill>
            <a:prstDash val="solid"/>
            <a:round/>
            <a:headEnd len="sm" w="sm" type="none"/>
            <a:tailEnd len="sm" w="sm" type="none"/>
          </a:ln>
        </p:spPr>
      </p:pic>
      <p:pic>
        <p:nvPicPr>
          <p:cNvPr id="148" name="Google Shape;148;p21" title="Three Sisters (3).png"/>
          <p:cNvPicPr preferRelativeResize="0"/>
          <p:nvPr/>
        </p:nvPicPr>
        <p:blipFill rotWithShape="1">
          <a:blip r:embed="rId7">
            <a:alphaModFix/>
          </a:blip>
          <a:srcRect b="29582" l="15564" r="48800" t="30511"/>
          <a:stretch/>
        </p:blipFill>
        <p:spPr>
          <a:xfrm rot="-1686791">
            <a:off x="3035137" y="2241532"/>
            <a:ext cx="4203281" cy="2869784"/>
          </a:xfrm>
          <a:prstGeom prst="rect">
            <a:avLst/>
          </a:prstGeom>
          <a:noFill/>
          <a:ln>
            <a:noFill/>
          </a:ln>
        </p:spPr>
      </p:pic>
      <p:sp>
        <p:nvSpPr>
          <p:cNvPr id="149" name="Google Shape;149;p21"/>
          <p:cNvSpPr txBox="1"/>
          <p:nvPr/>
        </p:nvSpPr>
        <p:spPr>
          <a:xfrm rot="-663538">
            <a:off x="4079884" y="2622473"/>
            <a:ext cx="2740082" cy="1700404"/>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dk1"/>
                </a:solidFill>
                <a:latin typeface="Shadows Into Light"/>
                <a:ea typeface="Shadows Into Light"/>
                <a:cs typeface="Shadows Into Light"/>
                <a:sym typeface="Shadows Into Light"/>
              </a:rPr>
              <a:t>You can decide whether to have the teacher lead and all observe one actor, or split into pairs with one actor and one director to lead them through the exercise. </a:t>
            </a:r>
            <a:r>
              <a:rPr b="1" lang="en" sz="1700">
                <a:solidFill>
                  <a:schemeClr val="lt1"/>
                </a:solidFill>
                <a:latin typeface="Shadows Into Light"/>
                <a:ea typeface="Shadows Into Light"/>
                <a:cs typeface="Shadows Into Light"/>
                <a:sym typeface="Shadows Into Light"/>
              </a:rPr>
              <a:t>  </a:t>
            </a:r>
            <a:endParaRPr b="1" sz="1700">
              <a:solidFill>
                <a:schemeClr val="lt1"/>
              </a:solidFill>
              <a:latin typeface="Shadows Into Light"/>
              <a:ea typeface="Shadows Into Light"/>
              <a:cs typeface="Shadows Into Light"/>
              <a:sym typeface="Shadows Into Light"/>
            </a:endParaRPr>
          </a:p>
        </p:txBody>
      </p:sp>
      <p:pic>
        <p:nvPicPr>
          <p:cNvPr id="150" name="Google Shape;150;p21"/>
          <p:cNvPicPr preferRelativeResize="0"/>
          <p:nvPr/>
        </p:nvPicPr>
        <p:blipFill rotWithShape="1">
          <a:blip r:embed="rId8">
            <a:alphaModFix/>
          </a:blip>
          <a:srcRect b="31602" l="7333" r="9235" t="36332"/>
          <a:stretch/>
        </p:blipFill>
        <p:spPr>
          <a:xfrm>
            <a:off x="757175" y="4521852"/>
            <a:ext cx="1424950" cy="547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